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9" r:id="rId2"/>
    <p:sldId id="4279" r:id="rId3"/>
    <p:sldId id="4280" r:id="rId4"/>
    <p:sldId id="4295" r:id="rId5"/>
    <p:sldId id="4300" r:id="rId6"/>
    <p:sldId id="4298" r:id="rId7"/>
    <p:sldId id="4303" r:id="rId8"/>
    <p:sldId id="4297" r:id="rId9"/>
    <p:sldId id="4299" r:id="rId10"/>
    <p:sldId id="4301" r:id="rId11"/>
    <p:sldId id="4302" r:id="rId12"/>
    <p:sldId id="4209" r:id="rId13"/>
  </p:sldIdLst>
  <p:sldSz cx="12192000" cy="6858000"/>
  <p:notesSz cx="6858000" cy="9144000"/>
  <p:custDataLst>
    <p:tags r:id="rId1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924F2C2-E427-4BC4-9375-41C2195768E3}">
          <p14:sldIdLst>
            <p14:sldId id="309"/>
          </p14:sldIdLst>
        </p14:section>
        <p14:section name="Section sans titre" id="{A01E9E49-C7D8-46E5-8069-6C458BD6D20B}">
          <p14:sldIdLst>
            <p14:sldId id="4279"/>
            <p14:sldId id="4280"/>
            <p14:sldId id="4295"/>
            <p14:sldId id="4300"/>
            <p14:sldId id="4298"/>
            <p14:sldId id="4303"/>
            <p14:sldId id="4297"/>
            <p14:sldId id="4299"/>
            <p14:sldId id="4301"/>
            <p14:sldId id="4302"/>
            <p14:sldId id="42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F3A25-A754-0D78-C29B-B58411E666B5}" name="mbalde.innofluence@gmail.com" initials="" userId="4bc986d6baa1018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484" autoAdjust="0"/>
  </p:normalViewPr>
  <p:slideViewPr>
    <p:cSldViewPr snapToGrid="0">
      <p:cViewPr varScale="1">
        <p:scale>
          <a:sx n="76" d="100"/>
          <a:sy n="76" d="100"/>
        </p:scale>
        <p:origin x="94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6F9F-C7FF-4FA6-B5C9-FF62B7F8229B}" type="datetimeFigureOut">
              <a:rPr lang="fr-FR" smtClean="0"/>
              <a:t>28/04/2025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141B-B28E-413C-B546-5A61A3F59B88}" type="slidenum">
              <a:rPr lang="fr-FR" smtClean="0"/>
              <a:t>‹N°›</a:t>
            </a:fld>
            <a:endParaRPr lang="fr-FR"/>
          </a:p>
        </p:txBody>
      </p:sp>
    </p:spTree>
    <p:extLst>
      <p:ext uri="{BB962C8B-B14F-4D97-AF65-F5344CB8AC3E}">
        <p14:creationId xmlns:p14="http://schemas.microsoft.com/office/powerpoint/2010/main" val="302159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Imprimer l’exercice !</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a:t>
            </a:fld>
            <a:endParaRPr lang="fr-FR"/>
          </a:p>
        </p:txBody>
      </p:sp>
    </p:spTree>
    <p:extLst>
      <p:ext uri="{BB962C8B-B14F-4D97-AF65-F5344CB8AC3E}">
        <p14:creationId xmlns:p14="http://schemas.microsoft.com/office/powerpoint/2010/main" val="11850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736141B-B28E-413C-B546-5A61A3F59B88}" type="slidenum">
              <a:rPr lang="fr-FR" smtClean="0"/>
              <a:t>4</a:t>
            </a:fld>
            <a:endParaRPr lang="fr-FR"/>
          </a:p>
        </p:txBody>
      </p:sp>
    </p:spTree>
    <p:extLst>
      <p:ext uri="{BB962C8B-B14F-4D97-AF65-F5344CB8AC3E}">
        <p14:creationId xmlns:p14="http://schemas.microsoft.com/office/powerpoint/2010/main" val="15024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5DAA-72BB-91BD-5113-D4CED88268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312295-93FD-D368-3ADE-0F182BE8A8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609106-8984-7F05-FFC2-96E53B51D60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B3FE1D4-2648-3F6B-68C9-83ECF2156891}"/>
              </a:ext>
            </a:extLst>
          </p:cNvPr>
          <p:cNvSpPr>
            <a:spLocks noGrp="1"/>
          </p:cNvSpPr>
          <p:nvPr>
            <p:ph type="sldNum" sz="quarter" idx="5"/>
          </p:nvPr>
        </p:nvSpPr>
        <p:spPr/>
        <p:txBody>
          <a:bodyPr/>
          <a:lstStyle/>
          <a:p>
            <a:fld id="{C736141B-B28E-413C-B546-5A61A3F59B88}" type="slidenum">
              <a:rPr lang="fr-FR" smtClean="0"/>
              <a:t>5</a:t>
            </a:fld>
            <a:endParaRPr lang="fr-FR"/>
          </a:p>
        </p:txBody>
      </p:sp>
    </p:spTree>
    <p:extLst>
      <p:ext uri="{BB962C8B-B14F-4D97-AF65-F5344CB8AC3E}">
        <p14:creationId xmlns:p14="http://schemas.microsoft.com/office/powerpoint/2010/main" val="39902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E7C3-4EF3-052E-843B-5882EC196E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6FF218-FD3C-CD53-6B37-721D5A8066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74B8C7-40A1-BF63-1C60-26A5F8EA690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98675DC-FCA5-3FDE-1B4A-45C2BE77EFAB}"/>
              </a:ext>
            </a:extLst>
          </p:cNvPr>
          <p:cNvSpPr>
            <a:spLocks noGrp="1"/>
          </p:cNvSpPr>
          <p:nvPr>
            <p:ph type="sldNum" sz="quarter" idx="5"/>
          </p:nvPr>
        </p:nvSpPr>
        <p:spPr/>
        <p:txBody>
          <a:bodyPr/>
          <a:lstStyle/>
          <a:p>
            <a:fld id="{C736141B-B28E-413C-B546-5A61A3F59B88}" type="slidenum">
              <a:rPr lang="fr-FR" smtClean="0"/>
              <a:t>6</a:t>
            </a:fld>
            <a:endParaRPr lang="fr-FR"/>
          </a:p>
        </p:txBody>
      </p:sp>
    </p:spTree>
    <p:extLst>
      <p:ext uri="{BB962C8B-B14F-4D97-AF65-F5344CB8AC3E}">
        <p14:creationId xmlns:p14="http://schemas.microsoft.com/office/powerpoint/2010/main" val="372113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F18C-5B46-495B-621F-E1521E99BB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333370-ED20-1E6E-E68D-141225D86B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F14B0A-57AE-2549-B8A6-D085630112E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BF302C5-E8CF-6678-ED15-725AB6A736E4}"/>
              </a:ext>
            </a:extLst>
          </p:cNvPr>
          <p:cNvSpPr>
            <a:spLocks noGrp="1"/>
          </p:cNvSpPr>
          <p:nvPr>
            <p:ph type="sldNum" sz="quarter" idx="5"/>
          </p:nvPr>
        </p:nvSpPr>
        <p:spPr/>
        <p:txBody>
          <a:bodyPr/>
          <a:lstStyle/>
          <a:p>
            <a:fld id="{C736141B-B28E-413C-B546-5A61A3F59B88}" type="slidenum">
              <a:rPr lang="fr-FR" smtClean="0"/>
              <a:t>7</a:t>
            </a:fld>
            <a:endParaRPr lang="fr-FR"/>
          </a:p>
        </p:txBody>
      </p:sp>
    </p:spTree>
    <p:extLst>
      <p:ext uri="{BB962C8B-B14F-4D97-AF65-F5344CB8AC3E}">
        <p14:creationId xmlns:p14="http://schemas.microsoft.com/office/powerpoint/2010/main" val="195433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E573-A913-068F-B709-56235CD53F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55A867-6BDA-CFC8-672A-9452EC74A2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B1288A-E4CA-10AA-885F-F74B2375D0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26BCC76-667E-032D-36DB-BF191D52C7E9}"/>
              </a:ext>
            </a:extLst>
          </p:cNvPr>
          <p:cNvSpPr>
            <a:spLocks noGrp="1"/>
          </p:cNvSpPr>
          <p:nvPr>
            <p:ph type="sldNum" sz="quarter" idx="5"/>
          </p:nvPr>
        </p:nvSpPr>
        <p:spPr/>
        <p:txBody>
          <a:bodyPr/>
          <a:lstStyle/>
          <a:p>
            <a:fld id="{C736141B-B28E-413C-B546-5A61A3F59B88}" type="slidenum">
              <a:rPr lang="fr-FR" smtClean="0"/>
              <a:t>8</a:t>
            </a:fld>
            <a:endParaRPr lang="fr-FR"/>
          </a:p>
        </p:txBody>
      </p:sp>
    </p:spTree>
    <p:extLst>
      <p:ext uri="{BB962C8B-B14F-4D97-AF65-F5344CB8AC3E}">
        <p14:creationId xmlns:p14="http://schemas.microsoft.com/office/powerpoint/2010/main" val="226500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F2D2A-6636-7FBF-67F3-CCF88037B1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D95EAD-510E-0B73-AB21-EE13F4BDF3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B581D3-384F-80DA-3B89-49015BEA3C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FCAA996-ADF8-95CE-C4C8-98CA44AA7C35}"/>
              </a:ext>
            </a:extLst>
          </p:cNvPr>
          <p:cNvSpPr>
            <a:spLocks noGrp="1"/>
          </p:cNvSpPr>
          <p:nvPr>
            <p:ph type="sldNum" sz="quarter" idx="5"/>
          </p:nvPr>
        </p:nvSpPr>
        <p:spPr/>
        <p:txBody>
          <a:bodyPr/>
          <a:lstStyle/>
          <a:p>
            <a:fld id="{C736141B-B28E-413C-B546-5A61A3F59B88}" type="slidenum">
              <a:rPr lang="fr-FR" smtClean="0"/>
              <a:t>9</a:t>
            </a:fld>
            <a:endParaRPr lang="fr-FR"/>
          </a:p>
        </p:txBody>
      </p:sp>
    </p:spTree>
    <p:extLst>
      <p:ext uri="{BB962C8B-B14F-4D97-AF65-F5344CB8AC3E}">
        <p14:creationId xmlns:p14="http://schemas.microsoft.com/office/powerpoint/2010/main" val="1528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E04C-EB6C-AA25-E0B8-DAD96FFF10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453BD5-4533-10C2-5CC9-7BF1E331A5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90E4EE-B803-E0D3-CE7D-664DE51BAF3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813C357-2920-CD52-2445-CDC0425E02B4}"/>
              </a:ext>
            </a:extLst>
          </p:cNvPr>
          <p:cNvSpPr>
            <a:spLocks noGrp="1"/>
          </p:cNvSpPr>
          <p:nvPr>
            <p:ph type="sldNum" sz="quarter" idx="5"/>
          </p:nvPr>
        </p:nvSpPr>
        <p:spPr/>
        <p:txBody>
          <a:bodyPr/>
          <a:lstStyle/>
          <a:p>
            <a:fld id="{C736141B-B28E-413C-B546-5A61A3F59B88}" type="slidenum">
              <a:rPr lang="fr-FR" smtClean="0"/>
              <a:t>10</a:t>
            </a:fld>
            <a:endParaRPr lang="fr-FR"/>
          </a:p>
        </p:txBody>
      </p:sp>
    </p:spTree>
    <p:extLst>
      <p:ext uri="{BB962C8B-B14F-4D97-AF65-F5344CB8AC3E}">
        <p14:creationId xmlns:p14="http://schemas.microsoft.com/office/powerpoint/2010/main" val="122552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3599-7DA8-46E9-5DC3-AF3D569D13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633E1C-616B-0F9E-A344-6C9EB159BB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9D443E-49CA-E2D2-6E26-0169E4C2AE7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8131C87-9F96-EEEE-7111-82CA5F6308B0}"/>
              </a:ext>
            </a:extLst>
          </p:cNvPr>
          <p:cNvSpPr>
            <a:spLocks noGrp="1"/>
          </p:cNvSpPr>
          <p:nvPr>
            <p:ph type="sldNum" sz="quarter" idx="5"/>
          </p:nvPr>
        </p:nvSpPr>
        <p:spPr/>
        <p:txBody>
          <a:bodyPr/>
          <a:lstStyle/>
          <a:p>
            <a:fld id="{C736141B-B28E-413C-B546-5A61A3F59B88}" type="slidenum">
              <a:rPr lang="fr-FR" smtClean="0"/>
              <a:t>11</a:t>
            </a:fld>
            <a:endParaRPr lang="fr-FR"/>
          </a:p>
        </p:txBody>
      </p:sp>
    </p:spTree>
    <p:extLst>
      <p:ext uri="{BB962C8B-B14F-4D97-AF65-F5344CB8AC3E}">
        <p14:creationId xmlns:p14="http://schemas.microsoft.com/office/powerpoint/2010/main" val="305208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61584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2338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75797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marL="228600" indent="-228600">
              <a:spcBef>
                <a:spcPts val="0"/>
              </a:spcBef>
              <a:spcAft>
                <a:spcPts val="1200"/>
              </a:spcAft>
              <a:buFont typeface="Wingdings" panose="05000000000000000000" pitchFamily="2" charset="2"/>
              <a:buChar char="ü"/>
              <a:defRPr>
                <a:solidFill>
                  <a:schemeClr val="bg1">
                    <a:lumMod val="50000"/>
                  </a:schemeClr>
                </a:solidFill>
                <a:latin typeface="Cambria" panose="02040503050406030204" pitchFamily="18" charset="0"/>
                <a:ea typeface="Cambria" panose="02040503050406030204" pitchFamily="18" charset="0"/>
              </a:defRPr>
            </a:lvl1pPr>
            <a:lvl2pPr>
              <a:spcBef>
                <a:spcPts val="600"/>
              </a:spcBef>
              <a:spcAft>
                <a:spcPts val="1200"/>
              </a:spcAft>
              <a:defRPr>
                <a:solidFill>
                  <a:schemeClr val="bg1">
                    <a:lumMod val="65000"/>
                  </a:schemeClr>
                </a:solidFill>
                <a:latin typeface="Cambria" panose="02040503050406030204" pitchFamily="18" charset="0"/>
                <a:ea typeface="Cambria" panose="02040503050406030204" pitchFamily="18" charset="0"/>
              </a:defRPr>
            </a:lvl2pPr>
            <a:lvl3pPr>
              <a:defRPr>
                <a:solidFill>
                  <a:schemeClr val="tx1">
                    <a:lumMod val="65000"/>
                    <a:lumOff val="35000"/>
                  </a:schemeClr>
                </a:solidFill>
                <a:latin typeface="Cambria" panose="02040503050406030204" pitchFamily="18" charset="0"/>
                <a:ea typeface="Cambria" panose="02040503050406030204" pitchFamily="18" charset="0"/>
              </a:defRPr>
            </a:lvl3pPr>
            <a:lvl4pPr>
              <a:defRPr>
                <a:solidFill>
                  <a:schemeClr val="bg2">
                    <a:lumMod val="50000"/>
                  </a:schemeClr>
                </a:solidFill>
                <a:latin typeface="Cambria" panose="02040503050406030204" pitchFamily="18" charset="0"/>
                <a:ea typeface="Cambria" panose="02040503050406030204" pitchFamily="18" charset="0"/>
              </a:defRPr>
            </a:lvl4pPr>
            <a:lvl5pPr>
              <a:defRPr>
                <a:solidFill>
                  <a:schemeClr val="bg2">
                    <a:lumMod val="50000"/>
                  </a:schemeClr>
                </a:solidFill>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30523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solidFill>
                  <a:schemeClr val="accent2">
                    <a:lumMod val="60000"/>
                    <a:lumOff val="40000"/>
                  </a:schemeClr>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96531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90861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551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
        <p:nvSpPr>
          <p:cNvPr id="6" name="Titre 1">
            <a:extLst>
              <a:ext uri="{FF2B5EF4-FFF2-40B4-BE49-F238E27FC236}">
                <a16:creationId xmlns:a16="http://schemas.microsoft.com/office/drawing/2014/main" id="{89B1FB30-89FA-5209-72F8-57FCA09B0E85}"/>
              </a:ext>
            </a:extLst>
          </p:cNvPr>
          <p:cNvSpPr>
            <a:spLocks noGrp="1"/>
          </p:cNvSpPr>
          <p:nvPr>
            <p:ph type="title"/>
          </p:nvPr>
        </p:nvSpPr>
        <p:spPr>
          <a:xfrm>
            <a:off x="2401367" y="136525"/>
            <a:ext cx="9262463"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Tree>
    <p:extLst>
      <p:ext uri="{BB962C8B-B14F-4D97-AF65-F5344CB8AC3E}">
        <p14:creationId xmlns:p14="http://schemas.microsoft.com/office/powerpoint/2010/main" val="158779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881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210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fld id="{9396B6E5-6E77-4AF8-8261-1A2CFA92020A}" type="datetimeFigureOut">
              <a:rPr lang="fr-FR" smtClean="0"/>
              <a:t>28/04/2025</a:t>
            </a:fld>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6760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B6E5-6E77-4AF8-8261-1A2CFA92020A}" type="datetimeFigureOut">
              <a:rPr lang="fr-FR" smtClean="0"/>
              <a:t>28/04/2025</a:t>
            </a:fld>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228273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formationprojetsEB@innofluence.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4" name="Image 3" descr="Une image contenant Police, texte, conception, typographie&#10;&#10;Description générée automatiquement">
            <a:extLst>
              <a:ext uri="{FF2B5EF4-FFF2-40B4-BE49-F238E27FC236}">
                <a16:creationId xmlns:a16="http://schemas.microsoft.com/office/drawing/2014/main" id="{03624F91-023A-0C86-4D07-E4E0E55E5B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0600" y="6074370"/>
            <a:ext cx="2412878" cy="410910"/>
          </a:xfrm>
          <a:prstGeom prst="rect">
            <a:avLst/>
          </a:prstGeom>
        </p:spPr>
      </p:pic>
      <p:sp>
        <p:nvSpPr>
          <p:cNvPr id="2" name="ZoneTexte 1">
            <a:extLst>
              <a:ext uri="{FF2B5EF4-FFF2-40B4-BE49-F238E27FC236}">
                <a16:creationId xmlns:a16="http://schemas.microsoft.com/office/drawing/2014/main" id="{DBD92361-0BE5-C204-25C7-5C18BDC9BD43}"/>
              </a:ext>
            </a:extLst>
          </p:cNvPr>
          <p:cNvSpPr txBox="1"/>
          <p:nvPr/>
        </p:nvSpPr>
        <p:spPr>
          <a:xfrm>
            <a:off x="7040739" y="1526816"/>
            <a:ext cx="4836522" cy="4154984"/>
          </a:xfrm>
          <a:prstGeom prst="rect">
            <a:avLst/>
          </a:prstGeom>
          <a:noFill/>
        </p:spPr>
        <p:txBody>
          <a:bodyPr wrap="square" rtlCol="0">
            <a:spAutoFit/>
          </a:bodyPr>
          <a:lstStyle/>
          <a:p>
            <a:pPr algn="ctr"/>
            <a:r>
              <a:rPr lang="fr-FR" sz="3200" noProof="0" dirty="0">
                <a:solidFill>
                  <a:schemeClr val="accent1">
                    <a:lumMod val="60000"/>
                    <a:lumOff val="40000"/>
                  </a:schemeClr>
                </a:solidFill>
                <a:latin typeface="Cambria" panose="02040503050406030204" pitchFamily="18" charset="0"/>
                <a:ea typeface="Cambria" panose="02040503050406030204" pitchFamily="18" charset="0"/>
              </a:rPr>
              <a:t>Session 4</a:t>
            </a:r>
          </a:p>
          <a:p>
            <a:endParaRPr lang="fr-FR" sz="3200" b="1" noProof="0" dirty="0">
              <a:solidFill>
                <a:schemeClr val="accent1">
                  <a:lumMod val="75000"/>
                </a:schemeClr>
              </a:solidFill>
              <a:latin typeface="Cambria" panose="02040503050406030204" pitchFamily="18" charset="0"/>
              <a:ea typeface="Cambria" panose="02040503050406030204" pitchFamily="18" charset="0"/>
            </a:endParaRPr>
          </a:p>
          <a:p>
            <a:r>
              <a:rPr lang="fr-FR" sz="3200" b="1" noProof="0" dirty="0">
                <a:solidFill>
                  <a:schemeClr val="accent1">
                    <a:lumMod val="75000"/>
                  </a:schemeClr>
                </a:solidFill>
                <a:latin typeface="Cambria" panose="02040503050406030204" pitchFamily="18" charset="0"/>
                <a:ea typeface="Cambria" panose="02040503050406030204" pitchFamily="18" charset="0"/>
              </a:rPr>
              <a:t>Accompagnement des porteurs de projet (référents)</a:t>
            </a:r>
          </a:p>
          <a:p>
            <a:endParaRPr lang="fr-FR" sz="3200" b="1" noProof="0" dirty="0">
              <a:solidFill>
                <a:schemeClr val="accent1">
                  <a:lumMod val="75000"/>
                </a:schemeClr>
              </a:solidFill>
              <a:latin typeface="Cambria" panose="02040503050406030204" pitchFamily="18" charset="0"/>
              <a:ea typeface="Cambria" panose="02040503050406030204" pitchFamily="18" charset="0"/>
            </a:endParaRPr>
          </a:p>
          <a:p>
            <a:r>
              <a:rPr lang="fr-FR" sz="2400" noProof="0" dirty="0">
                <a:solidFill>
                  <a:schemeClr val="accent1">
                    <a:lumMod val="75000"/>
                  </a:schemeClr>
                </a:solidFill>
                <a:latin typeface="Cambria" panose="02040503050406030204" pitchFamily="18" charset="0"/>
                <a:ea typeface="Cambria" panose="02040503050406030204" pitchFamily="18" charset="0"/>
              </a:rPr>
              <a:t>Mamadou Baldé</a:t>
            </a:r>
          </a:p>
          <a:p>
            <a:r>
              <a:rPr lang="fr-FR" sz="2400" noProof="0" dirty="0">
                <a:solidFill>
                  <a:schemeClr val="accent1">
                    <a:lumMod val="75000"/>
                  </a:schemeClr>
                </a:solidFill>
                <a:latin typeface="Cambria" panose="02040503050406030204" pitchFamily="18" charset="0"/>
                <a:ea typeface="Cambria" panose="02040503050406030204" pitchFamily="18" charset="0"/>
              </a:rPr>
              <a:t>Philippe Dubois</a:t>
            </a:r>
          </a:p>
          <a:p>
            <a:r>
              <a:rPr lang="fr-FR" sz="2400" i="1" noProof="0" dirty="0">
                <a:solidFill>
                  <a:schemeClr val="accent1">
                    <a:lumMod val="75000"/>
                  </a:schemeClr>
                </a:solidFill>
                <a:latin typeface="Cambria" panose="02040503050406030204" pitchFamily="18" charset="0"/>
                <a:ea typeface="Cambria" panose="02040503050406030204" pitchFamily="18" charset="0"/>
                <a:hlinkClick r:id="rId4"/>
              </a:rPr>
              <a:t>formationprojetsEB@innofluence.eu</a:t>
            </a:r>
            <a:r>
              <a:rPr lang="fr-FR" sz="2400" i="1" noProof="0" dirty="0">
                <a:solidFill>
                  <a:schemeClr val="accent1">
                    <a:lumMod val="75000"/>
                  </a:schemeClr>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41036195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A448-8177-3385-9366-387A3D2A024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7A39DBC-BC79-28CC-658A-4CCC8BDB479E}"/>
              </a:ext>
            </a:extLst>
          </p:cNvPr>
          <p:cNvSpPr>
            <a:spLocks noGrp="1"/>
          </p:cNvSpPr>
          <p:nvPr>
            <p:ph type="title"/>
          </p:nvPr>
        </p:nvSpPr>
        <p:spPr/>
        <p:txBody>
          <a:bodyPr>
            <a:noAutofit/>
          </a:bodyPr>
          <a:lstStyle/>
          <a:p>
            <a:r>
              <a:rPr lang="fr-FR" sz="4600" dirty="0"/>
              <a:t>Vocabulaire à éviter vs à privilégier</a:t>
            </a:r>
            <a:endParaRPr lang="fr-FR" sz="4600" noProof="0" dirty="0"/>
          </a:p>
        </p:txBody>
      </p:sp>
      <p:graphicFrame>
        <p:nvGraphicFramePr>
          <p:cNvPr id="6" name="Tableau 5">
            <a:extLst>
              <a:ext uri="{FF2B5EF4-FFF2-40B4-BE49-F238E27FC236}">
                <a16:creationId xmlns:a16="http://schemas.microsoft.com/office/drawing/2014/main" id="{E1C759C5-245E-D21B-0C48-591DB0302F43}"/>
              </a:ext>
            </a:extLst>
          </p:cNvPr>
          <p:cNvGraphicFramePr>
            <a:graphicFrameLocks noGrp="1"/>
          </p:cNvGraphicFramePr>
          <p:nvPr>
            <p:extLst>
              <p:ext uri="{D42A27DB-BD31-4B8C-83A1-F6EECF244321}">
                <p14:modId xmlns:p14="http://schemas.microsoft.com/office/powerpoint/2010/main" val="3644584034"/>
              </p:ext>
            </p:extLst>
          </p:nvPr>
        </p:nvGraphicFramePr>
        <p:xfrm>
          <a:off x="321975" y="1224261"/>
          <a:ext cx="11537539" cy="5410710"/>
        </p:xfrm>
        <a:graphic>
          <a:graphicData uri="http://schemas.openxmlformats.org/drawingml/2006/table">
            <a:tbl>
              <a:tblPr firstRow="1" bandRow="1">
                <a:tableStyleId>{5C22544A-7EE6-4342-B048-85BDC9FD1C3A}</a:tableStyleId>
              </a:tblPr>
              <a:tblGrid>
                <a:gridCol w="5192495">
                  <a:extLst>
                    <a:ext uri="{9D8B030D-6E8A-4147-A177-3AD203B41FA5}">
                      <a16:colId xmlns:a16="http://schemas.microsoft.com/office/drawing/2014/main" val="2579657252"/>
                    </a:ext>
                  </a:extLst>
                </a:gridCol>
                <a:gridCol w="6345044">
                  <a:extLst>
                    <a:ext uri="{9D8B030D-6E8A-4147-A177-3AD203B41FA5}">
                      <a16:colId xmlns:a16="http://schemas.microsoft.com/office/drawing/2014/main" val="34428041"/>
                    </a:ext>
                  </a:extLst>
                </a:gridCol>
              </a:tblGrid>
              <a:tr h="496620">
                <a:tc>
                  <a:txBody>
                    <a:bodyPr/>
                    <a:lstStyle/>
                    <a:p>
                      <a:pPr algn="ctr"/>
                      <a:r>
                        <a:rPr lang="fr-FR" sz="3200" dirty="0">
                          <a:latin typeface="Cambria" panose="02040503050406030204" pitchFamily="18" charset="0"/>
                          <a:ea typeface="Cambria" panose="02040503050406030204" pitchFamily="18" charset="0"/>
                        </a:rPr>
                        <a:t>A éviter</a:t>
                      </a:r>
                    </a:p>
                  </a:txBody>
                  <a:tcPr/>
                </a:tc>
                <a:tc>
                  <a:txBody>
                    <a:bodyPr/>
                    <a:lstStyle/>
                    <a:p>
                      <a:pPr algn="ctr"/>
                      <a:r>
                        <a:rPr lang="fr-FR" sz="3200" dirty="0">
                          <a:latin typeface="Cambria" panose="02040503050406030204" pitchFamily="18" charset="0"/>
                          <a:ea typeface="Cambria" panose="02040503050406030204" pitchFamily="18" charset="0"/>
                        </a:rPr>
                        <a:t>A privilégier</a:t>
                      </a:r>
                    </a:p>
                  </a:txBody>
                  <a:tcPr/>
                </a:tc>
                <a:extLst>
                  <a:ext uri="{0D108BD9-81ED-4DB2-BD59-A6C34878D82A}">
                    <a16:rowId xmlns:a16="http://schemas.microsoft.com/office/drawing/2014/main" val="3322897641"/>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Mise au point</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Développement</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3896035"/>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Conception</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Développement expérimental</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7411930"/>
                  </a:ext>
                </a:extLst>
              </a:tr>
              <a:tr h="370840">
                <a:tc>
                  <a:txBody>
                    <a:bodyPr/>
                    <a:lstStyle/>
                    <a:p>
                      <a:pPr algn="l">
                        <a:buNone/>
                      </a:pPr>
                      <a:r>
                        <a:rPr lang="fr-FR" sz="1800" b="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Adaptation</a:t>
                      </a:r>
                      <a:endParaRPr lang="fr-FR" sz="1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dirty="0">
                          <a:effectLst/>
                          <a:latin typeface="Cambria" panose="02040503050406030204" pitchFamily="18" charset="0"/>
                          <a:ea typeface="Cambria" panose="02040503050406030204" pitchFamily="18" charset="0"/>
                          <a:cs typeface="Times New Roman" panose="02020603050405020304" pitchFamily="18" charset="0"/>
                        </a:rPr>
                        <a:t>Modification significative ou refonte</a:t>
                      </a:r>
                      <a:endParaRPr lang="fr-F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5086120"/>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Plan d’expérimentation</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Expériences ou mesures</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9410049"/>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Dimensionnement</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dirty="0">
                          <a:effectLst/>
                          <a:latin typeface="Cambria" panose="02040503050406030204" pitchFamily="18" charset="0"/>
                          <a:ea typeface="Cambria" panose="02040503050406030204" pitchFamily="18" charset="0"/>
                          <a:cs typeface="Times New Roman" panose="02020603050405020304" pitchFamily="18" charset="0"/>
                        </a:rPr>
                        <a:t>Définition détaillée</a:t>
                      </a:r>
                      <a:endParaRPr lang="fr-F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4452612"/>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Validation ou qualification (valider/qualifier)</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Tests d’évaluation/expérimentation des performances, d’un produit, caractérisation (d’une grandeur…)</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0733451"/>
                  </a:ext>
                </a:extLst>
              </a:tr>
              <a:tr h="370840">
                <a:tc>
                  <a:txBody>
                    <a:bodyPr/>
                    <a:lstStyle/>
                    <a:p>
                      <a:pPr algn="l">
                        <a:buNone/>
                      </a:pPr>
                      <a:r>
                        <a:rPr lang="fr-FR" sz="1800" b="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Cahier des charges</a:t>
                      </a:r>
                      <a:endParaRPr lang="fr-FR" sz="1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Exigences techniques</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6138434"/>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Optimisation (Optimiser)</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dirty="0">
                          <a:effectLst/>
                          <a:latin typeface="Cambria" panose="02040503050406030204" pitchFamily="18" charset="0"/>
                          <a:ea typeface="Cambria" panose="02040503050406030204" pitchFamily="18" charset="0"/>
                          <a:cs typeface="Times New Roman" panose="02020603050405020304" pitchFamily="18" charset="0"/>
                        </a:rPr>
                        <a:t>Améliorer, augmenter, réduire (significativement ou substantiellement)</a:t>
                      </a:r>
                      <a:endParaRPr lang="fr-F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4325297"/>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Réglage, paramétrage, calibrage</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dirty="0">
                          <a:effectLst/>
                          <a:latin typeface="Cambria" panose="02040503050406030204" pitchFamily="18" charset="0"/>
                          <a:ea typeface="Cambria" panose="02040503050406030204" pitchFamily="18" charset="0"/>
                          <a:cs typeface="Times New Roman" panose="02020603050405020304" pitchFamily="18" charset="0"/>
                        </a:rPr>
                        <a:t>Recherche des meilleurs paramètres, des meilleures solutions techniques/technologiques</a:t>
                      </a:r>
                      <a:endParaRPr lang="fr-F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912992"/>
                  </a:ext>
                </a:extLst>
              </a:tr>
              <a:tr h="37084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CAO</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a:effectLst/>
                          <a:latin typeface="Cambria" panose="02040503050406030204" pitchFamily="18" charset="0"/>
                          <a:ea typeface="Cambria" panose="02040503050406030204" pitchFamily="18" charset="0"/>
                          <a:cs typeface="Times New Roman" panose="02020603050405020304" pitchFamily="18" charset="0"/>
                        </a:rPr>
                        <a:t>Outil de calcul, simulation et modélisation numériques, projection de prototypage</a:t>
                      </a:r>
                      <a:endParaRPr lang="fr-FR" sz="18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6469895"/>
                  </a:ext>
                </a:extLst>
              </a:tr>
              <a:tr h="411990">
                <a:tc>
                  <a:txBody>
                    <a:bodyPr/>
                    <a:lstStyle/>
                    <a:p>
                      <a:pPr algn="l">
                        <a:buNone/>
                      </a:pPr>
                      <a:r>
                        <a:rPr lang="fr-FR"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Livraison des échantillons initiaux ou version finale</a:t>
                      </a:r>
                      <a:endParaRPr lang="fr-FR" sz="1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buNone/>
                      </a:pPr>
                      <a:r>
                        <a:rPr lang="fr-FR" sz="1800" b="0" dirty="0">
                          <a:effectLst/>
                          <a:latin typeface="Cambria" panose="02040503050406030204" pitchFamily="18" charset="0"/>
                          <a:ea typeface="Cambria" panose="02040503050406030204" pitchFamily="18" charset="0"/>
                          <a:cs typeface="Times New Roman" panose="02020603050405020304" pitchFamily="18" charset="0"/>
                        </a:rPr>
                        <a:t>Fourniture d’un prototype pour essais représentatifs</a:t>
                      </a:r>
                      <a:endParaRPr lang="fr-F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0960381"/>
                  </a:ext>
                </a:extLst>
              </a:tr>
            </a:tbl>
          </a:graphicData>
        </a:graphic>
      </p:graphicFrame>
    </p:spTree>
    <p:extLst>
      <p:ext uri="{BB962C8B-B14F-4D97-AF65-F5344CB8AC3E}">
        <p14:creationId xmlns:p14="http://schemas.microsoft.com/office/powerpoint/2010/main" val="156783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C11E-705A-FD7F-9D89-DD41E2688FF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33238CB-F1AB-F0F7-0CF4-1589D6175427}"/>
              </a:ext>
            </a:extLst>
          </p:cNvPr>
          <p:cNvSpPr>
            <a:spLocks noGrp="1"/>
          </p:cNvSpPr>
          <p:nvPr>
            <p:ph type="title"/>
          </p:nvPr>
        </p:nvSpPr>
        <p:spPr/>
        <p:txBody>
          <a:bodyPr>
            <a:noAutofit/>
          </a:bodyPr>
          <a:lstStyle/>
          <a:p>
            <a:r>
              <a:rPr lang="fr-FR" sz="4600" dirty="0"/>
              <a:t>Vocabulaire à éviter vs à privilégier</a:t>
            </a:r>
            <a:endParaRPr lang="fr-FR" sz="4600" noProof="0" dirty="0"/>
          </a:p>
        </p:txBody>
      </p:sp>
      <p:graphicFrame>
        <p:nvGraphicFramePr>
          <p:cNvPr id="6" name="Tableau 5">
            <a:extLst>
              <a:ext uri="{FF2B5EF4-FFF2-40B4-BE49-F238E27FC236}">
                <a16:creationId xmlns:a16="http://schemas.microsoft.com/office/drawing/2014/main" id="{D2F42591-93C1-F567-47F9-E9D28B6D142D}"/>
              </a:ext>
            </a:extLst>
          </p:cNvPr>
          <p:cNvGraphicFramePr>
            <a:graphicFrameLocks noGrp="1"/>
          </p:cNvGraphicFramePr>
          <p:nvPr>
            <p:extLst>
              <p:ext uri="{D42A27DB-BD31-4B8C-83A1-F6EECF244321}">
                <p14:modId xmlns:p14="http://schemas.microsoft.com/office/powerpoint/2010/main" val="1260159776"/>
              </p:ext>
            </p:extLst>
          </p:nvPr>
        </p:nvGraphicFramePr>
        <p:xfrm>
          <a:off x="321975" y="1224261"/>
          <a:ext cx="11537539" cy="5410710"/>
        </p:xfrm>
        <a:graphic>
          <a:graphicData uri="http://schemas.openxmlformats.org/drawingml/2006/table">
            <a:tbl>
              <a:tblPr firstRow="1" bandRow="1">
                <a:tableStyleId>{5C22544A-7EE6-4342-B048-85BDC9FD1C3A}</a:tableStyleId>
              </a:tblPr>
              <a:tblGrid>
                <a:gridCol w="5192495">
                  <a:extLst>
                    <a:ext uri="{9D8B030D-6E8A-4147-A177-3AD203B41FA5}">
                      <a16:colId xmlns:a16="http://schemas.microsoft.com/office/drawing/2014/main" val="2579657252"/>
                    </a:ext>
                  </a:extLst>
                </a:gridCol>
                <a:gridCol w="6345044">
                  <a:extLst>
                    <a:ext uri="{9D8B030D-6E8A-4147-A177-3AD203B41FA5}">
                      <a16:colId xmlns:a16="http://schemas.microsoft.com/office/drawing/2014/main" val="34428041"/>
                    </a:ext>
                  </a:extLst>
                </a:gridCol>
              </a:tblGrid>
              <a:tr h="370840">
                <a:tc>
                  <a:txBody>
                    <a:bodyPr/>
                    <a:lstStyle/>
                    <a:p>
                      <a:pPr algn="ctr"/>
                      <a:r>
                        <a:rPr lang="fr-FR" sz="3200" dirty="0">
                          <a:latin typeface="Cambria" panose="02040503050406030204" pitchFamily="18" charset="0"/>
                          <a:ea typeface="Cambria" panose="02040503050406030204" pitchFamily="18" charset="0"/>
                        </a:rPr>
                        <a:t>A éviter</a:t>
                      </a:r>
                    </a:p>
                  </a:txBody>
                  <a:tcPr/>
                </a:tc>
                <a:tc>
                  <a:txBody>
                    <a:bodyPr/>
                    <a:lstStyle/>
                    <a:p>
                      <a:pPr algn="ctr"/>
                      <a:r>
                        <a:rPr lang="fr-FR" sz="3200" dirty="0">
                          <a:latin typeface="Cambria" panose="02040503050406030204" pitchFamily="18" charset="0"/>
                          <a:ea typeface="Cambria" panose="02040503050406030204" pitchFamily="18" charset="0"/>
                        </a:rPr>
                        <a:t>A privilégier</a:t>
                      </a:r>
                    </a:p>
                  </a:txBody>
                  <a:tcPr/>
                </a:tc>
                <a:extLst>
                  <a:ext uri="{0D108BD9-81ED-4DB2-BD59-A6C34878D82A}">
                    <a16:rowId xmlns:a16="http://schemas.microsoft.com/office/drawing/2014/main" val="3322897641"/>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Installations industrielles</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Installations pilotes</a:t>
                      </a:r>
                    </a:p>
                  </a:txBody>
                  <a:tcPr marL="68580" marR="68580" marT="0" marB="0"/>
                </a:tc>
                <a:extLst>
                  <a:ext uri="{0D108BD9-81ED-4DB2-BD59-A6C34878D82A}">
                    <a16:rowId xmlns:a16="http://schemas.microsoft.com/office/drawing/2014/main" val="1147411930"/>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Spécifications (sauf dans les performances)</a:t>
                      </a:r>
                    </a:p>
                  </a:txBody>
                  <a:tcPr marL="68580" marR="68580" marT="0" marB="0"/>
                </a:tc>
                <a:tc>
                  <a:txBody>
                    <a:bodyPr/>
                    <a:lstStyle/>
                    <a:p>
                      <a:pPr algn="l">
                        <a:buNone/>
                      </a:pPr>
                      <a:r>
                        <a:rPr lang="fr-FR" sz="1800" b="0" kern="120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Paramètres, caractéristiques</a:t>
                      </a:r>
                    </a:p>
                  </a:txBody>
                  <a:tcPr marL="68580" marR="68580" marT="0" marB="0"/>
                </a:tc>
                <a:extLst>
                  <a:ext uri="{0D108BD9-81ED-4DB2-BD59-A6C34878D82A}">
                    <a16:rowId xmlns:a16="http://schemas.microsoft.com/office/drawing/2014/main" val="2275086120"/>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Faisabilité</a:t>
                      </a:r>
                    </a:p>
                  </a:txBody>
                  <a:tcPr marL="68580" marR="68580" marT="0" marB="0"/>
                </a:tc>
                <a:tc>
                  <a:txBody>
                    <a:bodyPr/>
                    <a:lstStyle/>
                    <a:p>
                      <a:pPr algn="l">
                        <a:buNone/>
                      </a:pPr>
                      <a:r>
                        <a:rPr lang="fr-FR" sz="1800" b="0" kern="120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Réalisation industrielle, lever les incertitudes ou inconnues techniques</a:t>
                      </a:r>
                    </a:p>
                  </a:txBody>
                  <a:tcPr marL="68580" marR="68580" marT="0" marB="0"/>
                </a:tc>
                <a:extLst>
                  <a:ext uri="{0D108BD9-81ED-4DB2-BD59-A6C34878D82A}">
                    <a16:rowId xmlns:a16="http://schemas.microsoft.com/office/drawing/2014/main" val="1849410049"/>
                  </a:ext>
                </a:extLst>
              </a:tr>
              <a:tr h="370840">
                <a:tc>
                  <a:txBody>
                    <a:bodyPr/>
                    <a:lstStyle/>
                    <a:p>
                      <a:pPr algn="l">
                        <a:buNone/>
                      </a:pPr>
                      <a:r>
                        <a:rPr lang="fr-FR" sz="1800" b="0" kern="120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Design</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Architecture, structure, forme</a:t>
                      </a:r>
                    </a:p>
                  </a:txBody>
                  <a:tcPr marL="68580" marR="68580" marT="0" marB="0"/>
                </a:tc>
                <a:extLst>
                  <a:ext uri="{0D108BD9-81ED-4DB2-BD59-A6C34878D82A}">
                    <a16:rowId xmlns:a16="http://schemas.microsoft.com/office/drawing/2014/main" val="4024452612"/>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Qualifier</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Rechercher, caractériser</a:t>
                      </a:r>
                    </a:p>
                  </a:txBody>
                  <a:tcPr marL="68580" marR="68580" marT="0" marB="0"/>
                </a:tc>
                <a:extLst>
                  <a:ext uri="{0D108BD9-81ED-4DB2-BD59-A6C34878D82A}">
                    <a16:rowId xmlns:a16="http://schemas.microsoft.com/office/drawing/2014/main" val="1210733451"/>
                  </a:ext>
                </a:extLst>
              </a:tr>
              <a:tr h="370840">
                <a:tc>
                  <a:txBody>
                    <a:bodyPr/>
                    <a:lstStyle/>
                    <a:p>
                      <a:pPr algn="l">
                        <a:buNone/>
                      </a:pPr>
                      <a:r>
                        <a:rPr lang="fr-FR" sz="1800" b="0" kern="120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Etudes de concurrence</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Evaluations de produits, évaluation des orientations technologiques</a:t>
                      </a:r>
                    </a:p>
                  </a:txBody>
                  <a:tcPr marL="68580" marR="68580" marT="0" marB="0"/>
                </a:tc>
                <a:extLst>
                  <a:ext uri="{0D108BD9-81ED-4DB2-BD59-A6C34878D82A}">
                    <a16:rowId xmlns:a16="http://schemas.microsoft.com/office/drawing/2014/main" val="3196138434"/>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Paramètres définissant le cahier des charges</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Paramètres à mesurer pour les tests</a:t>
                      </a:r>
                    </a:p>
                  </a:txBody>
                  <a:tcPr marL="68580" marR="68580" marT="0" marB="0"/>
                </a:tc>
                <a:extLst>
                  <a:ext uri="{0D108BD9-81ED-4DB2-BD59-A6C34878D82A}">
                    <a16:rowId xmlns:a16="http://schemas.microsoft.com/office/drawing/2014/main" val="1124325297"/>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Extension</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Enrichissement</a:t>
                      </a:r>
                    </a:p>
                  </a:txBody>
                  <a:tcPr marL="68580" marR="68580" marT="0" marB="0"/>
                </a:tc>
                <a:extLst>
                  <a:ext uri="{0D108BD9-81ED-4DB2-BD59-A6C34878D82A}">
                    <a16:rowId xmlns:a16="http://schemas.microsoft.com/office/drawing/2014/main" val="266912992"/>
                  </a:ext>
                </a:extLst>
              </a:tr>
              <a:tr h="37084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Etude</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Analyse, examen, exploration, modélisation, approfondissement, investigation</a:t>
                      </a:r>
                    </a:p>
                  </a:txBody>
                  <a:tcPr marL="68580" marR="68580" marT="0" marB="0"/>
                </a:tc>
                <a:extLst>
                  <a:ext uri="{0D108BD9-81ED-4DB2-BD59-A6C34878D82A}">
                    <a16:rowId xmlns:a16="http://schemas.microsoft.com/office/drawing/2014/main" val="1336469895"/>
                  </a:ext>
                </a:extLst>
              </a:tr>
              <a:tr h="41199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Industriel</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Environnement de prototypage</a:t>
                      </a:r>
                    </a:p>
                  </a:txBody>
                  <a:tcPr marL="68580" marR="68580" marT="0" marB="0"/>
                </a:tc>
                <a:extLst>
                  <a:ext uri="{0D108BD9-81ED-4DB2-BD59-A6C34878D82A}">
                    <a16:rowId xmlns:a16="http://schemas.microsoft.com/office/drawing/2014/main" val="1400960381"/>
                  </a:ext>
                </a:extLst>
              </a:tr>
              <a:tr h="411990">
                <a:tc>
                  <a:txBody>
                    <a:bodyPr/>
                    <a:lstStyle/>
                    <a:p>
                      <a:pPr algn="l">
                        <a:buNone/>
                      </a:pPr>
                      <a:r>
                        <a:rPr lang="fr-FR" sz="1800" b="0" kern="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Validation des performances</a:t>
                      </a:r>
                    </a:p>
                  </a:txBody>
                  <a:tcPr marL="68580" marR="68580" marT="0" marB="0"/>
                </a:tc>
                <a:tc>
                  <a:txBody>
                    <a:bodyPr/>
                    <a:lstStyle/>
                    <a:p>
                      <a:pPr algn="l">
                        <a:buNone/>
                      </a:pPr>
                      <a:r>
                        <a:rPr lang="fr-FR" sz="1800" b="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Tests d’évaluation des performances, expérimentation des performances, de compatibilité</a:t>
                      </a:r>
                    </a:p>
                  </a:txBody>
                  <a:tcPr marL="68580" marR="68580" marT="0" marB="0"/>
                </a:tc>
                <a:extLst>
                  <a:ext uri="{0D108BD9-81ED-4DB2-BD59-A6C34878D82A}">
                    <a16:rowId xmlns:a16="http://schemas.microsoft.com/office/drawing/2014/main" val="3785673418"/>
                  </a:ext>
                </a:extLst>
              </a:tr>
            </a:tbl>
          </a:graphicData>
        </a:graphic>
      </p:graphicFrame>
    </p:spTree>
    <p:extLst>
      <p:ext uri="{BB962C8B-B14F-4D97-AF65-F5344CB8AC3E}">
        <p14:creationId xmlns:p14="http://schemas.microsoft.com/office/powerpoint/2010/main" val="255793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B2A4-C05C-D7B2-960B-94988F0D01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31A649-6EB9-64E2-CD1D-A24876450770}"/>
              </a:ext>
            </a:extLst>
          </p:cNvPr>
          <p:cNvSpPr>
            <a:spLocks noGrp="1"/>
          </p:cNvSpPr>
          <p:nvPr>
            <p:ph type="title"/>
          </p:nvPr>
        </p:nvSpPr>
        <p:spPr>
          <a:xfrm>
            <a:off x="2179177" y="465747"/>
            <a:ext cx="6751178" cy="371742"/>
          </a:xfrm>
        </p:spPr>
        <p:txBody>
          <a:bodyPr>
            <a:noAutofit/>
          </a:bodyPr>
          <a:lstStyle/>
          <a:p>
            <a:r>
              <a:rPr lang="fr-FR" sz="3600" noProof="0" dirty="0">
                <a:latin typeface="Brush Script MT" panose="03060802040406070304" pitchFamily="66" charset="0"/>
              </a:rPr>
              <a:t>En vous remerciant  de votre participation !</a:t>
            </a:r>
          </a:p>
        </p:txBody>
      </p:sp>
      <p:sp>
        <p:nvSpPr>
          <p:cNvPr id="5" name="ZoneTexte 4">
            <a:extLst>
              <a:ext uri="{FF2B5EF4-FFF2-40B4-BE49-F238E27FC236}">
                <a16:creationId xmlns:a16="http://schemas.microsoft.com/office/drawing/2014/main" id="{7EF3BD0F-6F64-1B84-10D7-C07768142744}"/>
              </a:ext>
            </a:extLst>
          </p:cNvPr>
          <p:cNvSpPr txBox="1"/>
          <p:nvPr/>
        </p:nvSpPr>
        <p:spPr>
          <a:xfrm>
            <a:off x="7167508" y="1546053"/>
            <a:ext cx="4223490" cy="3724096"/>
          </a:xfrm>
          <a:prstGeom prst="rect">
            <a:avLst/>
          </a:prstGeom>
          <a:noFill/>
        </p:spPr>
        <p:txBody>
          <a:bodyPr wrap="square" rtlCol="0">
            <a:spAutoFit/>
          </a:bodyPr>
          <a:lstStyle/>
          <a:p>
            <a:r>
              <a:rPr lang="fr-FR" sz="2000" noProof="0" dirty="0">
                <a:latin typeface="Cambria" panose="02040503050406030204" pitchFamily="18" charset="0"/>
                <a:ea typeface="Cambria" panose="02040503050406030204" pitchFamily="18" charset="0"/>
              </a:rPr>
              <a:t>Contact formateurs </a:t>
            </a:r>
            <a:r>
              <a:rPr lang="fr-FR" sz="2000" noProof="0" dirty="0">
                <a:solidFill>
                  <a:schemeClr val="accent1">
                    <a:lumMod val="75000"/>
                  </a:schemeClr>
                </a:solidFill>
                <a:latin typeface="Cambria" panose="02040503050406030204" pitchFamily="18" charset="0"/>
                <a:ea typeface="Cambria" panose="02040503050406030204" pitchFamily="18" charset="0"/>
              </a:rPr>
              <a:t>: formationprojetsEB@innofluence.eu </a:t>
            </a: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latin typeface="Cambria" panose="02040503050406030204" pitchFamily="18" charset="0"/>
                <a:ea typeface="Cambria" panose="02040503050406030204" pitchFamily="18" charset="0"/>
              </a:rPr>
              <a:t>Toutes les informations relatives à la formation se retrouvent ici:</a:t>
            </a:r>
          </a:p>
          <a:p>
            <a:pPr algn="just"/>
            <a:endParaRPr lang="fr-FR" sz="2000" noProof="0" dirty="0">
              <a:solidFill>
                <a:schemeClr val="accent1">
                  <a:lumMod val="75000"/>
                </a:schemeClr>
              </a:solidFill>
              <a:latin typeface="Cambria" panose="02040503050406030204" pitchFamily="18" charset="0"/>
              <a:ea typeface="Cambria" panose="02040503050406030204" pitchFamily="18" charset="0"/>
            </a:endParaRPr>
          </a:p>
          <a:p>
            <a:pPr algn="just"/>
            <a:r>
              <a:rPr lang="fr-FR" sz="2000" noProof="0" dirty="0">
                <a:solidFill>
                  <a:schemeClr val="accent1">
                    <a:lumMod val="75000"/>
                  </a:schemeClr>
                </a:solidFill>
                <a:latin typeface="Cambria" panose="02040503050406030204" pitchFamily="18" charset="0"/>
                <a:ea typeface="Cambria" panose="02040503050406030204" pitchFamily="18" charset="0"/>
                <a:hlinkClick r:id="rId2"/>
              </a:rPr>
              <a:t>https://innofluence.eu/index.php/formation-en-developpement-et-soumission-de-projets-de-recherche</a:t>
            </a:r>
            <a:r>
              <a:rPr lang="fr-FR" noProof="0" dirty="0">
                <a:solidFill>
                  <a:schemeClr val="accent1">
                    <a:lumMod val="75000"/>
                  </a:schemeClr>
                </a:solidFill>
                <a:latin typeface="Cambria" panose="02040503050406030204" pitchFamily="18" charset="0"/>
                <a:ea typeface="Cambria" panose="02040503050406030204" pitchFamily="18" charset="0"/>
                <a:hlinkClick r:id="rId2"/>
              </a:rPr>
              <a:t>/</a:t>
            </a:r>
            <a:endParaRPr lang="fr-FR" noProof="0" dirty="0">
              <a:solidFill>
                <a:schemeClr val="accent1">
                  <a:lumMod val="75000"/>
                </a:schemeClr>
              </a:solidFill>
              <a:latin typeface="Cambria" panose="02040503050406030204" pitchFamily="18" charset="0"/>
              <a:ea typeface="Cambria" panose="02040503050406030204" pitchFamily="18" charset="0"/>
            </a:endParaRPr>
          </a:p>
          <a:p>
            <a:pPr algn="just"/>
            <a:endParaRPr lang="fr-FR" noProof="0" dirty="0">
              <a:solidFill>
                <a:schemeClr val="accent1">
                  <a:lumMod val="75000"/>
                </a:schemeClr>
              </a:solidFill>
              <a:latin typeface="Cambria" panose="02040503050406030204" pitchFamily="18" charset="0"/>
              <a:ea typeface="Cambria" panose="02040503050406030204" pitchFamily="18" charset="0"/>
            </a:endParaRPr>
          </a:p>
          <a:p>
            <a:pPr algn="r"/>
            <a:r>
              <a:rPr lang="fr-FR" noProof="0" dirty="0" err="1">
                <a:solidFill>
                  <a:schemeClr val="accent1">
                    <a:lumMod val="75000"/>
                  </a:schemeClr>
                </a:solidFill>
                <a:latin typeface="Cambria" panose="02040503050406030204" pitchFamily="18" charset="0"/>
                <a:ea typeface="Cambria" panose="02040503050406030204" pitchFamily="18" charset="0"/>
              </a:rPr>
              <a:t>Qrcode</a:t>
            </a:r>
            <a:r>
              <a:rPr lang="fr-FR" noProof="0" dirty="0">
                <a:solidFill>
                  <a:schemeClr val="accent1">
                    <a:lumMod val="75000"/>
                  </a:schemeClr>
                </a:solidFill>
                <a:latin typeface="Cambria" panose="02040503050406030204" pitchFamily="18" charset="0"/>
                <a:ea typeface="Cambria" panose="02040503050406030204" pitchFamily="18" charset="0"/>
              </a:rPr>
              <a:t> </a:t>
            </a:r>
          </a:p>
        </p:txBody>
      </p:sp>
      <p:pic>
        <p:nvPicPr>
          <p:cNvPr id="6" name="Image 5" descr="Une image contenant capture d’écran, Graphique, texte, conception&#10;&#10;Description générée automatiquement">
            <a:extLst>
              <a:ext uri="{FF2B5EF4-FFF2-40B4-BE49-F238E27FC236}">
                <a16:creationId xmlns:a16="http://schemas.microsoft.com/office/drawing/2014/main" id="{89719554-4F1A-32C0-DB63-F51882C3A04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95271" y="4646298"/>
            <a:ext cx="2049277" cy="2049277"/>
          </a:xfrm>
          <a:prstGeom prst="rect">
            <a:avLst/>
          </a:prstGeom>
        </p:spPr>
      </p:pic>
    </p:spTree>
    <p:extLst>
      <p:ext uri="{BB962C8B-B14F-4D97-AF65-F5344CB8AC3E}">
        <p14:creationId xmlns:p14="http://schemas.microsoft.com/office/powerpoint/2010/main" val="280337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C98D-ADE2-1811-74F0-D7C4D73F7D2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AB11FF7-6C95-1AFA-7976-6EF74AE6158C}"/>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Exercices </a:t>
            </a:r>
            <a:r>
              <a:rPr lang="fr-FR" b="1" noProof="0" dirty="0">
                <a:latin typeface="Cambria" panose="02040503050406030204" pitchFamily="18" charset="0"/>
                <a:ea typeface="Cambria" panose="02040503050406030204" pitchFamily="18" charset="0"/>
              </a:rPr>
              <a:t>en groupe</a:t>
            </a:r>
          </a:p>
        </p:txBody>
      </p:sp>
      <p:sp>
        <p:nvSpPr>
          <p:cNvPr id="5" name="Espace réservé du texte 4">
            <a:extLst>
              <a:ext uri="{FF2B5EF4-FFF2-40B4-BE49-F238E27FC236}">
                <a16:creationId xmlns:a16="http://schemas.microsoft.com/office/drawing/2014/main" id="{7C997245-CEF4-AB3A-4C6B-FEAC82CA40D3}"/>
              </a:ext>
            </a:extLst>
          </p:cNvPr>
          <p:cNvSpPr>
            <a:spLocks noGrp="1"/>
          </p:cNvSpPr>
          <p:nvPr>
            <p:ph type="body" idx="1"/>
          </p:nvPr>
        </p:nvSpPr>
        <p:spPr/>
        <p:txBody>
          <a:bodyPr/>
          <a:lstStyle/>
          <a:p>
            <a:r>
              <a:rPr lang="fr-FR" dirty="0">
                <a:latin typeface="Cambria" panose="02040503050406030204" pitchFamily="18" charset="0"/>
                <a:ea typeface="Cambria" panose="02040503050406030204" pitchFamily="18" charset="0"/>
              </a:rPr>
              <a:t>Mise en situation de projets dans l’économie Bleue</a:t>
            </a:r>
            <a:endParaRPr lang="fr-FR" noProof="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973DA37-2DE9-EA14-198A-E2FB25BCAB2B}"/>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ct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Arial" panose="020B0604020202020204" pitchFamily="34" charset="0"/>
              </a:rPr>
              <a:t>Session 4</a:t>
            </a:r>
          </a:p>
        </p:txBody>
      </p:sp>
    </p:spTree>
    <p:extLst>
      <p:ext uri="{BB962C8B-B14F-4D97-AF65-F5344CB8AC3E}">
        <p14:creationId xmlns:p14="http://schemas.microsoft.com/office/powerpoint/2010/main" val="373646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1FC69-956A-DCA0-206C-D1F47B4FD8E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9F2DD41-16D4-59FC-B771-F31064EFC131}"/>
              </a:ext>
            </a:extLst>
          </p:cNvPr>
          <p:cNvSpPr>
            <a:spLocks noGrp="1"/>
          </p:cNvSpPr>
          <p:nvPr>
            <p:ph type="title"/>
          </p:nvPr>
        </p:nvSpPr>
        <p:spPr/>
        <p:txBody>
          <a:bodyPr>
            <a:noAutofit/>
          </a:bodyPr>
          <a:lstStyle/>
          <a:p>
            <a:r>
              <a:rPr lang="fr-FR" sz="4800" dirty="0"/>
              <a:t>Objectif atelier pratique </a:t>
            </a:r>
            <a:endParaRPr lang="fr-FR" sz="4800" noProof="0" dirty="0"/>
          </a:p>
        </p:txBody>
      </p:sp>
      <p:sp>
        <p:nvSpPr>
          <p:cNvPr id="5" name="Espace réservé du contenu 4">
            <a:extLst>
              <a:ext uri="{FF2B5EF4-FFF2-40B4-BE49-F238E27FC236}">
                <a16:creationId xmlns:a16="http://schemas.microsoft.com/office/drawing/2014/main" id="{674C0CD4-9D24-4763-D4B1-471BCF9EB146}"/>
              </a:ext>
            </a:extLst>
          </p:cNvPr>
          <p:cNvSpPr>
            <a:spLocks noGrp="1"/>
          </p:cNvSpPr>
          <p:nvPr>
            <p:ph idx="1"/>
          </p:nvPr>
        </p:nvSpPr>
        <p:spPr>
          <a:xfrm>
            <a:off x="483475" y="1439916"/>
            <a:ext cx="11504085" cy="4916433"/>
          </a:xfrm>
        </p:spPr>
        <p:txBody>
          <a:bodyPr>
            <a:normAutofit fontScale="85000" lnSpcReduction="20000"/>
          </a:bodyPr>
          <a:lstStyle/>
          <a:p>
            <a:pPr algn="just"/>
            <a:r>
              <a:rPr lang="fr-FR" sz="3200" noProof="0" dirty="0">
                <a:solidFill>
                  <a:schemeClr val="tx1"/>
                </a:solidFill>
              </a:rPr>
              <a:t> </a:t>
            </a:r>
            <a:r>
              <a:rPr lang="fr-FR" sz="3200" b="1" noProof="0" dirty="0">
                <a:solidFill>
                  <a:schemeClr val="tx1"/>
                </a:solidFill>
              </a:rPr>
              <a:t>Favoriser l’innovation </a:t>
            </a:r>
            <a:r>
              <a:rPr lang="fr-FR" sz="3200" noProof="0" dirty="0">
                <a:solidFill>
                  <a:schemeClr val="tx1"/>
                </a:solidFill>
              </a:rPr>
              <a:t>: Créer un environnement de mise en situation qui stimule le développement de nouvelles idées dans les thématiques liées à l'économie bleue. En outre, la mise en situation permettant aux experts référents de développer les bons réflexes pour travailler en équipe et coacher les porteurs de projets tout en étant focus dans la recherche de solutions concrètes. </a:t>
            </a:r>
          </a:p>
          <a:p>
            <a:pPr algn="just"/>
            <a:endParaRPr lang="fr-FR" sz="3200" noProof="0" dirty="0">
              <a:solidFill>
                <a:schemeClr val="tx1"/>
              </a:solidFill>
            </a:endParaRPr>
          </a:p>
          <a:p>
            <a:pPr algn="just"/>
            <a:r>
              <a:rPr lang="fr-FR" sz="3200" b="1" noProof="0" dirty="0">
                <a:solidFill>
                  <a:schemeClr val="tx1"/>
                </a:solidFill>
              </a:rPr>
              <a:t>Pratique de rédaction </a:t>
            </a:r>
            <a:r>
              <a:rPr lang="fr-FR" sz="3200" noProof="0" dirty="0">
                <a:solidFill>
                  <a:schemeClr val="tx1"/>
                </a:solidFill>
              </a:rPr>
              <a:t>: Appliquer des compétences pratiques acquises durant la session M1 en élaborant les grandes lignes des propositions tout en se concentrant sur les calls 2025 de PRIMA et </a:t>
            </a:r>
            <a:r>
              <a:rPr lang="fr-FR" sz="3200" noProof="0" dirty="0" err="1">
                <a:solidFill>
                  <a:schemeClr val="tx1"/>
                </a:solidFill>
              </a:rPr>
              <a:t>InterReg</a:t>
            </a:r>
            <a:r>
              <a:rPr lang="fr-FR" sz="3200" noProof="0" dirty="0">
                <a:solidFill>
                  <a:schemeClr val="tx1"/>
                </a:solidFill>
              </a:rPr>
              <a:t> Next Med.</a:t>
            </a:r>
          </a:p>
          <a:p>
            <a:pPr algn="just"/>
            <a:endParaRPr lang="fr-FR" sz="3200" noProof="0" dirty="0">
              <a:solidFill>
                <a:schemeClr val="tx1"/>
              </a:solidFill>
            </a:endParaRPr>
          </a:p>
          <a:p>
            <a:pPr algn="just"/>
            <a:r>
              <a:rPr lang="fr-FR" sz="3200" b="1" noProof="0" dirty="0">
                <a:solidFill>
                  <a:schemeClr val="tx1"/>
                </a:solidFill>
              </a:rPr>
              <a:t>Évaluation et Feedback </a:t>
            </a:r>
            <a:r>
              <a:rPr lang="fr-FR" sz="3200" noProof="0" dirty="0">
                <a:solidFill>
                  <a:schemeClr val="tx1"/>
                </a:solidFill>
              </a:rPr>
              <a:t>: Utiliser un processus d'évaluation pour chaque proposition, permettant aux experts référents de renforcer leurs compétences d'analyse critique et d'améliorer les projets présentés.</a:t>
            </a:r>
          </a:p>
        </p:txBody>
      </p:sp>
    </p:spTree>
    <p:extLst>
      <p:ext uri="{BB962C8B-B14F-4D97-AF65-F5344CB8AC3E}">
        <p14:creationId xmlns:p14="http://schemas.microsoft.com/office/powerpoint/2010/main" val="415324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0D72-4C46-212F-166B-149C460A677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3834C39C-024A-067C-59D6-EA64E53AF5D6}"/>
              </a:ext>
            </a:extLst>
          </p:cNvPr>
          <p:cNvSpPr>
            <a:spLocks noGrp="1"/>
          </p:cNvSpPr>
          <p:nvPr>
            <p:ph type="title"/>
          </p:nvPr>
        </p:nvSpPr>
        <p:spPr/>
        <p:txBody>
          <a:bodyPr>
            <a:noAutofit/>
          </a:bodyPr>
          <a:lstStyle/>
          <a:p>
            <a:r>
              <a:rPr lang="fr-FR" sz="4800" dirty="0"/>
              <a:t>Proposition de projets à travailler</a:t>
            </a:r>
            <a:endParaRPr lang="fr-FR" sz="4800" noProof="0" dirty="0"/>
          </a:p>
        </p:txBody>
      </p:sp>
      <p:sp>
        <p:nvSpPr>
          <p:cNvPr id="5" name="Espace réservé du contenu 4">
            <a:extLst>
              <a:ext uri="{FF2B5EF4-FFF2-40B4-BE49-F238E27FC236}">
                <a16:creationId xmlns:a16="http://schemas.microsoft.com/office/drawing/2014/main" id="{287D2963-B439-AEFB-DDB5-8594CD461172}"/>
              </a:ext>
            </a:extLst>
          </p:cNvPr>
          <p:cNvSpPr>
            <a:spLocks noGrp="1"/>
          </p:cNvSpPr>
          <p:nvPr>
            <p:ph idx="1"/>
          </p:nvPr>
        </p:nvSpPr>
        <p:spPr>
          <a:xfrm>
            <a:off x="483476" y="1219757"/>
            <a:ext cx="11448329" cy="5448672"/>
          </a:xfrm>
        </p:spPr>
        <p:txBody>
          <a:bodyPr>
            <a:normAutofit fontScale="92500" lnSpcReduction="10000"/>
          </a:bodyPr>
          <a:lstStyle/>
          <a:p>
            <a:r>
              <a:rPr lang="fr-FR" sz="2400" dirty="0">
                <a:solidFill>
                  <a:schemeClr val="tx1"/>
                </a:solidFill>
              </a:rPr>
              <a:t> Groupe 1 : </a:t>
            </a:r>
          </a:p>
          <a:p>
            <a:pPr lvl="1"/>
            <a:r>
              <a:rPr lang="fr-FR" sz="1800" dirty="0">
                <a:solidFill>
                  <a:schemeClr val="tx1"/>
                </a:solidFill>
              </a:rPr>
              <a:t> Thématique : Aquaculture Durable</a:t>
            </a:r>
          </a:p>
          <a:p>
            <a:pPr lvl="1"/>
            <a:r>
              <a:rPr lang="fr-FR" sz="1800" dirty="0">
                <a:solidFill>
                  <a:schemeClr val="tx1"/>
                </a:solidFill>
              </a:rPr>
              <a:t> Sujet : « </a:t>
            </a:r>
            <a:r>
              <a:rPr lang="fr-FR" sz="1400" i="1" dirty="0">
                <a:solidFill>
                  <a:schemeClr val="tx1"/>
                </a:solidFill>
                <a:effectLst/>
                <a:latin typeface="Aptos" panose="020B0004020202020204" pitchFamily="34" charset="0"/>
                <a:ea typeface="Aptos" panose="020B0004020202020204" pitchFamily="34" charset="0"/>
                <a:cs typeface="Arial" panose="020B0604020202020204" pitchFamily="34" charset="0"/>
              </a:rPr>
              <a:t> Amélioration de l’élevage de coquillages et crustacées en lagunes méditerranéennes par des approches écologiques intégrées </a:t>
            </a:r>
            <a:r>
              <a:rPr lang="fr-FR" sz="1800" dirty="0">
                <a:solidFill>
                  <a:schemeClr val="tx1"/>
                </a:solidFill>
              </a:rPr>
              <a:t> »</a:t>
            </a:r>
          </a:p>
          <a:p>
            <a:pPr lvl="1"/>
            <a:r>
              <a:rPr lang="fr-FR" sz="1800" dirty="0">
                <a:solidFill>
                  <a:schemeClr val="tx1"/>
                </a:solidFill>
              </a:rPr>
              <a:t> Call cible : PRIMA section 2 – Gestion de l’eau</a:t>
            </a:r>
          </a:p>
          <a:p>
            <a:r>
              <a:rPr lang="fr-FR" sz="2400" dirty="0">
                <a:solidFill>
                  <a:schemeClr val="tx1"/>
                </a:solidFill>
              </a:rPr>
              <a:t>Groupe 2 : </a:t>
            </a:r>
          </a:p>
          <a:p>
            <a:pPr lvl="1"/>
            <a:r>
              <a:rPr lang="fr-FR" sz="1800" dirty="0">
                <a:solidFill>
                  <a:schemeClr val="tx1"/>
                </a:solidFill>
              </a:rPr>
              <a:t> Thématique : Dépollution marine</a:t>
            </a:r>
          </a:p>
          <a:p>
            <a:pPr lvl="1"/>
            <a:r>
              <a:rPr lang="fr-FR" sz="1800" dirty="0">
                <a:solidFill>
                  <a:schemeClr val="tx1"/>
                </a:solidFill>
              </a:rPr>
              <a:t> Sujet : « </a:t>
            </a:r>
            <a:r>
              <a:rPr lang="fr-FR" sz="1400" i="1" dirty="0">
                <a:solidFill>
                  <a:schemeClr val="tx1"/>
                </a:solidFill>
                <a:effectLst/>
                <a:latin typeface="Aptos" panose="020B0004020202020204" pitchFamily="34" charset="0"/>
                <a:ea typeface="Aptos" panose="020B0004020202020204" pitchFamily="34" charset="0"/>
                <a:cs typeface="Arial" panose="020B0604020202020204" pitchFamily="34" charset="0"/>
              </a:rPr>
              <a:t> Solution innovante de bioremédiation dépollution marine en méditerranée.</a:t>
            </a:r>
            <a:r>
              <a:rPr lang="fr-FR" sz="1800" dirty="0">
                <a:solidFill>
                  <a:schemeClr val="tx1"/>
                </a:solidFill>
              </a:rPr>
              <a:t>»</a:t>
            </a:r>
          </a:p>
          <a:p>
            <a:pPr lvl="1"/>
            <a:r>
              <a:rPr lang="fr-FR" sz="1800" dirty="0">
                <a:solidFill>
                  <a:schemeClr val="tx1"/>
                </a:solidFill>
              </a:rPr>
              <a:t> Call cible : </a:t>
            </a:r>
            <a:r>
              <a:rPr lang="fr-FR" sz="1800" dirty="0" err="1">
                <a:solidFill>
                  <a:schemeClr val="tx1"/>
                </a:solidFill>
              </a:rPr>
              <a:t>InterReg</a:t>
            </a:r>
            <a:r>
              <a:rPr lang="fr-FR" sz="1800" dirty="0">
                <a:solidFill>
                  <a:schemeClr val="tx1"/>
                </a:solidFill>
              </a:rPr>
              <a:t> Next Med</a:t>
            </a:r>
          </a:p>
          <a:p>
            <a:r>
              <a:rPr lang="fr-FR" sz="2400" dirty="0">
                <a:solidFill>
                  <a:schemeClr val="tx1"/>
                </a:solidFill>
              </a:rPr>
              <a:t>Groupe 3 : </a:t>
            </a:r>
          </a:p>
          <a:p>
            <a:pPr lvl="1"/>
            <a:r>
              <a:rPr lang="fr-FR" sz="1800" dirty="0">
                <a:solidFill>
                  <a:schemeClr val="tx1"/>
                </a:solidFill>
              </a:rPr>
              <a:t> Thématique : Biotechnologies marines</a:t>
            </a:r>
          </a:p>
          <a:p>
            <a:pPr lvl="1"/>
            <a:r>
              <a:rPr lang="fr-FR" sz="1800" dirty="0">
                <a:solidFill>
                  <a:schemeClr val="tx1"/>
                </a:solidFill>
              </a:rPr>
              <a:t> Sujet : « </a:t>
            </a:r>
            <a:r>
              <a:rPr lang="fr-FR" sz="1400" i="1" dirty="0">
                <a:solidFill>
                  <a:schemeClr val="tx1"/>
                </a:solidFill>
                <a:effectLst/>
                <a:latin typeface="Aptos" panose="020B0004020202020204" pitchFamily="34" charset="0"/>
                <a:ea typeface="Aptos" panose="020B0004020202020204" pitchFamily="34" charset="0"/>
                <a:cs typeface="Arial" panose="020B0604020202020204" pitchFamily="34" charset="0"/>
              </a:rPr>
              <a:t> Valorisation de molécules </a:t>
            </a:r>
            <a:r>
              <a:rPr lang="fr-FR" sz="1400" i="1" dirty="0" err="1">
                <a:solidFill>
                  <a:schemeClr val="tx1"/>
                </a:solidFill>
                <a:effectLst/>
                <a:latin typeface="Aptos" panose="020B0004020202020204" pitchFamily="34" charset="0"/>
                <a:ea typeface="Aptos" panose="020B0004020202020204" pitchFamily="34" charset="0"/>
                <a:cs typeface="Arial" panose="020B0604020202020204" pitchFamily="34" charset="0"/>
              </a:rPr>
              <a:t>bio-actives</a:t>
            </a:r>
            <a:r>
              <a:rPr lang="fr-FR" sz="1400" i="1" dirty="0">
                <a:solidFill>
                  <a:schemeClr val="tx1"/>
                </a:solidFill>
                <a:effectLst/>
                <a:latin typeface="Aptos" panose="020B0004020202020204" pitchFamily="34" charset="0"/>
                <a:ea typeface="Aptos" panose="020B0004020202020204" pitchFamily="34" charset="0"/>
                <a:cs typeface="Arial" panose="020B0604020202020204" pitchFamily="34" charset="0"/>
              </a:rPr>
              <a:t>  à partir de macro-algues locales pour des applications en santé et cosmétique</a:t>
            </a:r>
            <a:r>
              <a:rPr lang="fr-FR" sz="14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lang="fr-FR" sz="1800" dirty="0">
                <a:solidFill>
                  <a:schemeClr val="tx1"/>
                </a:solidFill>
              </a:rPr>
              <a:t>»</a:t>
            </a:r>
          </a:p>
          <a:p>
            <a:pPr lvl="1"/>
            <a:r>
              <a:rPr lang="fr-FR" sz="1800" dirty="0">
                <a:solidFill>
                  <a:schemeClr val="tx1"/>
                </a:solidFill>
              </a:rPr>
              <a:t> Call cible : PRIMA section 2 – Food </a:t>
            </a:r>
            <a:r>
              <a:rPr lang="fr-FR" sz="1800" dirty="0" err="1">
                <a:solidFill>
                  <a:schemeClr val="tx1"/>
                </a:solidFill>
              </a:rPr>
              <a:t>chain</a:t>
            </a:r>
            <a:endParaRPr lang="fr-FR" sz="1800" dirty="0">
              <a:solidFill>
                <a:schemeClr val="tx1"/>
              </a:solidFill>
            </a:endParaRPr>
          </a:p>
        </p:txBody>
      </p:sp>
    </p:spTree>
    <p:extLst>
      <p:ext uri="{BB962C8B-B14F-4D97-AF65-F5344CB8AC3E}">
        <p14:creationId xmlns:p14="http://schemas.microsoft.com/office/powerpoint/2010/main" val="382180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F4487-4710-BEA1-067B-D20A3511C70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011F27F-1A0E-9D23-35BD-D561B948DDC5}"/>
              </a:ext>
            </a:extLst>
          </p:cNvPr>
          <p:cNvSpPr>
            <a:spLocks noGrp="1"/>
          </p:cNvSpPr>
          <p:nvPr>
            <p:ph type="title"/>
          </p:nvPr>
        </p:nvSpPr>
        <p:spPr/>
        <p:txBody>
          <a:bodyPr>
            <a:noAutofit/>
          </a:bodyPr>
          <a:lstStyle/>
          <a:p>
            <a:r>
              <a:rPr lang="fr-FR" sz="4800" dirty="0"/>
              <a:t>Formation des groupes</a:t>
            </a:r>
            <a:endParaRPr lang="fr-FR" sz="4800" noProof="0" dirty="0"/>
          </a:p>
        </p:txBody>
      </p:sp>
      <p:sp>
        <p:nvSpPr>
          <p:cNvPr id="5" name="Espace réservé du contenu 4">
            <a:extLst>
              <a:ext uri="{FF2B5EF4-FFF2-40B4-BE49-F238E27FC236}">
                <a16:creationId xmlns:a16="http://schemas.microsoft.com/office/drawing/2014/main" id="{5E139B6C-F63B-BE47-6B14-354A5951820C}"/>
              </a:ext>
            </a:extLst>
          </p:cNvPr>
          <p:cNvSpPr>
            <a:spLocks noGrp="1"/>
          </p:cNvSpPr>
          <p:nvPr>
            <p:ph idx="1"/>
          </p:nvPr>
        </p:nvSpPr>
        <p:spPr/>
        <p:txBody>
          <a:bodyPr>
            <a:normAutofit fontScale="85000" lnSpcReduction="10000"/>
          </a:bodyPr>
          <a:lstStyle/>
          <a:p>
            <a:r>
              <a:rPr lang="fr-FR" sz="3200" dirty="0">
                <a:solidFill>
                  <a:schemeClr val="tx1"/>
                </a:solidFill>
              </a:rPr>
              <a:t> </a:t>
            </a:r>
            <a:r>
              <a:rPr lang="fr-FR" sz="2800" dirty="0">
                <a:solidFill>
                  <a:schemeClr val="tx1"/>
                </a:solidFill>
              </a:rPr>
              <a:t>Les experts référents choisissent l'un des 3 sujets et se regroupent en 3 groupes de 5 personnes ;</a:t>
            </a:r>
          </a:p>
          <a:p>
            <a:endParaRPr lang="fr-FR" dirty="0">
              <a:solidFill>
                <a:schemeClr val="tx1"/>
              </a:solidFill>
            </a:endParaRPr>
          </a:p>
          <a:p>
            <a:r>
              <a:rPr lang="fr-FR" sz="2800" dirty="0">
                <a:solidFill>
                  <a:schemeClr val="tx1"/>
                </a:solidFill>
              </a:rPr>
              <a:t> Chaque groupe s’organise en interne pour choisir les rôles, idéalement ;</a:t>
            </a:r>
          </a:p>
          <a:p>
            <a:pPr lvl="1"/>
            <a:r>
              <a:rPr lang="fr-FR" dirty="0">
                <a:solidFill>
                  <a:schemeClr val="tx1"/>
                </a:solidFill>
              </a:rPr>
              <a:t>3 porteurs de projets ;</a:t>
            </a:r>
          </a:p>
          <a:p>
            <a:pPr lvl="1"/>
            <a:r>
              <a:rPr lang="fr-FR" dirty="0">
                <a:solidFill>
                  <a:schemeClr val="tx1"/>
                </a:solidFill>
              </a:rPr>
              <a:t>2 experts référents.</a:t>
            </a:r>
          </a:p>
          <a:p>
            <a:endParaRPr lang="fr-FR" sz="2800" dirty="0">
              <a:solidFill>
                <a:schemeClr val="tx1"/>
              </a:solidFill>
            </a:endParaRPr>
          </a:p>
          <a:p>
            <a:r>
              <a:rPr lang="fr-FR" dirty="0">
                <a:solidFill>
                  <a:schemeClr val="tx1"/>
                </a:solidFill>
              </a:rPr>
              <a:t> Il est demandé à chacun de : </a:t>
            </a:r>
          </a:p>
          <a:p>
            <a:pPr lvl="1"/>
            <a:r>
              <a:rPr lang="fr-FR" dirty="0">
                <a:solidFill>
                  <a:schemeClr val="tx1"/>
                </a:solidFill>
              </a:rPr>
              <a:t> De s’impliquer pleinement ;</a:t>
            </a:r>
          </a:p>
          <a:p>
            <a:pPr lvl="1"/>
            <a:r>
              <a:rPr lang="fr-FR" dirty="0">
                <a:solidFill>
                  <a:schemeClr val="tx1"/>
                </a:solidFill>
              </a:rPr>
              <a:t> Chercher l’efficacité collective ;</a:t>
            </a:r>
          </a:p>
          <a:p>
            <a:pPr lvl="1"/>
            <a:r>
              <a:rPr lang="fr-FR" dirty="0">
                <a:solidFill>
                  <a:schemeClr val="tx1"/>
                </a:solidFill>
              </a:rPr>
              <a:t> Travailler dans une logique de collaboration tout en avant ensemble et créant des synergies.</a:t>
            </a:r>
            <a:endParaRPr lang="fr-FR" noProof="0" dirty="0">
              <a:solidFill>
                <a:schemeClr val="tx1"/>
              </a:solidFill>
            </a:endParaRPr>
          </a:p>
        </p:txBody>
      </p:sp>
    </p:spTree>
    <p:extLst>
      <p:ext uri="{BB962C8B-B14F-4D97-AF65-F5344CB8AC3E}">
        <p14:creationId xmlns:p14="http://schemas.microsoft.com/office/powerpoint/2010/main" val="193666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8A65F-9132-D0ED-5A36-2AD85A0FE08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0A6680E-1180-95AD-8140-A3C1D716A82C}"/>
              </a:ext>
            </a:extLst>
          </p:cNvPr>
          <p:cNvSpPr>
            <a:spLocks noGrp="1"/>
          </p:cNvSpPr>
          <p:nvPr>
            <p:ph type="title"/>
          </p:nvPr>
        </p:nvSpPr>
        <p:spPr/>
        <p:txBody>
          <a:bodyPr>
            <a:noAutofit/>
          </a:bodyPr>
          <a:lstStyle/>
          <a:p>
            <a:r>
              <a:rPr lang="fr-FR" sz="4600" dirty="0"/>
              <a:t>Elaboration des propositions (</a:t>
            </a:r>
            <a:r>
              <a:rPr lang="fr-FR" sz="4600" dirty="0" err="1"/>
              <a:t>a.m</a:t>
            </a:r>
            <a:r>
              <a:rPr lang="fr-FR" sz="4600" dirty="0"/>
              <a:t>)</a:t>
            </a:r>
            <a:endParaRPr lang="fr-FR" sz="4600" noProof="0" dirty="0"/>
          </a:p>
        </p:txBody>
      </p:sp>
      <p:sp>
        <p:nvSpPr>
          <p:cNvPr id="5" name="Espace réservé du contenu 4">
            <a:extLst>
              <a:ext uri="{FF2B5EF4-FFF2-40B4-BE49-F238E27FC236}">
                <a16:creationId xmlns:a16="http://schemas.microsoft.com/office/drawing/2014/main" id="{58F60B0F-348F-A9AE-91C3-2793C96E9078}"/>
              </a:ext>
            </a:extLst>
          </p:cNvPr>
          <p:cNvSpPr>
            <a:spLocks noGrp="1"/>
          </p:cNvSpPr>
          <p:nvPr>
            <p:ph idx="1"/>
          </p:nvPr>
        </p:nvSpPr>
        <p:spPr>
          <a:xfrm>
            <a:off x="483476" y="1451067"/>
            <a:ext cx="11214538" cy="4916433"/>
          </a:xfrm>
        </p:spPr>
        <p:txBody>
          <a:bodyPr>
            <a:normAutofit/>
          </a:bodyPr>
          <a:lstStyle/>
          <a:p>
            <a:pPr marL="0" indent="0">
              <a:buNone/>
            </a:pPr>
            <a:r>
              <a:rPr lang="fr-FR" sz="3600" u="sng" dirty="0">
                <a:solidFill>
                  <a:schemeClr val="tx1"/>
                </a:solidFill>
              </a:rPr>
              <a:t>Durant la matinée </a:t>
            </a:r>
            <a:r>
              <a:rPr lang="fr-FR" sz="3600" dirty="0">
                <a:solidFill>
                  <a:schemeClr val="tx1"/>
                </a:solidFill>
              </a:rPr>
              <a:t>: </a:t>
            </a:r>
          </a:p>
          <a:p>
            <a:pPr marL="0" indent="0">
              <a:buNone/>
            </a:pPr>
            <a:r>
              <a:rPr lang="fr-FR" sz="3600" dirty="0">
                <a:solidFill>
                  <a:schemeClr val="tx1"/>
                </a:solidFill>
              </a:rPr>
              <a:t>Chaque groupe </a:t>
            </a:r>
            <a:r>
              <a:rPr lang="fr-FR" sz="3600" b="1" dirty="0" err="1">
                <a:solidFill>
                  <a:schemeClr val="tx1"/>
                </a:solidFill>
              </a:rPr>
              <a:t>brainstorm</a:t>
            </a:r>
            <a:r>
              <a:rPr lang="fr-FR" sz="3600" dirty="0">
                <a:solidFill>
                  <a:schemeClr val="tx1"/>
                </a:solidFill>
              </a:rPr>
              <a:t> et </a:t>
            </a:r>
            <a:r>
              <a:rPr lang="fr-FR" sz="3600" b="1" dirty="0">
                <a:solidFill>
                  <a:schemeClr val="tx1"/>
                </a:solidFill>
              </a:rPr>
              <a:t>travaille</a:t>
            </a:r>
            <a:r>
              <a:rPr lang="fr-FR" sz="3600" dirty="0">
                <a:solidFill>
                  <a:schemeClr val="tx1"/>
                </a:solidFill>
              </a:rPr>
              <a:t>, sur les grandes lignes suivantes de son projet, en produisant un document structurant de sur </a:t>
            </a:r>
            <a:r>
              <a:rPr lang="fr-FR" sz="3600" b="1" dirty="0">
                <a:solidFill>
                  <a:schemeClr val="tx1"/>
                </a:solidFill>
              </a:rPr>
              <a:t>3 pages maximum </a:t>
            </a:r>
            <a:r>
              <a:rPr lang="fr-FR" sz="3600" dirty="0">
                <a:solidFill>
                  <a:schemeClr val="tx1"/>
                </a:solidFill>
              </a:rPr>
              <a:t>contenant les grandes lignes étudiées en sessions M1.</a:t>
            </a:r>
          </a:p>
        </p:txBody>
      </p:sp>
    </p:spTree>
    <p:extLst>
      <p:ext uri="{BB962C8B-B14F-4D97-AF65-F5344CB8AC3E}">
        <p14:creationId xmlns:p14="http://schemas.microsoft.com/office/powerpoint/2010/main" val="353607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57641-0FBC-17C5-6469-D392565EF81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F984543-6701-BCCD-6000-6D23EF2FBD58}"/>
              </a:ext>
            </a:extLst>
          </p:cNvPr>
          <p:cNvSpPr>
            <a:spLocks noGrp="1"/>
          </p:cNvSpPr>
          <p:nvPr>
            <p:ph type="title"/>
          </p:nvPr>
        </p:nvSpPr>
        <p:spPr/>
        <p:txBody>
          <a:bodyPr>
            <a:noAutofit/>
          </a:bodyPr>
          <a:lstStyle/>
          <a:p>
            <a:r>
              <a:rPr lang="fr-FR" sz="4600" dirty="0"/>
              <a:t>Elaboration des propositions (</a:t>
            </a:r>
            <a:r>
              <a:rPr lang="fr-FR" sz="4600" dirty="0" err="1"/>
              <a:t>a.m</a:t>
            </a:r>
            <a:r>
              <a:rPr lang="fr-FR" sz="4600" dirty="0"/>
              <a:t>)</a:t>
            </a:r>
            <a:endParaRPr lang="fr-FR" sz="4600" noProof="0" dirty="0"/>
          </a:p>
        </p:txBody>
      </p:sp>
      <p:sp>
        <p:nvSpPr>
          <p:cNvPr id="5" name="Espace réservé du contenu 4">
            <a:extLst>
              <a:ext uri="{FF2B5EF4-FFF2-40B4-BE49-F238E27FC236}">
                <a16:creationId xmlns:a16="http://schemas.microsoft.com/office/drawing/2014/main" id="{085F3927-AB9F-BA61-1B5E-646144245EC6}"/>
              </a:ext>
            </a:extLst>
          </p:cNvPr>
          <p:cNvSpPr>
            <a:spLocks noGrp="1"/>
          </p:cNvSpPr>
          <p:nvPr>
            <p:ph idx="1"/>
          </p:nvPr>
        </p:nvSpPr>
        <p:spPr>
          <a:xfrm>
            <a:off x="483476" y="1451067"/>
            <a:ext cx="11214538" cy="4916433"/>
          </a:xfrm>
        </p:spPr>
        <p:txBody>
          <a:bodyPr>
            <a:normAutofit lnSpcReduction="10000"/>
          </a:bodyPr>
          <a:lstStyle/>
          <a:p>
            <a:pPr marL="0" indent="0">
              <a:buNone/>
            </a:pPr>
            <a:r>
              <a:rPr lang="fr-FR" sz="2800" u="sng" dirty="0">
                <a:solidFill>
                  <a:schemeClr val="tx1"/>
                </a:solidFill>
              </a:rPr>
              <a:t>Durant la matinée </a:t>
            </a:r>
            <a:r>
              <a:rPr lang="fr-FR" sz="2800" dirty="0">
                <a:solidFill>
                  <a:schemeClr val="tx1"/>
                </a:solidFill>
              </a:rPr>
              <a:t>: </a:t>
            </a:r>
          </a:p>
          <a:p>
            <a:pPr marL="0" indent="0">
              <a:buNone/>
            </a:pPr>
            <a:r>
              <a:rPr lang="fr-FR" dirty="0">
                <a:solidFill>
                  <a:schemeClr val="tx1"/>
                </a:solidFill>
              </a:rPr>
              <a:t>Le document de 3 pages maximum à produire devra contenir </a:t>
            </a:r>
            <a:r>
              <a:rPr lang="fr-FR" sz="2800" dirty="0">
                <a:solidFill>
                  <a:schemeClr val="tx1"/>
                </a:solidFill>
              </a:rPr>
              <a:t>les éléments suivants :</a:t>
            </a:r>
          </a:p>
          <a:p>
            <a:r>
              <a:rPr lang="fr-FR" sz="2800" dirty="0">
                <a:solidFill>
                  <a:schemeClr val="tx1"/>
                </a:solidFill>
              </a:rPr>
              <a:t> Section 1 : Excellence </a:t>
            </a:r>
          </a:p>
          <a:p>
            <a:pPr lvl="1"/>
            <a:r>
              <a:rPr lang="fr-FR" dirty="0">
                <a:solidFill>
                  <a:schemeClr val="tx1"/>
                </a:solidFill>
              </a:rPr>
              <a:t>Développer les aspects scientifiques innovants du projet (Goals, Ambition (</a:t>
            </a:r>
            <a:r>
              <a:rPr lang="fr-FR" dirty="0" err="1">
                <a:solidFill>
                  <a:schemeClr val="tx1"/>
                </a:solidFill>
              </a:rPr>
              <a:t>SoA</a:t>
            </a:r>
            <a:r>
              <a:rPr lang="fr-FR" dirty="0">
                <a:solidFill>
                  <a:schemeClr val="tx1"/>
                </a:solidFill>
              </a:rPr>
              <a:t>, </a:t>
            </a:r>
            <a:r>
              <a:rPr lang="fr-FR" dirty="0" err="1">
                <a:solidFill>
                  <a:schemeClr val="tx1"/>
                </a:solidFill>
              </a:rPr>
              <a:t>bottlenecks</a:t>
            </a:r>
            <a:r>
              <a:rPr lang="fr-FR" dirty="0">
                <a:solidFill>
                  <a:schemeClr val="tx1"/>
                </a:solidFill>
              </a:rPr>
              <a:t>, innovation, TRL), Concept, </a:t>
            </a:r>
            <a:r>
              <a:rPr lang="fr-FR" dirty="0" err="1">
                <a:solidFill>
                  <a:schemeClr val="tx1"/>
                </a:solidFill>
              </a:rPr>
              <a:t>Methodology</a:t>
            </a:r>
            <a:r>
              <a:rPr lang="fr-FR" dirty="0">
                <a:solidFill>
                  <a:schemeClr val="tx1"/>
                </a:solidFill>
              </a:rPr>
              <a:t>).</a:t>
            </a:r>
          </a:p>
          <a:p>
            <a:r>
              <a:rPr lang="fr-FR" sz="2800" dirty="0">
                <a:solidFill>
                  <a:schemeClr val="tx1"/>
                </a:solidFill>
              </a:rPr>
              <a:t> Section 2 : Impact </a:t>
            </a:r>
          </a:p>
          <a:p>
            <a:pPr lvl="1"/>
            <a:r>
              <a:rPr lang="fr-FR" dirty="0">
                <a:solidFill>
                  <a:schemeClr val="tx1"/>
                </a:solidFill>
              </a:rPr>
              <a:t>Déterminer les effets positifs attendus (</a:t>
            </a:r>
            <a:r>
              <a:rPr lang="fr-FR" dirty="0" err="1">
                <a:solidFill>
                  <a:schemeClr val="tx1"/>
                </a:solidFill>
              </a:rPr>
              <a:t>expected</a:t>
            </a:r>
            <a:r>
              <a:rPr lang="fr-FR" dirty="0">
                <a:solidFill>
                  <a:schemeClr val="tx1"/>
                </a:solidFill>
              </a:rPr>
              <a:t> </a:t>
            </a:r>
            <a:r>
              <a:rPr lang="fr-FR" dirty="0" err="1">
                <a:solidFill>
                  <a:schemeClr val="tx1"/>
                </a:solidFill>
              </a:rPr>
              <a:t>outcomes</a:t>
            </a:r>
            <a:r>
              <a:rPr lang="fr-FR" dirty="0">
                <a:solidFill>
                  <a:schemeClr val="tx1"/>
                </a:solidFill>
              </a:rPr>
              <a:t>, </a:t>
            </a:r>
            <a:r>
              <a:rPr lang="fr-FR" dirty="0" err="1">
                <a:solidFill>
                  <a:schemeClr val="tx1"/>
                </a:solidFill>
              </a:rPr>
              <a:t>expected</a:t>
            </a:r>
            <a:r>
              <a:rPr lang="fr-FR" dirty="0">
                <a:solidFill>
                  <a:schemeClr val="tx1"/>
                </a:solidFill>
              </a:rPr>
              <a:t> impacts, Communication, Dissemination, Exploitation)</a:t>
            </a:r>
          </a:p>
          <a:p>
            <a:r>
              <a:rPr lang="fr-FR" sz="2800" dirty="0">
                <a:solidFill>
                  <a:schemeClr val="tx1"/>
                </a:solidFill>
              </a:rPr>
              <a:t> Section 3 : Implémentation </a:t>
            </a:r>
          </a:p>
          <a:p>
            <a:pPr lvl="1"/>
            <a:r>
              <a:rPr lang="fr-FR" dirty="0">
                <a:solidFill>
                  <a:schemeClr val="tx1"/>
                </a:solidFill>
              </a:rPr>
              <a:t>Planifier la mise en œuvre du projet (WBS, </a:t>
            </a:r>
            <a:r>
              <a:rPr lang="fr-FR" dirty="0" err="1">
                <a:solidFill>
                  <a:schemeClr val="tx1"/>
                </a:solidFill>
              </a:rPr>
              <a:t>WPs</a:t>
            </a:r>
            <a:r>
              <a:rPr lang="fr-FR" dirty="0">
                <a:solidFill>
                  <a:schemeClr val="tx1"/>
                </a:solidFill>
              </a:rPr>
              <a:t>, Tasks, consortium as a </a:t>
            </a:r>
            <a:r>
              <a:rPr lang="fr-FR" dirty="0" err="1">
                <a:solidFill>
                  <a:schemeClr val="tx1"/>
                </a:solidFill>
              </a:rPr>
              <a:t>whole</a:t>
            </a:r>
            <a:r>
              <a:rPr lang="fr-FR" dirty="0">
                <a:solidFill>
                  <a:schemeClr val="tx1"/>
                </a:solidFill>
              </a:rPr>
              <a:t>)</a:t>
            </a:r>
          </a:p>
        </p:txBody>
      </p:sp>
    </p:spTree>
    <p:extLst>
      <p:ext uri="{BB962C8B-B14F-4D97-AF65-F5344CB8AC3E}">
        <p14:creationId xmlns:p14="http://schemas.microsoft.com/office/powerpoint/2010/main" val="368056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41CF-4C8E-78FF-A971-575F4E3BB05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445FA24-9BB3-8ED3-C164-E0BA10CC87AF}"/>
              </a:ext>
            </a:extLst>
          </p:cNvPr>
          <p:cNvSpPr>
            <a:spLocks noGrp="1"/>
          </p:cNvSpPr>
          <p:nvPr>
            <p:ph type="title"/>
          </p:nvPr>
        </p:nvSpPr>
        <p:spPr/>
        <p:txBody>
          <a:bodyPr>
            <a:noAutofit/>
          </a:bodyPr>
          <a:lstStyle/>
          <a:p>
            <a:r>
              <a:rPr lang="fr-FR" sz="4600" dirty="0"/>
              <a:t>Evaluation des propositions (</a:t>
            </a:r>
            <a:r>
              <a:rPr lang="fr-FR" sz="4600" dirty="0" err="1"/>
              <a:t>p.m</a:t>
            </a:r>
            <a:r>
              <a:rPr lang="fr-FR" sz="4600" dirty="0"/>
              <a:t>)</a:t>
            </a:r>
            <a:endParaRPr lang="fr-FR" sz="4600" noProof="0" dirty="0"/>
          </a:p>
        </p:txBody>
      </p:sp>
      <p:sp>
        <p:nvSpPr>
          <p:cNvPr id="5" name="Espace réservé du contenu 4">
            <a:extLst>
              <a:ext uri="{FF2B5EF4-FFF2-40B4-BE49-F238E27FC236}">
                <a16:creationId xmlns:a16="http://schemas.microsoft.com/office/drawing/2014/main" id="{D09573D4-CBFA-B0A3-26FB-C1850FD31860}"/>
              </a:ext>
            </a:extLst>
          </p:cNvPr>
          <p:cNvSpPr>
            <a:spLocks noGrp="1"/>
          </p:cNvSpPr>
          <p:nvPr>
            <p:ph idx="1"/>
          </p:nvPr>
        </p:nvSpPr>
        <p:spPr>
          <a:xfrm>
            <a:off x="483476" y="1451067"/>
            <a:ext cx="11214538" cy="4916433"/>
          </a:xfrm>
        </p:spPr>
        <p:txBody>
          <a:bodyPr>
            <a:normAutofit lnSpcReduction="10000"/>
          </a:bodyPr>
          <a:lstStyle/>
          <a:p>
            <a:pPr marL="0" indent="0">
              <a:buNone/>
            </a:pPr>
            <a:r>
              <a:rPr lang="fr-FR" u="sng" dirty="0">
                <a:solidFill>
                  <a:schemeClr val="tx1"/>
                </a:solidFill>
              </a:rPr>
              <a:t>Durant l’après midi </a:t>
            </a:r>
            <a:r>
              <a:rPr lang="fr-FR" dirty="0">
                <a:solidFill>
                  <a:schemeClr val="tx1"/>
                </a:solidFill>
              </a:rPr>
              <a:t>:</a:t>
            </a:r>
            <a:endParaRPr lang="fr-FR" sz="2800" dirty="0">
              <a:solidFill>
                <a:schemeClr val="tx1"/>
              </a:solidFill>
            </a:endParaRPr>
          </a:p>
          <a:p>
            <a:r>
              <a:rPr lang="fr-FR" sz="2800" dirty="0">
                <a:solidFill>
                  <a:schemeClr val="tx1"/>
                </a:solidFill>
              </a:rPr>
              <a:t> Les groupes échangent leurs documents de 3 pages maximums ;</a:t>
            </a:r>
          </a:p>
          <a:p>
            <a:endParaRPr lang="fr-FR" sz="2800" dirty="0">
              <a:solidFill>
                <a:schemeClr val="tx1"/>
              </a:solidFill>
            </a:endParaRPr>
          </a:p>
          <a:p>
            <a:r>
              <a:rPr lang="fr-FR" dirty="0">
                <a:solidFill>
                  <a:schemeClr val="tx1"/>
                </a:solidFill>
              </a:rPr>
              <a:t> Chaque groupe évalue les propositions (des autres groupes) en utilisant une grille d'évaluation fournie ;</a:t>
            </a:r>
          </a:p>
          <a:p>
            <a:endParaRPr lang="fr-FR" dirty="0">
              <a:solidFill>
                <a:schemeClr val="tx1"/>
              </a:solidFill>
            </a:endParaRPr>
          </a:p>
          <a:p>
            <a:r>
              <a:rPr lang="fr-FR" sz="2800" dirty="0">
                <a:solidFill>
                  <a:schemeClr val="tx1"/>
                </a:solidFill>
              </a:rPr>
              <a:t> </a:t>
            </a:r>
            <a:r>
              <a:rPr lang="fr-FR" dirty="0">
                <a:solidFill>
                  <a:schemeClr val="tx1"/>
                </a:solidFill>
              </a:rPr>
              <a:t>C</a:t>
            </a:r>
            <a:r>
              <a:rPr lang="fr-FR" sz="2800" dirty="0">
                <a:solidFill>
                  <a:schemeClr val="tx1"/>
                </a:solidFill>
              </a:rPr>
              <a:t>haque groupe présente son évaluation et justifie ses choix (restitution et évaluation à tour de rôle) ;</a:t>
            </a:r>
          </a:p>
          <a:p>
            <a:endParaRPr lang="fr-FR" sz="2800" dirty="0">
              <a:solidFill>
                <a:schemeClr val="tx1"/>
              </a:solidFill>
            </a:endParaRPr>
          </a:p>
          <a:p>
            <a:r>
              <a:rPr lang="fr-FR" sz="2800" dirty="0">
                <a:solidFill>
                  <a:schemeClr val="tx1"/>
                </a:solidFill>
              </a:rPr>
              <a:t>Discussion croisée sur les points forts et les axes d'amélioration.</a:t>
            </a:r>
          </a:p>
        </p:txBody>
      </p:sp>
    </p:spTree>
    <p:extLst>
      <p:ext uri="{BB962C8B-B14F-4D97-AF65-F5344CB8AC3E}">
        <p14:creationId xmlns:p14="http://schemas.microsoft.com/office/powerpoint/2010/main" val="69295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2FB3-B44C-4A74-AA40-0A91F462331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D0202BA-7863-3060-DE1D-2311291D9B67}"/>
              </a:ext>
            </a:extLst>
          </p:cNvPr>
          <p:cNvSpPr>
            <a:spLocks noGrp="1"/>
          </p:cNvSpPr>
          <p:nvPr>
            <p:ph type="title"/>
          </p:nvPr>
        </p:nvSpPr>
        <p:spPr/>
        <p:txBody>
          <a:bodyPr>
            <a:noAutofit/>
          </a:bodyPr>
          <a:lstStyle/>
          <a:p>
            <a:r>
              <a:rPr lang="fr-FR" sz="4600" dirty="0" err="1"/>
              <a:t>Lessons</a:t>
            </a:r>
            <a:r>
              <a:rPr lang="fr-FR" sz="4600" dirty="0"/>
              <a:t> </a:t>
            </a:r>
            <a:r>
              <a:rPr lang="fr-FR" sz="4600" dirty="0" err="1"/>
              <a:t>learned</a:t>
            </a:r>
            <a:r>
              <a:rPr lang="fr-FR" sz="4600" dirty="0"/>
              <a:t> (</a:t>
            </a:r>
            <a:r>
              <a:rPr lang="fr-FR" sz="4600" dirty="0" err="1"/>
              <a:t>p.m</a:t>
            </a:r>
            <a:r>
              <a:rPr lang="fr-FR" sz="4600" dirty="0"/>
              <a:t>)</a:t>
            </a:r>
            <a:endParaRPr lang="fr-FR" sz="4600" noProof="0" dirty="0"/>
          </a:p>
        </p:txBody>
      </p:sp>
      <p:sp>
        <p:nvSpPr>
          <p:cNvPr id="5" name="Espace réservé du contenu 4">
            <a:extLst>
              <a:ext uri="{FF2B5EF4-FFF2-40B4-BE49-F238E27FC236}">
                <a16:creationId xmlns:a16="http://schemas.microsoft.com/office/drawing/2014/main" id="{BFCEFE67-E5E3-5F30-A19F-F65910C21380}"/>
              </a:ext>
            </a:extLst>
          </p:cNvPr>
          <p:cNvSpPr>
            <a:spLocks noGrp="1"/>
          </p:cNvSpPr>
          <p:nvPr>
            <p:ph idx="1"/>
          </p:nvPr>
        </p:nvSpPr>
        <p:spPr>
          <a:xfrm>
            <a:off x="483475" y="1451067"/>
            <a:ext cx="11559841" cy="4916433"/>
          </a:xfrm>
        </p:spPr>
        <p:txBody>
          <a:bodyPr>
            <a:normAutofit/>
          </a:bodyPr>
          <a:lstStyle/>
          <a:p>
            <a:pPr marL="0" indent="0">
              <a:buNone/>
            </a:pPr>
            <a:r>
              <a:rPr lang="fr-FR" sz="2800" dirty="0">
                <a:solidFill>
                  <a:schemeClr val="tx1"/>
                </a:solidFill>
              </a:rPr>
              <a:t>Discussions pour retour d’expérience (RETEX) et capitalisation sur les points suivants : </a:t>
            </a:r>
          </a:p>
          <a:p>
            <a:r>
              <a:rPr lang="fr-FR" sz="2800" dirty="0">
                <a:solidFill>
                  <a:schemeClr val="tx1"/>
                </a:solidFill>
              </a:rPr>
              <a:t>Les procédés utilisés pour l'évaluation et le développement des projets ;</a:t>
            </a:r>
          </a:p>
          <a:p>
            <a:r>
              <a:rPr lang="fr-FR" sz="2800" dirty="0">
                <a:solidFill>
                  <a:schemeClr val="tx1"/>
                </a:solidFill>
              </a:rPr>
              <a:t>Outils et méthodologies pour les futurs montages de projets collaboratifs ;</a:t>
            </a:r>
          </a:p>
          <a:p>
            <a:r>
              <a:rPr lang="fr-FR" sz="2800" dirty="0">
                <a:solidFill>
                  <a:schemeClr val="tx1"/>
                </a:solidFill>
              </a:rPr>
              <a:t>Recueillir des propositions de mise en œuvre des apprentissages dans leur réseau ;</a:t>
            </a:r>
          </a:p>
          <a:p>
            <a:r>
              <a:rPr lang="fr-FR" dirty="0">
                <a:solidFill>
                  <a:schemeClr val="tx1"/>
                </a:solidFill>
              </a:rPr>
              <a:t> Etc.</a:t>
            </a:r>
            <a:endParaRPr lang="fr-FR" sz="2800" dirty="0">
              <a:solidFill>
                <a:schemeClr val="tx1"/>
              </a:solidFill>
            </a:endParaRPr>
          </a:p>
        </p:txBody>
      </p:sp>
    </p:spTree>
    <p:extLst>
      <p:ext uri="{BB962C8B-B14F-4D97-AF65-F5344CB8AC3E}">
        <p14:creationId xmlns:p14="http://schemas.microsoft.com/office/powerpoint/2010/main" val="1984676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2.6220"/>
  <p:tag name="SLIDO_PRESENTATION_ID" val="79e23c90-8096-4807-8a35-2a623ed55a1c"/>
  <p:tag name="SLIDO_EVENT_UUID" val="c65d7eac-cc59-4440-9a3b-7edd374a1480"/>
  <p:tag name="SLIDO_EVENT_SECTION_UUID" val="bebace16-a6b4-4df6-9060-0ce7a69a758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42666</TotalTime>
  <Words>894</Words>
  <Application>Microsoft Office PowerPoint</Application>
  <PresentationFormat>Grand écran</PresentationFormat>
  <Paragraphs>135</Paragraphs>
  <Slides>12</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Aptos</vt:lpstr>
      <vt:lpstr>Arial</vt:lpstr>
      <vt:lpstr>Brush Script MT</vt:lpstr>
      <vt:lpstr>Calibri</vt:lpstr>
      <vt:lpstr>Calibri Light</vt:lpstr>
      <vt:lpstr>Cambria</vt:lpstr>
      <vt:lpstr>Wingdings</vt:lpstr>
      <vt:lpstr>Thème Office</vt:lpstr>
      <vt:lpstr>Présentation PowerPoint</vt:lpstr>
      <vt:lpstr>Exercices en groupe</vt:lpstr>
      <vt:lpstr>Objectif atelier pratique </vt:lpstr>
      <vt:lpstr>Proposition de projets à travailler</vt:lpstr>
      <vt:lpstr>Formation des groupes</vt:lpstr>
      <vt:lpstr>Elaboration des propositions (a.m)</vt:lpstr>
      <vt:lpstr>Elaboration des propositions (a.m)</vt:lpstr>
      <vt:lpstr>Evaluation des propositions (p.m)</vt:lpstr>
      <vt:lpstr>Lessons learned (p.m)</vt:lpstr>
      <vt:lpstr>Vocabulaire à éviter vs à privilégier</vt:lpstr>
      <vt:lpstr>Vocabulaire à éviter vs à privilégier</vt:lpstr>
      <vt:lpstr>En vous remerciant  de votre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Programme EB</dc:title>
  <dc:creator>Réda ALLAL</dc:creator>
  <cp:lastModifiedBy>mbalde.innofluence@gmail.com</cp:lastModifiedBy>
  <cp:revision>1060</cp:revision>
  <dcterms:created xsi:type="dcterms:W3CDTF">2022-11-07T16:15:36Z</dcterms:created>
  <dcterms:modified xsi:type="dcterms:W3CDTF">2025-04-28T06:58:05Z</dcterms:modified>
</cp:coreProperties>
</file>