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media/image8.jpg" ContentType="image/jpg"/>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notesSlides/notesSlide4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6">
  <p:sldMasterIdLst>
    <p:sldMasterId id="2147483648" r:id="rId1"/>
    <p:sldMasterId id="2147483661" r:id="rId2"/>
    <p:sldMasterId id="2147483680" r:id="rId3"/>
  </p:sldMasterIdLst>
  <p:notesMasterIdLst>
    <p:notesMasterId r:id="rId85"/>
  </p:notesMasterIdLst>
  <p:handoutMasterIdLst>
    <p:handoutMasterId r:id="rId86"/>
  </p:handoutMasterIdLst>
  <p:sldIdLst>
    <p:sldId id="331" r:id="rId4"/>
    <p:sldId id="329" r:id="rId5"/>
    <p:sldId id="4270" r:id="rId6"/>
    <p:sldId id="4271" r:id="rId7"/>
    <p:sldId id="4473" r:id="rId8"/>
    <p:sldId id="4263" r:id="rId9"/>
    <p:sldId id="330" r:id="rId10"/>
    <p:sldId id="4474" r:id="rId11"/>
    <p:sldId id="4254" r:id="rId12"/>
    <p:sldId id="4167" r:id="rId13"/>
    <p:sldId id="4264" r:id="rId14"/>
    <p:sldId id="325" r:id="rId15"/>
    <p:sldId id="4157" r:id="rId16"/>
    <p:sldId id="4257" r:id="rId17"/>
    <p:sldId id="4255" r:id="rId18"/>
    <p:sldId id="4421" r:id="rId19"/>
    <p:sldId id="4280" r:id="rId20"/>
    <p:sldId id="4212" r:id="rId21"/>
    <p:sldId id="4210" r:id="rId22"/>
    <p:sldId id="4422" r:id="rId23"/>
    <p:sldId id="4429" r:id="rId24"/>
    <p:sldId id="4256" r:id="rId25"/>
    <p:sldId id="4430" r:id="rId26"/>
    <p:sldId id="4190" r:id="rId27"/>
    <p:sldId id="4431" r:id="rId28"/>
    <p:sldId id="4209" r:id="rId29"/>
    <p:sldId id="4462" r:id="rId30"/>
    <p:sldId id="4194" r:id="rId31"/>
    <p:sldId id="4420" r:id="rId32"/>
    <p:sldId id="4433" r:id="rId33"/>
    <p:sldId id="4424" r:id="rId34"/>
    <p:sldId id="4215" r:id="rId35"/>
    <p:sldId id="4267" r:id="rId36"/>
    <p:sldId id="4196" r:id="rId37"/>
    <p:sldId id="4198" r:id="rId38"/>
    <p:sldId id="4200" r:id="rId39"/>
    <p:sldId id="4213" r:id="rId40"/>
    <p:sldId id="4223" r:id="rId41"/>
    <p:sldId id="4458" r:id="rId42"/>
    <p:sldId id="4443" r:id="rId43"/>
    <p:sldId id="4444" r:id="rId44"/>
    <p:sldId id="4460" r:id="rId45"/>
    <p:sldId id="4459" r:id="rId46"/>
    <p:sldId id="4457" r:id="rId47"/>
    <p:sldId id="4268" r:id="rId48"/>
    <p:sldId id="4440" r:id="rId49"/>
    <p:sldId id="4261" r:id="rId50"/>
    <p:sldId id="4434" r:id="rId51"/>
    <p:sldId id="4277" r:id="rId52"/>
    <p:sldId id="4203" r:id="rId53"/>
    <p:sldId id="4195" r:id="rId54"/>
    <p:sldId id="4234" r:id="rId55"/>
    <p:sldId id="4436" r:id="rId56"/>
    <p:sldId id="4475" r:id="rId57"/>
    <p:sldId id="4427" r:id="rId58"/>
    <p:sldId id="4426" r:id="rId59"/>
    <p:sldId id="4425" r:id="rId60"/>
    <p:sldId id="4438" r:id="rId61"/>
    <p:sldId id="4236" r:id="rId62"/>
    <p:sldId id="4428" r:id="rId63"/>
    <p:sldId id="4171" r:id="rId64"/>
    <p:sldId id="4239" r:id="rId65"/>
    <p:sldId id="4463" r:id="rId66"/>
    <p:sldId id="4262" r:id="rId67"/>
    <p:sldId id="4435" r:id="rId68"/>
    <p:sldId id="4437" r:id="rId69"/>
    <p:sldId id="4241" r:id="rId70"/>
    <p:sldId id="4242" r:id="rId71"/>
    <p:sldId id="4243" r:id="rId72"/>
    <p:sldId id="4244" r:id="rId73"/>
    <p:sldId id="4245" r:id="rId74"/>
    <p:sldId id="4249" r:id="rId75"/>
    <p:sldId id="4250" r:id="rId76"/>
    <p:sldId id="4467" r:id="rId77"/>
    <p:sldId id="4468" r:id="rId78"/>
    <p:sldId id="4469" r:id="rId79"/>
    <p:sldId id="4470" r:id="rId80"/>
    <p:sldId id="4471" r:id="rId81"/>
    <p:sldId id="4472" r:id="rId82"/>
    <p:sldId id="4441" r:id="rId83"/>
    <p:sldId id="282" r:id="rId84"/>
  </p:sldIdLst>
  <p:sldSz cx="12192000" cy="6858000"/>
  <p:notesSz cx="6858000" cy="9144000"/>
  <p:custDataLst>
    <p:tags r:id="rId87"/>
  </p:custDataLst>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5AF2DB3-D24E-0B99-73CD-7DA798519967}" name="Philippe Dubois" initials="PD" userId="0763b9b46e703804" providerId="Windows Live"/>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AF00"/>
    <a:srgbClr val="C89800"/>
    <a:srgbClr val="9A57CD"/>
    <a:srgbClr val="FF7979"/>
    <a:srgbClr val="FFA7A7"/>
    <a:srgbClr val="FFCC66"/>
    <a:srgbClr val="A7F30E"/>
    <a:srgbClr val="D2DEEF"/>
    <a:srgbClr val="EAEFF7"/>
    <a:srgbClr val="00663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739" autoAdjust="0"/>
    <p:restoredTop sz="84903" autoAdjust="0"/>
  </p:normalViewPr>
  <p:slideViewPr>
    <p:cSldViewPr snapToGrid="0">
      <p:cViewPr varScale="1">
        <p:scale>
          <a:sx n="68" d="100"/>
          <a:sy n="68" d="100"/>
        </p:scale>
        <p:origin x="48" y="279"/>
      </p:cViewPr>
      <p:guideLst/>
    </p:cSldViewPr>
  </p:slideViewPr>
  <p:notesTextViewPr>
    <p:cViewPr>
      <p:scale>
        <a:sx n="1" d="1"/>
        <a:sy n="1" d="1"/>
      </p:scale>
      <p:origin x="0" y="0"/>
    </p:cViewPr>
  </p:notesTextViewPr>
  <p:notesViewPr>
    <p:cSldViewPr snapToGrid="0">
      <p:cViewPr varScale="1">
        <p:scale>
          <a:sx n="63" d="100"/>
          <a:sy n="63" d="100"/>
        </p:scale>
        <p:origin x="3206" y="77"/>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3.xml"/><Relationship Id="rId21" Type="http://schemas.openxmlformats.org/officeDocument/2006/relationships/slide" Target="slides/slide18.xml"/><Relationship Id="rId42" Type="http://schemas.openxmlformats.org/officeDocument/2006/relationships/slide" Target="slides/slide39.xml"/><Relationship Id="rId47" Type="http://schemas.openxmlformats.org/officeDocument/2006/relationships/slide" Target="slides/slide44.xml"/><Relationship Id="rId63" Type="http://schemas.openxmlformats.org/officeDocument/2006/relationships/slide" Target="slides/slide60.xml"/><Relationship Id="rId68" Type="http://schemas.openxmlformats.org/officeDocument/2006/relationships/slide" Target="slides/slide65.xml"/><Relationship Id="rId84" Type="http://schemas.openxmlformats.org/officeDocument/2006/relationships/slide" Target="slides/slide81.xml"/><Relationship Id="rId89" Type="http://schemas.openxmlformats.org/officeDocument/2006/relationships/viewProps" Target="viewProps.xml"/><Relationship Id="rId16" Type="http://schemas.openxmlformats.org/officeDocument/2006/relationships/slide" Target="slides/slide13.xml"/><Relationship Id="rId11" Type="http://schemas.openxmlformats.org/officeDocument/2006/relationships/slide" Target="slides/slide8.xml"/><Relationship Id="rId32" Type="http://schemas.openxmlformats.org/officeDocument/2006/relationships/slide" Target="slides/slide29.xml"/><Relationship Id="rId37" Type="http://schemas.openxmlformats.org/officeDocument/2006/relationships/slide" Target="slides/slide34.xml"/><Relationship Id="rId53" Type="http://schemas.openxmlformats.org/officeDocument/2006/relationships/slide" Target="slides/slide50.xml"/><Relationship Id="rId58" Type="http://schemas.openxmlformats.org/officeDocument/2006/relationships/slide" Target="slides/slide55.xml"/><Relationship Id="rId74" Type="http://schemas.openxmlformats.org/officeDocument/2006/relationships/slide" Target="slides/slide71.xml"/><Relationship Id="rId79" Type="http://schemas.openxmlformats.org/officeDocument/2006/relationships/slide" Target="slides/slide76.xml"/><Relationship Id="rId5" Type="http://schemas.openxmlformats.org/officeDocument/2006/relationships/slide" Target="slides/slide2.xml"/><Relationship Id="rId90" Type="http://schemas.openxmlformats.org/officeDocument/2006/relationships/theme" Target="theme/theme1.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slide" Target="slides/slide77.xml"/><Relationship Id="rId85" Type="http://schemas.openxmlformats.org/officeDocument/2006/relationships/notesMaster" Target="notesMasters/notesMaster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83" Type="http://schemas.openxmlformats.org/officeDocument/2006/relationships/slide" Target="slides/slide80.xml"/><Relationship Id="rId88" Type="http://schemas.openxmlformats.org/officeDocument/2006/relationships/presProps" Target="presProps.xml"/><Relationship Id="rId9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 Id="rId10" Type="http://schemas.openxmlformats.org/officeDocument/2006/relationships/slide" Target="slides/slide7.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slide" Target="slides/slide75.xml"/><Relationship Id="rId81" Type="http://schemas.openxmlformats.org/officeDocument/2006/relationships/slide" Target="slides/slide78.xml"/><Relationship Id="rId86" Type="http://schemas.openxmlformats.org/officeDocument/2006/relationships/handoutMaster" Target="handoutMasters/handoutMaster1.xml"/><Relationship Id="rId4" Type="http://schemas.openxmlformats.org/officeDocument/2006/relationships/slide" Target="slides/slide1.xml"/><Relationship Id="rId9" Type="http://schemas.openxmlformats.org/officeDocument/2006/relationships/slide" Target="slides/slide6.xml"/><Relationship Id="rId13" Type="http://schemas.openxmlformats.org/officeDocument/2006/relationships/slide" Target="slides/slide10.xml"/><Relationship Id="rId18" Type="http://schemas.openxmlformats.org/officeDocument/2006/relationships/slide" Target="slides/slide15.xml"/><Relationship Id="rId39" Type="http://schemas.openxmlformats.org/officeDocument/2006/relationships/slide" Target="slides/slide36.xml"/><Relationship Id="rId34" Type="http://schemas.openxmlformats.org/officeDocument/2006/relationships/slide" Target="slides/slide31.xml"/><Relationship Id="rId50" Type="http://schemas.openxmlformats.org/officeDocument/2006/relationships/slide" Target="slides/slide47.xml"/><Relationship Id="rId55" Type="http://schemas.openxmlformats.org/officeDocument/2006/relationships/slide" Target="slides/slide52.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92" Type="http://schemas.microsoft.com/office/2018/10/relationships/authors" Target="authors.xml"/><Relationship Id="rId2" Type="http://schemas.openxmlformats.org/officeDocument/2006/relationships/slideMaster" Target="slideMasters/slideMaster2.xml"/><Relationship Id="rId29" Type="http://schemas.openxmlformats.org/officeDocument/2006/relationships/slide" Target="slides/slide26.xml"/><Relationship Id="rId24" Type="http://schemas.openxmlformats.org/officeDocument/2006/relationships/slide" Target="slides/slide21.xml"/><Relationship Id="rId40" Type="http://schemas.openxmlformats.org/officeDocument/2006/relationships/slide" Target="slides/slide37.xml"/><Relationship Id="rId45" Type="http://schemas.openxmlformats.org/officeDocument/2006/relationships/slide" Target="slides/slide42.xml"/><Relationship Id="rId66" Type="http://schemas.openxmlformats.org/officeDocument/2006/relationships/slide" Target="slides/slide63.xml"/><Relationship Id="rId87" Type="http://schemas.openxmlformats.org/officeDocument/2006/relationships/tags" Target="tags/tag1.xml"/><Relationship Id="rId61" Type="http://schemas.openxmlformats.org/officeDocument/2006/relationships/slide" Target="slides/slide58.xml"/><Relationship Id="rId82" Type="http://schemas.openxmlformats.org/officeDocument/2006/relationships/slide" Target="slides/slide79.xml"/><Relationship Id="rId19" Type="http://schemas.openxmlformats.org/officeDocument/2006/relationships/slide" Target="slides/slide16.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E0D7C47A-0598-40D9-8075-D4B2A9D8E029}" type="doc">
      <dgm:prSet loTypeId="urn:microsoft.com/office/officeart/2005/8/layout/cycle2" loCatId="cycle" qsTypeId="urn:microsoft.com/office/officeart/2005/8/quickstyle/simple1" qsCatId="simple" csTypeId="urn:microsoft.com/office/officeart/2005/8/colors/accent1_2" csCatId="accent1" phldr="1"/>
      <dgm:spPr/>
      <dgm:t>
        <a:bodyPr/>
        <a:lstStyle/>
        <a:p>
          <a:endParaRPr lang="en-GB"/>
        </a:p>
      </dgm:t>
    </dgm:pt>
    <dgm:pt modelId="{9F09F6A2-05A7-4860-B853-9BCCB11787E9}">
      <dgm:prSet phldrT="[Texte]" custT="1"/>
      <dgm:spPr/>
      <dgm:t>
        <a:bodyPr/>
        <a:lstStyle/>
        <a:p>
          <a:r>
            <a:rPr lang="fr-FR" sz="1500" baseline="0" noProof="0" dirty="0">
              <a:latin typeface="Cambria" panose="02040503050406030204" pitchFamily="18" charset="0"/>
              <a:ea typeface="Cambria" panose="02040503050406030204" pitchFamily="18" charset="0"/>
            </a:rPr>
            <a:t>Problématique</a:t>
          </a:r>
        </a:p>
      </dgm:t>
    </dgm:pt>
    <dgm:pt modelId="{C4001CA1-13DA-4369-BF8F-61B5E5477223}" type="parTrans" cxnId="{21F7EC79-FB96-44D3-96C3-2CBE6C36A022}">
      <dgm:prSet/>
      <dgm:spPr/>
      <dgm:t>
        <a:bodyPr/>
        <a:lstStyle/>
        <a:p>
          <a:endParaRPr lang="en-GB" sz="2000"/>
        </a:p>
      </dgm:t>
    </dgm:pt>
    <dgm:pt modelId="{B9DEF4B7-5757-40C8-A502-DD841C702484}" type="sibTrans" cxnId="{21F7EC79-FB96-44D3-96C3-2CBE6C36A022}">
      <dgm:prSet custT="1"/>
      <dgm:spPr/>
      <dgm:t>
        <a:bodyPr/>
        <a:lstStyle/>
        <a:p>
          <a:endParaRPr lang="en-GB" sz="1600" baseline="0"/>
        </a:p>
      </dgm:t>
    </dgm:pt>
    <dgm:pt modelId="{B94DEAD5-7341-4C82-A4B8-662FBFCFBACF}">
      <dgm:prSet phldrT="[Texte]" custT="1"/>
      <dgm:spPr/>
      <dgm:t>
        <a:bodyPr/>
        <a:lstStyle/>
        <a:p>
          <a:r>
            <a:rPr lang="fr-FR" sz="1500" baseline="0" noProof="0" dirty="0">
              <a:latin typeface="Cambria" panose="02040503050406030204" pitchFamily="18" charset="0"/>
              <a:ea typeface="Cambria" panose="02040503050406030204" pitchFamily="18" charset="0"/>
            </a:rPr>
            <a:t>Objectif</a:t>
          </a:r>
        </a:p>
      </dgm:t>
    </dgm:pt>
    <dgm:pt modelId="{9F6D2F41-5E61-4D86-8B5B-5EAE48D61C0D}" type="parTrans" cxnId="{BDC32D7D-9F07-4118-BAF1-181701738DCB}">
      <dgm:prSet/>
      <dgm:spPr/>
      <dgm:t>
        <a:bodyPr/>
        <a:lstStyle/>
        <a:p>
          <a:endParaRPr lang="en-GB" sz="2000"/>
        </a:p>
      </dgm:t>
    </dgm:pt>
    <dgm:pt modelId="{EC840BC8-F2E2-4CA9-9E4B-76C0703538F8}" type="sibTrans" cxnId="{BDC32D7D-9F07-4118-BAF1-181701738DCB}">
      <dgm:prSet custT="1"/>
      <dgm:spPr/>
      <dgm:t>
        <a:bodyPr/>
        <a:lstStyle/>
        <a:p>
          <a:endParaRPr lang="en-GB" sz="1600" baseline="0"/>
        </a:p>
      </dgm:t>
    </dgm:pt>
    <dgm:pt modelId="{AD1890F7-436B-47EF-9A70-A78379D49912}">
      <dgm:prSet phldrT="[Texte]" custT="1"/>
      <dgm:spPr/>
      <dgm:t>
        <a:bodyPr/>
        <a:lstStyle/>
        <a:p>
          <a:r>
            <a:rPr lang="fr-FR" sz="1500" baseline="0" noProof="0" dirty="0">
              <a:latin typeface="Cambria" panose="02040503050406030204" pitchFamily="18" charset="0"/>
              <a:ea typeface="Cambria" panose="02040503050406030204" pitchFamily="18" charset="0"/>
            </a:rPr>
            <a:t>Sous-Objectifs</a:t>
          </a:r>
        </a:p>
      </dgm:t>
    </dgm:pt>
    <dgm:pt modelId="{DD5C134F-4C30-474F-A98C-C65C58569A68}" type="parTrans" cxnId="{81B6B931-8278-497B-91E2-2553F2C13438}">
      <dgm:prSet/>
      <dgm:spPr/>
      <dgm:t>
        <a:bodyPr/>
        <a:lstStyle/>
        <a:p>
          <a:endParaRPr lang="en-GB" sz="2000"/>
        </a:p>
      </dgm:t>
    </dgm:pt>
    <dgm:pt modelId="{0A7B6AD7-B986-41D8-B2C4-57649A2C0AC8}" type="sibTrans" cxnId="{81B6B931-8278-497B-91E2-2553F2C13438}">
      <dgm:prSet custT="1"/>
      <dgm:spPr/>
      <dgm:t>
        <a:bodyPr/>
        <a:lstStyle/>
        <a:p>
          <a:endParaRPr lang="en-GB" sz="1600" baseline="0"/>
        </a:p>
      </dgm:t>
    </dgm:pt>
    <dgm:pt modelId="{83E0B73C-399A-4296-9B8D-945BF0467A1C}">
      <dgm:prSet phldrT="[Texte]" custT="1"/>
      <dgm:spPr>
        <a:solidFill>
          <a:schemeClr val="accent2"/>
        </a:solidFill>
      </dgm:spPr>
      <dgm:t>
        <a:bodyPr/>
        <a:lstStyle/>
        <a:p>
          <a:r>
            <a:rPr lang="en-GB" sz="1500" baseline="0" dirty="0">
              <a:latin typeface="Cambria" panose="02040503050406030204" pitchFamily="18" charset="0"/>
              <a:ea typeface="Cambria" panose="02040503050406030204" pitchFamily="18" charset="0"/>
            </a:rPr>
            <a:t>Results</a:t>
          </a:r>
        </a:p>
      </dgm:t>
    </dgm:pt>
    <dgm:pt modelId="{B0524A78-CE08-4B6B-A65F-CF9B25F51412}" type="parTrans" cxnId="{9E004490-D2FD-4898-9579-4DDF839000CA}">
      <dgm:prSet/>
      <dgm:spPr/>
      <dgm:t>
        <a:bodyPr/>
        <a:lstStyle/>
        <a:p>
          <a:endParaRPr lang="en-GB" sz="2000"/>
        </a:p>
      </dgm:t>
    </dgm:pt>
    <dgm:pt modelId="{E1356B0F-1533-4173-B3C6-FD4941C96D64}" type="sibTrans" cxnId="{9E004490-D2FD-4898-9579-4DDF839000CA}">
      <dgm:prSet custT="1"/>
      <dgm:spPr/>
      <dgm:t>
        <a:bodyPr/>
        <a:lstStyle/>
        <a:p>
          <a:endParaRPr lang="en-GB" sz="1600" baseline="0"/>
        </a:p>
      </dgm:t>
    </dgm:pt>
    <dgm:pt modelId="{3EBC4978-B45A-42DD-9DA9-483CD6940856}">
      <dgm:prSet phldrT="[Texte]" custT="1"/>
      <dgm:spPr>
        <a:solidFill>
          <a:schemeClr val="accent2"/>
        </a:solidFill>
      </dgm:spPr>
      <dgm:t>
        <a:bodyPr/>
        <a:lstStyle/>
        <a:p>
          <a:r>
            <a:rPr lang="en-GB" sz="1500" baseline="0" dirty="0">
              <a:latin typeface="Cambria" panose="02040503050406030204" pitchFamily="18" charset="0"/>
              <a:ea typeface="Cambria" panose="02040503050406030204" pitchFamily="18" charset="0"/>
            </a:rPr>
            <a:t>outcome</a:t>
          </a:r>
        </a:p>
      </dgm:t>
    </dgm:pt>
    <dgm:pt modelId="{587CEBFF-72EE-493B-BC01-9313E33DFAD8}" type="parTrans" cxnId="{F6CD68F8-7421-472D-938D-5C3BA4715E25}">
      <dgm:prSet/>
      <dgm:spPr/>
      <dgm:t>
        <a:bodyPr/>
        <a:lstStyle/>
        <a:p>
          <a:endParaRPr lang="en-GB" sz="2000"/>
        </a:p>
      </dgm:t>
    </dgm:pt>
    <dgm:pt modelId="{179F441C-F622-4BCD-A04A-816FCF6C5DE3}" type="sibTrans" cxnId="{F6CD68F8-7421-472D-938D-5C3BA4715E25}">
      <dgm:prSet custT="1"/>
      <dgm:spPr/>
      <dgm:t>
        <a:bodyPr/>
        <a:lstStyle/>
        <a:p>
          <a:endParaRPr lang="en-GB" sz="1600" baseline="0" dirty="0"/>
        </a:p>
      </dgm:t>
    </dgm:pt>
    <dgm:pt modelId="{7B0B37D4-81C9-4191-B92B-6609017C226F}">
      <dgm:prSet phldrT="[Texte]" custT="1"/>
      <dgm:spPr>
        <a:solidFill>
          <a:schemeClr val="accent2"/>
        </a:solidFill>
      </dgm:spPr>
      <dgm:t>
        <a:bodyPr/>
        <a:lstStyle/>
        <a:p>
          <a:r>
            <a:rPr lang="en-GB" sz="1500" baseline="0" dirty="0">
              <a:latin typeface="Cambria" panose="02040503050406030204" pitchFamily="18" charset="0"/>
              <a:ea typeface="Cambria" panose="02040503050406030204" pitchFamily="18" charset="0"/>
            </a:rPr>
            <a:t>Impact</a:t>
          </a:r>
        </a:p>
      </dgm:t>
    </dgm:pt>
    <dgm:pt modelId="{0AD238CE-66C1-4456-91F2-F3A1FDBD7FC4}" type="parTrans" cxnId="{F627AA8F-6BF9-4C89-8CC9-2C0F1997A5DB}">
      <dgm:prSet/>
      <dgm:spPr/>
      <dgm:t>
        <a:bodyPr/>
        <a:lstStyle/>
        <a:p>
          <a:endParaRPr lang="en-GB" sz="2000"/>
        </a:p>
      </dgm:t>
    </dgm:pt>
    <dgm:pt modelId="{C0850E30-0ABB-4185-912E-0676D5C0859A}" type="sibTrans" cxnId="{F627AA8F-6BF9-4C89-8CC9-2C0F1997A5DB}">
      <dgm:prSet custT="1"/>
      <dgm:spPr/>
      <dgm:t>
        <a:bodyPr/>
        <a:lstStyle/>
        <a:p>
          <a:endParaRPr lang="en-GB" sz="1600" baseline="0" dirty="0"/>
        </a:p>
      </dgm:t>
    </dgm:pt>
    <dgm:pt modelId="{2C153D6A-8F88-4435-A7C4-5965F5415328}">
      <dgm:prSet phldrT="[Texte]" custT="1"/>
      <dgm:spPr/>
      <dgm:t>
        <a:bodyPr lIns="0" tIns="0" rIns="0" bIns="0"/>
        <a:lstStyle/>
        <a:p>
          <a:r>
            <a:rPr lang="fr-FR" sz="1500" baseline="0" noProof="0" dirty="0">
              <a:latin typeface="Cambria" panose="02040503050406030204" pitchFamily="18" charset="0"/>
              <a:ea typeface="Cambria" panose="02040503050406030204" pitchFamily="18" charset="0"/>
            </a:rPr>
            <a:t>Verrous</a:t>
          </a:r>
        </a:p>
      </dgm:t>
    </dgm:pt>
    <dgm:pt modelId="{A45A9C19-1244-441F-A801-04E74D354426}" type="parTrans" cxnId="{65DD6D27-BDF2-4846-856B-855708E0405E}">
      <dgm:prSet/>
      <dgm:spPr/>
      <dgm:t>
        <a:bodyPr/>
        <a:lstStyle/>
        <a:p>
          <a:endParaRPr lang="en-GB"/>
        </a:p>
      </dgm:t>
    </dgm:pt>
    <dgm:pt modelId="{5D47820F-CAC1-4D9A-8AA8-22AEC61078CF}" type="sibTrans" cxnId="{65DD6D27-BDF2-4846-856B-855708E0405E}">
      <dgm:prSet custT="1"/>
      <dgm:spPr/>
      <dgm:t>
        <a:bodyPr/>
        <a:lstStyle/>
        <a:p>
          <a:endParaRPr lang="en-GB" sz="1600" baseline="0"/>
        </a:p>
      </dgm:t>
    </dgm:pt>
    <dgm:pt modelId="{A993233F-30D8-440D-AD9F-5A13DD509077}">
      <dgm:prSet custT="1"/>
      <dgm:spPr/>
      <dgm:t>
        <a:bodyPr lIns="0" tIns="0" rIns="0" bIns="0"/>
        <a:lstStyle/>
        <a:p>
          <a:r>
            <a:rPr lang="fr-FR" sz="1500" baseline="0" noProof="0" dirty="0">
              <a:latin typeface="Cambria" panose="02040503050406030204" pitchFamily="18" charset="0"/>
              <a:ea typeface="Cambria" panose="02040503050406030204" pitchFamily="18" charset="0"/>
            </a:rPr>
            <a:t>Concept</a:t>
          </a:r>
        </a:p>
      </dgm:t>
    </dgm:pt>
    <dgm:pt modelId="{ED48FF24-D6D5-4058-BEE6-FB5B0BCF5A53}" type="parTrans" cxnId="{F344468E-60C4-4DBE-BE60-C8EE42AA01C2}">
      <dgm:prSet/>
      <dgm:spPr/>
      <dgm:t>
        <a:bodyPr/>
        <a:lstStyle/>
        <a:p>
          <a:endParaRPr lang="fr-FR"/>
        </a:p>
      </dgm:t>
    </dgm:pt>
    <dgm:pt modelId="{8B2B6CDF-B3E7-49EF-8422-760984420168}" type="sibTrans" cxnId="{F344468E-60C4-4DBE-BE60-C8EE42AA01C2}">
      <dgm:prSet custT="1"/>
      <dgm:spPr/>
      <dgm:t>
        <a:bodyPr/>
        <a:lstStyle/>
        <a:p>
          <a:endParaRPr lang="fr-FR" sz="1600" baseline="0"/>
        </a:p>
      </dgm:t>
    </dgm:pt>
    <dgm:pt modelId="{5ACCEF50-1A89-4E36-90B4-A4E78B920E2D}">
      <dgm:prSet custT="1"/>
      <dgm:spPr>
        <a:solidFill>
          <a:schemeClr val="accent2"/>
        </a:solidFill>
      </dgm:spPr>
      <dgm:t>
        <a:bodyPr/>
        <a:lstStyle/>
        <a:p>
          <a:r>
            <a:rPr lang="fr-FR" sz="1500" dirty="0">
              <a:latin typeface="Cambria" panose="02040503050406030204" pitchFamily="18" charset="0"/>
              <a:ea typeface="Cambria" panose="02040503050406030204" pitchFamily="18" charset="0"/>
            </a:rPr>
            <a:t>Output</a:t>
          </a:r>
        </a:p>
      </dgm:t>
    </dgm:pt>
    <dgm:pt modelId="{8D08E2BA-57D7-46B8-B63B-94E7D56E8BB7}" type="parTrans" cxnId="{FD940777-37AE-4E53-B298-B77EE9F5155E}">
      <dgm:prSet/>
      <dgm:spPr/>
      <dgm:t>
        <a:bodyPr/>
        <a:lstStyle/>
        <a:p>
          <a:endParaRPr lang="fr-FR"/>
        </a:p>
      </dgm:t>
    </dgm:pt>
    <dgm:pt modelId="{624ED4F6-4142-4363-80B6-C8A7560A7E5F}" type="sibTrans" cxnId="{FD940777-37AE-4E53-B298-B77EE9F5155E}">
      <dgm:prSet/>
      <dgm:spPr/>
      <dgm:t>
        <a:bodyPr/>
        <a:lstStyle/>
        <a:p>
          <a:endParaRPr lang="fr-FR"/>
        </a:p>
      </dgm:t>
    </dgm:pt>
    <dgm:pt modelId="{61717B5A-7123-483A-BC89-7849DB700F6C}">
      <dgm:prSet phldrT="[Texte]" custT="1"/>
      <dgm:spPr>
        <a:solidFill>
          <a:srgbClr val="7030A0"/>
        </a:solidFill>
      </dgm:spPr>
      <dgm:t>
        <a:bodyPr/>
        <a:lstStyle/>
        <a:p>
          <a:r>
            <a:rPr lang="en-GB" sz="1500" baseline="0" dirty="0">
              <a:latin typeface="Cambria" panose="02040503050406030204" pitchFamily="18" charset="0"/>
              <a:ea typeface="Cambria" panose="02040503050406030204" pitchFamily="18" charset="0"/>
            </a:rPr>
            <a:t>Implémentation</a:t>
          </a:r>
        </a:p>
      </dgm:t>
    </dgm:pt>
    <dgm:pt modelId="{7263CE11-4FD3-40E1-A848-EBCD951511AE}" type="parTrans" cxnId="{CC11359A-6935-481D-8A01-CD4F42930964}">
      <dgm:prSet/>
      <dgm:spPr/>
      <dgm:t>
        <a:bodyPr/>
        <a:lstStyle/>
        <a:p>
          <a:endParaRPr lang="fr-FR"/>
        </a:p>
      </dgm:t>
    </dgm:pt>
    <dgm:pt modelId="{04174838-5F10-47F0-85F4-A58384E2EFDE}" type="sibTrans" cxnId="{CC11359A-6935-481D-8A01-CD4F42930964}">
      <dgm:prSet/>
      <dgm:spPr/>
      <dgm:t>
        <a:bodyPr/>
        <a:lstStyle/>
        <a:p>
          <a:endParaRPr lang="fr-FR"/>
        </a:p>
      </dgm:t>
    </dgm:pt>
    <dgm:pt modelId="{AB1BA1D6-6784-4B1A-A76B-E1F813A776E0}" type="pres">
      <dgm:prSet presAssocID="{E0D7C47A-0598-40D9-8075-D4B2A9D8E029}" presName="cycle" presStyleCnt="0">
        <dgm:presLayoutVars>
          <dgm:dir/>
          <dgm:resizeHandles val="exact"/>
        </dgm:presLayoutVars>
      </dgm:prSet>
      <dgm:spPr/>
    </dgm:pt>
    <dgm:pt modelId="{B8E6C3C3-9008-4CAC-923A-7F04CA7F0FE5}" type="pres">
      <dgm:prSet presAssocID="{9F09F6A2-05A7-4860-B853-9BCCB11787E9}" presName="node" presStyleLbl="node1" presStyleIdx="0" presStyleCnt="10" custScaleX="106231" custScaleY="95123" custRadScaleRad="100211" custRadScaleInc="-31651">
        <dgm:presLayoutVars>
          <dgm:bulletEnabled val="1"/>
        </dgm:presLayoutVars>
      </dgm:prSet>
      <dgm:spPr/>
    </dgm:pt>
    <dgm:pt modelId="{90C10EE8-303C-4272-9BAD-8BA1CEA2B8F3}" type="pres">
      <dgm:prSet presAssocID="{B9DEF4B7-5757-40C8-A502-DD841C702484}" presName="sibTrans" presStyleLbl="sibTrans2D1" presStyleIdx="0" presStyleCnt="10"/>
      <dgm:spPr/>
    </dgm:pt>
    <dgm:pt modelId="{29BB5CF8-7372-400C-894F-3BAD1D35CEFA}" type="pres">
      <dgm:prSet presAssocID="{B9DEF4B7-5757-40C8-A502-DD841C702484}" presName="connectorText" presStyleLbl="sibTrans2D1" presStyleIdx="0" presStyleCnt="10"/>
      <dgm:spPr/>
    </dgm:pt>
    <dgm:pt modelId="{A74308DE-57D5-47B2-94DB-B44403F69B14}" type="pres">
      <dgm:prSet presAssocID="{B94DEAD5-7341-4C82-A4B8-662FBFCFBACF}" presName="node" presStyleLbl="node1" presStyleIdx="1" presStyleCnt="10" custScaleX="101936" custScaleY="101295">
        <dgm:presLayoutVars>
          <dgm:bulletEnabled val="1"/>
        </dgm:presLayoutVars>
      </dgm:prSet>
      <dgm:spPr/>
    </dgm:pt>
    <dgm:pt modelId="{F19F2E4B-9189-4BDF-A862-66227305FC71}" type="pres">
      <dgm:prSet presAssocID="{EC840BC8-F2E2-4CA9-9E4B-76C0703538F8}" presName="sibTrans" presStyleLbl="sibTrans2D1" presStyleIdx="1" presStyleCnt="10"/>
      <dgm:spPr/>
    </dgm:pt>
    <dgm:pt modelId="{2511BC05-C80D-42BD-A32B-68563BD17128}" type="pres">
      <dgm:prSet presAssocID="{EC840BC8-F2E2-4CA9-9E4B-76C0703538F8}" presName="connectorText" presStyleLbl="sibTrans2D1" presStyleIdx="1" presStyleCnt="10"/>
      <dgm:spPr/>
    </dgm:pt>
    <dgm:pt modelId="{51904E45-B908-4615-9008-E58EA2B27C17}" type="pres">
      <dgm:prSet presAssocID="{A993233F-30D8-440D-AD9F-5A13DD509077}" presName="node" presStyleLbl="node1" presStyleIdx="2" presStyleCnt="10">
        <dgm:presLayoutVars>
          <dgm:bulletEnabled val="1"/>
        </dgm:presLayoutVars>
      </dgm:prSet>
      <dgm:spPr/>
    </dgm:pt>
    <dgm:pt modelId="{CCDC3022-B9C1-4DB3-A9FC-2DBE29FF1987}" type="pres">
      <dgm:prSet presAssocID="{8B2B6CDF-B3E7-49EF-8422-760984420168}" presName="sibTrans" presStyleLbl="sibTrans2D1" presStyleIdx="2" presStyleCnt="10"/>
      <dgm:spPr/>
    </dgm:pt>
    <dgm:pt modelId="{806CC821-1BCD-41C3-AE08-7A26A82060AB}" type="pres">
      <dgm:prSet presAssocID="{8B2B6CDF-B3E7-49EF-8422-760984420168}" presName="connectorText" presStyleLbl="sibTrans2D1" presStyleIdx="2" presStyleCnt="10"/>
      <dgm:spPr/>
    </dgm:pt>
    <dgm:pt modelId="{7ABDC6C1-12BC-4E42-A2D9-2C8EADCB0717}" type="pres">
      <dgm:prSet presAssocID="{2C153D6A-8F88-4435-A7C4-5965F5415328}" presName="node" presStyleLbl="node1" presStyleIdx="3" presStyleCnt="10">
        <dgm:presLayoutVars>
          <dgm:bulletEnabled val="1"/>
        </dgm:presLayoutVars>
      </dgm:prSet>
      <dgm:spPr/>
    </dgm:pt>
    <dgm:pt modelId="{FFC9A1DE-65A0-4917-90DD-3C3C99804D69}" type="pres">
      <dgm:prSet presAssocID="{5D47820F-CAC1-4D9A-8AA8-22AEC61078CF}" presName="sibTrans" presStyleLbl="sibTrans2D1" presStyleIdx="3" presStyleCnt="10"/>
      <dgm:spPr/>
    </dgm:pt>
    <dgm:pt modelId="{1E3F60A6-0D5E-42E7-B891-2188C8708081}" type="pres">
      <dgm:prSet presAssocID="{5D47820F-CAC1-4D9A-8AA8-22AEC61078CF}" presName="connectorText" presStyleLbl="sibTrans2D1" presStyleIdx="3" presStyleCnt="10"/>
      <dgm:spPr/>
    </dgm:pt>
    <dgm:pt modelId="{11E1396F-5072-4FCB-A0E1-9ADA0F20BFB5}" type="pres">
      <dgm:prSet presAssocID="{AD1890F7-436B-47EF-9A70-A78379D49912}" presName="node" presStyleLbl="node1" presStyleIdx="4" presStyleCnt="10">
        <dgm:presLayoutVars>
          <dgm:bulletEnabled val="1"/>
        </dgm:presLayoutVars>
      </dgm:prSet>
      <dgm:spPr/>
    </dgm:pt>
    <dgm:pt modelId="{DCDD10D2-0FB4-4880-8275-F0AC7D79A505}" type="pres">
      <dgm:prSet presAssocID="{0A7B6AD7-B986-41D8-B2C4-57649A2C0AC8}" presName="sibTrans" presStyleLbl="sibTrans2D1" presStyleIdx="4" presStyleCnt="10"/>
      <dgm:spPr/>
    </dgm:pt>
    <dgm:pt modelId="{24BF6923-C7F6-4B7D-BE63-4CCDD4817DC2}" type="pres">
      <dgm:prSet presAssocID="{0A7B6AD7-B986-41D8-B2C4-57649A2C0AC8}" presName="connectorText" presStyleLbl="sibTrans2D1" presStyleIdx="4" presStyleCnt="10"/>
      <dgm:spPr/>
    </dgm:pt>
    <dgm:pt modelId="{F5B20C3C-7083-4479-8F17-FFDDC4FD43D0}" type="pres">
      <dgm:prSet presAssocID="{83E0B73C-399A-4296-9B8D-945BF0467A1C}" presName="node" presStyleLbl="node1" presStyleIdx="5" presStyleCnt="10" custScaleX="100694" custScaleY="98229">
        <dgm:presLayoutVars>
          <dgm:bulletEnabled val="1"/>
        </dgm:presLayoutVars>
      </dgm:prSet>
      <dgm:spPr/>
    </dgm:pt>
    <dgm:pt modelId="{0AA9D07D-4769-4876-94CD-BD06F836072D}" type="pres">
      <dgm:prSet presAssocID="{E1356B0F-1533-4173-B3C6-FD4941C96D64}" presName="sibTrans" presStyleLbl="sibTrans2D1" presStyleIdx="5" presStyleCnt="10"/>
      <dgm:spPr/>
    </dgm:pt>
    <dgm:pt modelId="{8F08BAEA-8883-4E3D-8598-B434BC276317}" type="pres">
      <dgm:prSet presAssocID="{E1356B0F-1533-4173-B3C6-FD4941C96D64}" presName="connectorText" presStyleLbl="sibTrans2D1" presStyleIdx="5" presStyleCnt="10"/>
      <dgm:spPr/>
    </dgm:pt>
    <dgm:pt modelId="{B591BBD7-07FC-48E9-A910-B48B6F48C95D}" type="pres">
      <dgm:prSet presAssocID="{5ACCEF50-1A89-4E36-90B4-A4E78B920E2D}" presName="node" presStyleLbl="node1" presStyleIdx="6" presStyleCnt="10" custRadScaleRad="94218" custRadScaleInc="1520">
        <dgm:presLayoutVars>
          <dgm:bulletEnabled val="1"/>
        </dgm:presLayoutVars>
      </dgm:prSet>
      <dgm:spPr/>
    </dgm:pt>
    <dgm:pt modelId="{EE6D9D28-159D-484E-B460-2DD45F92BA01}" type="pres">
      <dgm:prSet presAssocID="{624ED4F6-4142-4363-80B6-C8A7560A7E5F}" presName="sibTrans" presStyleLbl="sibTrans2D1" presStyleIdx="6" presStyleCnt="10"/>
      <dgm:spPr/>
    </dgm:pt>
    <dgm:pt modelId="{88F46CAA-9C60-4752-93D4-013A2187455A}" type="pres">
      <dgm:prSet presAssocID="{624ED4F6-4142-4363-80B6-C8A7560A7E5F}" presName="connectorText" presStyleLbl="sibTrans2D1" presStyleIdx="6" presStyleCnt="10"/>
      <dgm:spPr/>
    </dgm:pt>
    <dgm:pt modelId="{0F385BAE-FAB0-4F96-9812-6F645F085500}" type="pres">
      <dgm:prSet presAssocID="{3EBC4978-B45A-42DD-9DA9-483CD6940856}" presName="node" presStyleLbl="node1" presStyleIdx="7" presStyleCnt="10" custScaleX="97506" custScaleY="90571" custRadScaleRad="96778" custRadScaleInc="13418">
        <dgm:presLayoutVars>
          <dgm:bulletEnabled val="1"/>
        </dgm:presLayoutVars>
      </dgm:prSet>
      <dgm:spPr/>
    </dgm:pt>
    <dgm:pt modelId="{5A612BDC-F956-4C93-96EC-2A0ACD1DE9E4}" type="pres">
      <dgm:prSet presAssocID="{179F441C-F622-4BCD-A04A-816FCF6C5DE3}" presName="sibTrans" presStyleLbl="sibTrans2D1" presStyleIdx="7" presStyleCnt="10"/>
      <dgm:spPr/>
    </dgm:pt>
    <dgm:pt modelId="{3CE1E44E-21C8-4F43-9C83-9A1612E72394}" type="pres">
      <dgm:prSet presAssocID="{179F441C-F622-4BCD-A04A-816FCF6C5DE3}" presName="connectorText" presStyleLbl="sibTrans2D1" presStyleIdx="7" presStyleCnt="10"/>
      <dgm:spPr/>
    </dgm:pt>
    <dgm:pt modelId="{8C15AD12-176F-4B4D-8D05-6A99B6482BFE}" type="pres">
      <dgm:prSet presAssocID="{7B0B37D4-81C9-4191-B92B-6609017C226F}" presName="node" presStyleLbl="node1" presStyleIdx="8" presStyleCnt="10">
        <dgm:presLayoutVars>
          <dgm:bulletEnabled val="1"/>
        </dgm:presLayoutVars>
      </dgm:prSet>
      <dgm:spPr/>
    </dgm:pt>
    <dgm:pt modelId="{E36173F2-6BE6-4C66-A15F-BE3D8A251964}" type="pres">
      <dgm:prSet presAssocID="{C0850E30-0ABB-4185-912E-0676D5C0859A}" presName="sibTrans" presStyleLbl="sibTrans2D1" presStyleIdx="8" presStyleCnt="10" custScaleX="154541" custLinFactNeighborX="4849" custLinFactNeighborY="-7676"/>
      <dgm:spPr/>
    </dgm:pt>
    <dgm:pt modelId="{22179CC1-A807-40AA-90BE-E88E651C2739}" type="pres">
      <dgm:prSet presAssocID="{C0850E30-0ABB-4185-912E-0676D5C0859A}" presName="connectorText" presStyleLbl="sibTrans2D1" presStyleIdx="8" presStyleCnt="10"/>
      <dgm:spPr/>
    </dgm:pt>
    <dgm:pt modelId="{4957224C-F062-4813-AA6F-F8267DB20F7D}" type="pres">
      <dgm:prSet presAssocID="{61717B5A-7123-483A-BC89-7849DB700F6C}" presName="node" presStyleLbl="node1" presStyleIdx="9" presStyleCnt="10">
        <dgm:presLayoutVars>
          <dgm:bulletEnabled val="1"/>
        </dgm:presLayoutVars>
      </dgm:prSet>
      <dgm:spPr/>
    </dgm:pt>
    <dgm:pt modelId="{0AD144E8-416F-491B-B077-40CB7ED0AB17}" type="pres">
      <dgm:prSet presAssocID="{04174838-5F10-47F0-85F4-A58384E2EFDE}" presName="sibTrans" presStyleLbl="sibTrans2D1" presStyleIdx="9" presStyleCnt="10"/>
      <dgm:spPr/>
    </dgm:pt>
    <dgm:pt modelId="{48C221EE-3242-4EC3-812D-B16953F70552}" type="pres">
      <dgm:prSet presAssocID="{04174838-5F10-47F0-85F4-A58384E2EFDE}" presName="connectorText" presStyleLbl="sibTrans2D1" presStyleIdx="9" presStyleCnt="10"/>
      <dgm:spPr/>
    </dgm:pt>
  </dgm:ptLst>
  <dgm:cxnLst>
    <dgm:cxn modelId="{EC4B3800-9C55-461E-9625-B80779014AD5}" type="presOf" srcId="{A993233F-30D8-440D-AD9F-5A13DD509077}" destId="{51904E45-B908-4615-9008-E58EA2B27C17}" srcOrd="0" destOrd="0" presId="urn:microsoft.com/office/officeart/2005/8/layout/cycle2"/>
    <dgm:cxn modelId="{3588DF13-DE30-46E8-8A64-77AEEB87A5AD}" type="presOf" srcId="{61717B5A-7123-483A-BC89-7849DB700F6C}" destId="{4957224C-F062-4813-AA6F-F8267DB20F7D}" srcOrd="0" destOrd="0" presId="urn:microsoft.com/office/officeart/2005/8/layout/cycle2"/>
    <dgm:cxn modelId="{689EAA14-781F-4738-B39E-43477F32D2FB}" type="presOf" srcId="{04174838-5F10-47F0-85F4-A58384E2EFDE}" destId="{0AD144E8-416F-491B-B077-40CB7ED0AB17}" srcOrd="0" destOrd="0" presId="urn:microsoft.com/office/officeart/2005/8/layout/cycle2"/>
    <dgm:cxn modelId="{3F9F7F1E-0024-43B7-B2B1-17141FC2F1A6}" type="presOf" srcId="{B94DEAD5-7341-4C82-A4B8-662FBFCFBACF}" destId="{A74308DE-57D5-47B2-94DB-B44403F69B14}" srcOrd="0" destOrd="0" presId="urn:microsoft.com/office/officeart/2005/8/layout/cycle2"/>
    <dgm:cxn modelId="{65DD6D27-BDF2-4846-856B-855708E0405E}" srcId="{E0D7C47A-0598-40D9-8075-D4B2A9D8E029}" destId="{2C153D6A-8F88-4435-A7C4-5965F5415328}" srcOrd="3" destOrd="0" parTransId="{A45A9C19-1244-441F-A801-04E74D354426}" sibTransId="{5D47820F-CAC1-4D9A-8AA8-22AEC61078CF}"/>
    <dgm:cxn modelId="{6CBAB127-9BAD-43DF-B787-84149720C159}" type="presOf" srcId="{179F441C-F622-4BCD-A04A-816FCF6C5DE3}" destId="{5A612BDC-F956-4C93-96EC-2A0ACD1DE9E4}" srcOrd="0" destOrd="0" presId="urn:microsoft.com/office/officeart/2005/8/layout/cycle2"/>
    <dgm:cxn modelId="{81B6B931-8278-497B-91E2-2553F2C13438}" srcId="{E0D7C47A-0598-40D9-8075-D4B2A9D8E029}" destId="{AD1890F7-436B-47EF-9A70-A78379D49912}" srcOrd="4" destOrd="0" parTransId="{DD5C134F-4C30-474F-A98C-C65C58569A68}" sibTransId="{0A7B6AD7-B986-41D8-B2C4-57649A2C0AC8}"/>
    <dgm:cxn modelId="{33630F33-1AE5-47D3-BA10-B09380505A72}" type="presOf" srcId="{AD1890F7-436B-47EF-9A70-A78379D49912}" destId="{11E1396F-5072-4FCB-A0E1-9ADA0F20BFB5}" srcOrd="0" destOrd="0" presId="urn:microsoft.com/office/officeart/2005/8/layout/cycle2"/>
    <dgm:cxn modelId="{1CD25133-9F62-4A41-A886-699DEC347BD2}" type="presOf" srcId="{5ACCEF50-1A89-4E36-90B4-A4E78B920E2D}" destId="{B591BBD7-07FC-48E9-A910-B48B6F48C95D}" srcOrd="0" destOrd="0" presId="urn:microsoft.com/office/officeart/2005/8/layout/cycle2"/>
    <dgm:cxn modelId="{C0656739-745C-4359-B03B-DFA455FF95CE}" type="presOf" srcId="{E1356B0F-1533-4173-B3C6-FD4941C96D64}" destId="{8F08BAEA-8883-4E3D-8598-B434BC276317}" srcOrd="1" destOrd="0" presId="urn:microsoft.com/office/officeart/2005/8/layout/cycle2"/>
    <dgm:cxn modelId="{420E263A-9204-43A8-9912-6257F5E817BC}" type="presOf" srcId="{EC840BC8-F2E2-4CA9-9E4B-76C0703538F8}" destId="{F19F2E4B-9189-4BDF-A862-66227305FC71}" srcOrd="0" destOrd="0" presId="urn:microsoft.com/office/officeart/2005/8/layout/cycle2"/>
    <dgm:cxn modelId="{8F032A42-15F3-4DDB-8FE7-50B6FFF18934}" type="presOf" srcId="{8B2B6CDF-B3E7-49EF-8422-760984420168}" destId="{CCDC3022-B9C1-4DB3-A9FC-2DBE29FF1987}" srcOrd="0" destOrd="0" presId="urn:microsoft.com/office/officeart/2005/8/layout/cycle2"/>
    <dgm:cxn modelId="{9A7C2563-F20F-4674-BF0F-B590662EA0F8}" type="presOf" srcId="{624ED4F6-4142-4363-80B6-C8A7560A7E5F}" destId="{EE6D9D28-159D-484E-B460-2DD45F92BA01}" srcOrd="0" destOrd="0" presId="urn:microsoft.com/office/officeart/2005/8/layout/cycle2"/>
    <dgm:cxn modelId="{A5313663-7786-49B5-82BD-210D2C059F54}" type="presOf" srcId="{C0850E30-0ABB-4185-912E-0676D5C0859A}" destId="{E36173F2-6BE6-4C66-A15F-BE3D8A251964}" srcOrd="0" destOrd="0" presId="urn:microsoft.com/office/officeart/2005/8/layout/cycle2"/>
    <dgm:cxn modelId="{4B7D6667-31C2-4AA4-A8B2-0109ED895107}" type="presOf" srcId="{7B0B37D4-81C9-4191-B92B-6609017C226F}" destId="{8C15AD12-176F-4B4D-8D05-6A99B6482BFE}" srcOrd="0" destOrd="0" presId="urn:microsoft.com/office/officeart/2005/8/layout/cycle2"/>
    <dgm:cxn modelId="{E877CD4B-C8E4-4A20-9AE7-528A722CC284}" type="presOf" srcId="{5D47820F-CAC1-4D9A-8AA8-22AEC61078CF}" destId="{FFC9A1DE-65A0-4917-90DD-3C3C99804D69}" srcOrd="0" destOrd="0" presId="urn:microsoft.com/office/officeart/2005/8/layout/cycle2"/>
    <dgm:cxn modelId="{C12F4955-A07E-435B-9ACD-4755D9D09DF7}" type="presOf" srcId="{179F441C-F622-4BCD-A04A-816FCF6C5DE3}" destId="{3CE1E44E-21C8-4F43-9C83-9A1612E72394}" srcOrd="1" destOrd="0" presId="urn:microsoft.com/office/officeart/2005/8/layout/cycle2"/>
    <dgm:cxn modelId="{FD940777-37AE-4E53-B298-B77EE9F5155E}" srcId="{E0D7C47A-0598-40D9-8075-D4B2A9D8E029}" destId="{5ACCEF50-1A89-4E36-90B4-A4E78B920E2D}" srcOrd="6" destOrd="0" parTransId="{8D08E2BA-57D7-46B8-B63B-94E7D56E8BB7}" sibTransId="{624ED4F6-4142-4363-80B6-C8A7560A7E5F}"/>
    <dgm:cxn modelId="{21F7EC79-FB96-44D3-96C3-2CBE6C36A022}" srcId="{E0D7C47A-0598-40D9-8075-D4B2A9D8E029}" destId="{9F09F6A2-05A7-4860-B853-9BCCB11787E9}" srcOrd="0" destOrd="0" parTransId="{C4001CA1-13DA-4369-BF8F-61B5E5477223}" sibTransId="{B9DEF4B7-5757-40C8-A502-DD841C702484}"/>
    <dgm:cxn modelId="{8687A77A-798B-4242-A507-5B0DB4A5C9E7}" type="presOf" srcId="{B9DEF4B7-5757-40C8-A502-DD841C702484}" destId="{29BB5CF8-7372-400C-894F-3BAD1D35CEFA}" srcOrd="1" destOrd="0" presId="urn:microsoft.com/office/officeart/2005/8/layout/cycle2"/>
    <dgm:cxn modelId="{BDC32D7D-9F07-4118-BAF1-181701738DCB}" srcId="{E0D7C47A-0598-40D9-8075-D4B2A9D8E029}" destId="{B94DEAD5-7341-4C82-A4B8-662FBFCFBACF}" srcOrd="1" destOrd="0" parTransId="{9F6D2F41-5E61-4D86-8B5B-5EAE48D61C0D}" sibTransId="{EC840BC8-F2E2-4CA9-9E4B-76C0703538F8}"/>
    <dgm:cxn modelId="{905C6681-07EC-4A81-8573-21FEE3237999}" type="presOf" srcId="{3EBC4978-B45A-42DD-9DA9-483CD6940856}" destId="{0F385BAE-FAB0-4F96-9812-6F645F085500}" srcOrd="0" destOrd="0" presId="urn:microsoft.com/office/officeart/2005/8/layout/cycle2"/>
    <dgm:cxn modelId="{A0A6EB86-3D53-49CA-9E3A-BCE9294FB266}" type="presOf" srcId="{E1356B0F-1533-4173-B3C6-FD4941C96D64}" destId="{0AA9D07D-4769-4876-94CD-BD06F836072D}" srcOrd="0" destOrd="0" presId="urn:microsoft.com/office/officeart/2005/8/layout/cycle2"/>
    <dgm:cxn modelId="{F344468E-60C4-4DBE-BE60-C8EE42AA01C2}" srcId="{E0D7C47A-0598-40D9-8075-D4B2A9D8E029}" destId="{A993233F-30D8-440D-AD9F-5A13DD509077}" srcOrd="2" destOrd="0" parTransId="{ED48FF24-D6D5-4058-BEE6-FB5B0BCF5A53}" sibTransId="{8B2B6CDF-B3E7-49EF-8422-760984420168}"/>
    <dgm:cxn modelId="{F627AA8F-6BF9-4C89-8CC9-2C0F1997A5DB}" srcId="{E0D7C47A-0598-40D9-8075-D4B2A9D8E029}" destId="{7B0B37D4-81C9-4191-B92B-6609017C226F}" srcOrd="8" destOrd="0" parTransId="{0AD238CE-66C1-4456-91F2-F3A1FDBD7FC4}" sibTransId="{C0850E30-0ABB-4185-912E-0676D5C0859A}"/>
    <dgm:cxn modelId="{9E004490-D2FD-4898-9579-4DDF839000CA}" srcId="{E0D7C47A-0598-40D9-8075-D4B2A9D8E029}" destId="{83E0B73C-399A-4296-9B8D-945BF0467A1C}" srcOrd="5" destOrd="0" parTransId="{B0524A78-CE08-4B6B-A65F-CF9B25F51412}" sibTransId="{E1356B0F-1533-4173-B3C6-FD4941C96D64}"/>
    <dgm:cxn modelId="{71538994-7B78-4654-8210-1E950567FA70}" type="presOf" srcId="{0A7B6AD7-B986-41D8-B2C4-57649A2C0AC8}" destId="{24BF6923-C7F6-4B7D-BE63-4CCDD4817DC2}" srcOrd="1" destOrd="0" presId="urn:microsoft.com/office/officeart/2005/8/layout/cycle2"/>
    <dgm:cxn modelId="{4F06D699-97D1-44BE-BA89-EB9C1987584C}" type="presOf" srcId="{5D47820F-CAC1-4D9A-8AA8-22AEC61078CF}" destId="{1E3F60A6-0D5E-42E7-B891-2188C8708081}" srcOrd="1" destOrd="0" presId="urn:microsoft.com/office/officeart/2005/8/layout/cycle2"/>
    <dgm:cxn modelId="{CC11359A-6935-481D-8A01-CD4F42930964}" srcId="{E0D7C47A-0598-40D9-8075-D4B2A9D8E029}" destId="{61717B5A-7123-483A-BC89-7849DB700F6C}" srcOrd="9" destOrd="0" parTransId="{7263CE11-4FD3-40E1-A848-EBCD951511AE}" sibTransId="{04174838-5F10-47F0-85F4-A58384E2EFDE}"/>
    <dgm:cxn modelId="{922BAAA4-52D1-4912-A671-2DED1B5E5BBF}" type="presOf" srcId="{04174838-5F10-47F0-85F4-A58384E2EFDE}" destId="{48C221EE-3242-4EC3-812D-B16953F70552}" srcOrd="1" destOrd="0" presId="urn:microsoft.com/office/officeart/2005/8/layout/cycle2"/>
    <dgm:cxn modelId="{A4F221B5-7EAD-4002-9BCE-5983C9897659}" type="presOf" srcId="{624ED4F6-4142-4363-80B6-C8A7560A7E5F}" destId="{88F46CAA-9C60-4752-93D4-013A2187455A}" srcOrd="1" destOrd="0" presId="urn:microsoft.com/office/officeart/2005/8/layout/cycle2"/>
    <dgm:cxn modelId="{666E0BB8-D13C-4FF1-B359-3928CC582AA9}" type="presOf" srcId="{E0D7C47A-0598-40D9-8075-D4B2A9D8E029}" destId="{AB1BA1D6-6784-4B1A-A76B-E1F813A776E0}" srcOrd="0" destOrd="0" presId="urn:microsoft.com/office/officeart/2005/8/layout/cycle2"/>
    <dgm:cxn modelId="{94FBC8C6-A7CA-4A53-B549-8AAE882B4EDA}" type="presOf" srcId="{83E0B73C-399A-4296-9B8D-945BF0467A1C}" destId="{F5B20C3C-7083-4479-8F17-FFDDC4FD43D0}" srcOrd="0" destOrd="0" presId="urn:microsoft.com/office/officeart/2005/8/layout/cycle2"/>
    <dgm:cxn modelId="{F6D053D4-C213-4817-852A-4BD0A32A55A1}" type="presOf" srcId="{B9DEF4B7-5757-40C8-A502-DD841C702484}" destId="{90C10EE8-303C-4272-9BAD-8BA1CEA2B8F3}" srcOrd="0" destOrd="0" presId="urn:microsoft.com/office/officeart/2005/8/layout/cycle2"/>
    <dgm:cxn modelId="{7CDC45D5-FBE0-4AC9-91AC-90ECB902ED64}" type="presOf" srcId="{C0850E30-0ABB-4185-912E-0676D5C0859A}" destId="{22179CC1-A807-40AA-90BE-E88E651C2739}" srcOrd="1" destOrd="0" presId="urn:microsoft.com/office/officeart/2005/8/layout/cycle2"/>
    <dgm:cxn modelId="{74800BD6-5038-42CD-B049-F4CEA4AD2715}" type="presOf" srcId="{9F09F6A2-05A7-4860-B853-9BCCB11787E9}" destId="{B8E6C3C3-9008-4CAC-923A-7F04CA7F0FE5}" srcOrd="0" destOrd="0" presId="urn:microsoft.com/office/officeart/2005/8/layout/cycle2"/>
    <dgm:cxn modelId="{C78774E2-D695-4B96-9954-970ECEE294F4}" type="presOf" srcId="{2C153D6A-8F88-4435-A7C4-5965F5415328}" destId="{7ABDC6C1-12BC-4E42-A2D9-2C8EADCB0717}" srcOrd="0" destOrd="0" presId="urn:microsoft.com/office/officeart/2005/8/layout/cycle2"/>
    <dgm:cxn modelId="{7C0A24E5-AAB6-4286-B09F-F56B95101028}" type="presOf" srcId="{0A7B6AD7-B986-41D8-B2C4-57649A2C0AC8}" destId="{DCDD10D2-0FB4-4880-8275-F0AC7D79A505}" srcOrd="0" destOrd="0" presId="urn:microsoft.com/office/officeart/2005/8/layout/cycle2"/>
    <dgm:cxn modelId="{F10829EA-71E3-400C-B875-2785563B11C7}" type="presOf" srcId="{8B2B6CDF-B3E7-49EF-8422-760984420168}" destId="{806CC821-1BCD-41C3-AE08-7A26A82060AB}" srcOrd="1" destOrd="0" presId="urn:microsoft.com/office/officeart/2005/8/layout/cycle2"/>
    <dgm:cxn modelId="{F6CD68F8-7421-472D-938D-5C3BA4715E25}" srcId="{E0D7C47A-0598-40D9-8075-D4B2A9D8E029}" destId="{3EBC4978-B45A-42DD-9DA9-483CD6940856}" srcOrd="7" destOrd="0" parTransId="{587CEBFF-72EE-493B-BC01-9313E33DFAD8}" sibTransId="{179F441C-F622-4BCD-A04A-816FCF6C5DE3}"/>
    <dgm:cxn modelId="{C59563FB-BBE3-4EBC-AC62-B7369B58F1D3}" type="presOf" srcId="{EC840BC8-F2E2-4CA9-9E4B-76C0703538F8}" destId="{2511BC05-C80D-42BD-A32B-68563BD17128}" srcOrd="1" destOrd="0" presId="urn:microsoft.com/office/officeart/2005/8/layout/cycle2"/>
    <dgm:cxn modelId="{5829868E-D6E5-4EBC-8A74-96C23D17A9DD}" type="presParOf" srcId="{AB1BA1D6-6784-4B1A-A76B-E1F813A776E0}" destId="{B8E6C3C3-9008-4CAC-923A-7F04CA7F0FE5}" srcOrd="0" destOrd="0" presId="urn:microsoft.com/office/officeart/2005/8/layout/cycle2"/>
    <dgm:cxn modelId="{8B9EFC22-EE31-4F68-9EF5-F57B54A49E95}" type="presParOf" srcId="{AB1BA1D6-6784-4B1A-A76B-E1F813A776E0}" destId="{90C10EE8-303C-4272-9BAD-8BA1CEA2B8F3}" srcOrd="1" destOrd="0" presId="urn:microsoft.com/office/officeart/2005/8/layout/cycle2"/>
    <dgm:cxn modelId="{D3EB26CB-F6D8-48FD-8BDC-D22F178444BA}" type="presParOf" srcId="{90C10EE8-303C-4272-9BAD-8BA1CEA2B8F3}" destId="{29BB5CF8-7372-400C-894F-3BAD1D35CEFA}" srcOrd="0" destOrd="0" presId="urn:microsoft.com/office/officeart/2005/8/layout/cycle2"/>
    <dgm:cxn modelId="{D10E90C5-4D7E-4182-8FCB-B723A156B344}" type="presParOf" srcId="{AB1BA1D6-6784-4B1A-A76B-E1F813A776E0}" destId="{A74308DE-57D5-47B2-94DB-B44403F69B14}" srcOrd="2" destOrd="0" presId="urn:microsoft.com/office/officeart/2005/8/layout/cycle2"/>
    <dgm:cxn modelId="{AE7EDBAB-F782-45C2-BA8E-638717ACC67A}" type="presParOf" srcId="{AB1BA1D6-6784-4B1A-A76B-E1F813A776E0}" destId="{F19F2E4B-9189-4BDF-A862-66227305FC71}" srcOrd="3" destOrd="0" presId="urn:microsoft.com/office/officeart/2005/8/layout/cycle2"/>
    <dgm:cxn modelId="{D60F0A5B-383A-4974-84C4-CE054E0EDC83}" type="presParOf" srcId="{F19F2E4B-9189-4BDF-A862-66227305FC71}" destId="{2511BC05-C80D-42BD-A32B-68563BD17128}" srcOrd="0" destOrd="0" presId="urn:microsoft.com/office/officeart/2005/8/layout/cycle2"/>
    <dgm:cxn modelId="{997FB825-BDB1-4D5B-8C8D-143C98C77B02}" type="presParOf" srcId="{AB1BA1D6-6784-4B1A-A76B-E1F813A776E0}" destId="{51904E45-B908-4615-9008-E58EA2B27C17}" srcOrd="4" destOrd="0" presId="urn:microsoft.com/office/officeart/2005/8/layout/cycle2"/>
    <dgm:cxn modelId="{44BDAE54-C93A-4DC4-981A-8BDB99BFC78C}" type="presParOf" srcId="{AB1BA1D6-6784-4B1A-A76B-E1F813A776E0}" destId="{CCDC3022-B9C1-4DB3-A9FC-2DBE29FF1987}" srcOrd="5" destOrd="0" presId="urn:microsoft.com/office/officeart/2005/8/layout/cycle2"/>
    <dgm:cxn modelId="{5AF4DFEA-6301-4DC0-B14E-A1B54A885D51}" type="presParOf" srcId="{CCDC3022-B9C1-4DB3-A9FC-2DBE29FF1987}" destId="{806CC821-1BCD-41C3-AE08-7A26A82060AB}" srcOrd="0" destOrd="0" presId="urn:microsoft.com/office/officeart/2005/8/layout/cycle2"/>
    <dgm:cxn modelId="{9008707F-6968-4868-8802-3988F90F464A}" type="presParOf" srcId="{AB1BA1D6-6784-4B1A-A76B-E1F813A776E0}" destId="{7ABDC6C1-12BC-4E42-A2D9-2C8EADCB0717}" srcOrd="6" destOrd="0" presId="urn:microsoft.com/office/officeart/2005/8/layout/cycle2"/>
    <dgm:cxn modelId="{C83F8A31-6146-423D-91AB-CFA52394D3CB}" type="presParOf" srcId="{AB1BA1D6-6784-4B1A-A76B-E1F813A776E0}" destId="{FFC9A1DE-65A0-4917-90DD-3C3C99804D69}" srcOrd="7" destOrd="0" presId="urn:microsoft.com/office/officeart/2005/8/layout/cycle2"/>
    <dgm:cxn modelId="{64C5FD47-2E27-40C7-89C9-472AF4F6DE50}" type="presParOf" srcId="{FFC9A1DE-65A0-4917-90DD-3C3C99804D69}" destId="{1E3F60A6-0D5E-42E7-B891-2188C8708081}" srcOrd="0" destOrd="0" presId="urn:microsoft.com/office/officeart/2005/8/layout/cycle2"/>
    <dgm:cxn modelId="{C2949CBE-D656-482C-BEB0-F2CF0783AA67}" type="presParOf" srcId="{AB1BA1D6-6784-4B1A-A76B-E1F813A776E0}" destId="{11E1396F-5072-4FCB-A0E1-9ADA0F20BFB5}" srcOrd="8" destOrd="0" presId="urn:microsoft.com/office/officeart/2005/8/layout/cycle2"/>
    <dgm:cxn modelId="{FDA487E4-E1F2-43D4-B3A6-9D71715141AA}" type="presParOf" srcId="{AB1BA1D6-6784-4B1A-A76B-E1F813A776E0}" destId="{DCDD10D2-0FB4-4880-8275-F0AC7D79A505}" srcOrd="9" destOrd="0" presId="urn:microsoft.com/office/officeart/2005/8/layout/cycle2"/>
    <dgm:cxn modelId="{4E73A379-E3AF-409B-80EC-1896791E4498}" type="presParOf" srcId="{DCDD10D2-0FB4-4880-8275-F0AC7D79A505}" destId="{24BF6923-C7F6-4B7D-BE63-4CCDD4817DC2}" srcOrd="0" destOrd="0" presId="urn:microsoft.com/office/officeart/2005/8/layout/cycle2"/>
    <dgm:cxn modelId="{24E8B5B2-6AE6-4B73-BFCC-BF5040BAA6AA}" type="presParOf" srcId="{AB1BA1D6-6784-4B1A-A76B-E1F813A776E0}" destId="{F5B20C3C-7083-4479-8F17-FFDDC4FD43D0}" srcOrd="10" destOrd="0" presId="urn:microsoft.com/office/officeart/2005/8/layout/cycle2"/>
    <dgm:cxn modelId="{D709C6E4-CBC9-408C-A32B-6CD8090B8835}" type="presParOf" srcId="{AB1BA1D6-6784-4B1A-A76B-E1F813A776E0}" destId="{0AA9D07D-4769-4876-94CD-BD06F836072D}" srcOrd="11" destOrd="0" presId="urn:microsoft.com/office/officeart/2005/8/layout/cycle2"/>
    <dgm:cxn modelId="{8F758E78-E865-40B6-B9AB-D2FC0DBA7C17}" type="presParOf" srcId="{0AA9D07D-4769-4876-94CD-BD06F836072D}" destId="{8F08BAEA-8883-4E3D-8598-B434BC276317}" srcOrd="0" destOrd="0" presId="urn:microsoft.com/office/officeart/2005/8/layout/cycle2"/>
    <dgm:cxn modelId="{42ACDA91-B92B-4719-B8FC-2E1E92C4DC43}" type="presParOf" srcId="{AB1BA1D6-6784-4B1A-A76B-E1F813A776E0}" destId="{B591BBD7-07FC-48E9-A910-B48B6F48C95D}" srcOrd="12" destOrd="0" presId="urn:microsoft.com/office/officeart/2005/8/layout/cycle2"/>
    <dgm:cxn modelId="{B80EC25D-6AC4-465F-84E0-C7B2E7F26DDD}" type="presParOf" srcId="{AB1BA1D6-6784-4B1A-A76B-E1F813A776E0}" destId="{EE6D9D28-159D-484E-B460-2DD45F92BA01}" srcOrd="13" destOrd="0" presId="urn:microsoft.com/office/officeart/2005/8/layout/cycle2"/>
    <dgm:cxn modelId="{3567DBDE-9DAC-4F85-BB3B-34F434880F1C}" type="presParOf" srcId="{EE6D9D28-159D-484E-B460-2DD45F92BA01}" destId="{88F46CAA-9C60-4752-93D4-013A2187455A}" srcOrd="0" destOrd="0" presId="urn:microsoft.com/office/officeart/2005/8/layout/cycle2"/>
    <dgm:cxn modelId="{616F936B-47A8-424A-AB50-FA0E7DEFB73F}" type="presParOf" srcId="{AB1BA1D6-6784-4B1A-A76B-E1F813A776E0}" destId="{0F385BAE-FAB0-4F96-9812-6F645F085500}" srcOrd="14" destOrd="0" presId="urn:microsoft.com/office/officeart/2005/8/layout/cycle2"/>
    <dgm:cxn modelId="{B5B22289-E177-4597-B90B-4A8AA989C7C2}" type="presParOf" srcId="{AB1BA1D6-6784-4B1A-A76B-E1F813A776E0}" destId="{5A612BDC-F956-4C93-96EC-2A0ACD1DE9E4}" srcOrd="15" destOrd="0" presId="urn:microsoft.com/office/officeart/2005/8/layout/cycle2"/>
    <dgm:cxn modelId="{45BEC823-C7BB-42E7-AB31-87FA7322FD28}" type="presParOf" srcId="{5A612BDC-F956-4C93-96EC-2A0ACD1DE9E4}" destId="{3CE1E44E-21C8-4F43-9C83-9A1612E72394}" srcOrd="0" destOrd="0" presId="urn:microsoft.com/office/officeart/2005/8/layout/cycle2"/>
    <dgm:cxn modelId="{B8BBE4BC-1D18-4F7B-AD5B-805A52E347C9}" type="presParOf" srcId="{AB1BA1D6-6784-4B1A-A76B-E1F813A776E0}" destId="{8C15AD12-176F-4B4D-8D05-6A99B6482BFE}" srcOrd="16" destOrd="0" presId="urn:microsoft.com/office/officeart/2005/8/layout/cycle2"/>
    <dgm:cxn modelId="{1FBB0420-F063-40FA-A9D8-3CC5D471F715}" type="presParOf" srcId="{AB1BA1D6-6784-4B1A-A76B-E1F813A776E0}" destId="{E36173F2-6BE6-4C66-A15F-BE3D8A251964}" srcOrd="17" destOrd="0" presId="urn:microsoft.com/office/officeart/2005/8/layout/cycle2"/>
    <dgm:cxn modelId="{DD854645-3D4E-4A78-8B12-96A861AAE265}" type="presParOf" srcId="{E36173F2-6BE6-4C66-A15F-BE3D8A251964}" destId="{22179CC1-A807-40AA-90BE-E88E651C2739}" srcOrd="0" destOrd="0" presId="urn:microsoft.com/office/officeart/2005/8/layout/cycle2"/>
    <dgm:cxn modelId="{33749381-B1EB-44E8-B399-6D8570E2686E}" type="presParOf" srcId="{AB1BA1D6-6784-4B1A-A76B-E1F813A776E0}" destId="{4957224C-F062-4813-AA6F-F8267DB20F7D}" srcOrd="18" destOrd="0" presId="urn:microsoft.com/office/officeart/2005/8/layout/cycle2"/>
    <dgm:cxn modelId="{473BAF9C-3376-4F2B-8D69-BD7F26C0D5AC}" type="presParOf" srcId="{AB1BA1D6-6784-4B1A-A76B-E1F813A776E0}" destId="{0AD144E8-416F-491B-B077-40CB7ED0AB17}" srcOrd="19" destOrd="0" presId="urn:microsoft.com/office/officeart/2005/8/layout/cycle2"/>
    <dgm:cxn modelId="{FE1258E8-6B02-47C8-BAEC-479395536174}" type="presParOf" srcId="{0AD144E8-416F-491B-B077-40CB7ED0AB17}" destId="{48C221EE-3242-4EC3-812D-B16953F70552}"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6B745BD-C760-4942-A1D7-A9EA7AB67E01}" type="doc">
      <dgm:prSet loTypeId="urn:microsoft.com/office/officeart/2008/layout/AlternatingHexagons" loCatId="list" qsTypeId="urn:microsoft.com/office/officeart/2005/8/quickstyle/simple1" qsCatId="simple" csTypeId="urn:microsoft.com/office/officeart/2005/8/colors/colorful2" csCatId="colorful" phldr="1"/>
      <dgm:spPr/>
      <dgm:t>
        <a:bodyPr/>
        <a:lstStyle/>
        <a:p>
          <a:endParaRPr lang="fr-FR"/>
        </a:p>
      </dgm:t>
    </dgm:pt>
    <dgm:pt modelId="{C192264D-0733-4C71-9AC0-617961A46535}">
      <dgm:prSet phldrT="[Texte]" custT="1"/>
      <dgm:spPr/>
      <dgm:t>
        <a:bodyPr/>
        <a:lstStyle/>
        <a:p>
          <a:r>
            <a:rPr lang="fr-FR" sz="1700" b="1" dirty="0">
              <a:latin typeface="Cambria" panose="02040503050406030204" pitchFamily="18" charset="0"/>
              <a:ea typeface="Cambria" panose="02040503050406030204" pitchFamily="18" charset="0"/>
            </a:rPr>
            <a:t>Apport</a:t>
          </a:r>
        </a:p>
      </dgm:t>
    </dgm:pt>
    <dgm:pt modelId="{E93B4AA5-EC83-4853-BFB1-8B6F4A0B1F96}" type="parTrans" cxnId="{6A9CE11E-B6BA-4689-AB36-8432AAFEA0E5}">
      <dgm:prSet/>
      <dgm:spPr/>
      <dgm:t>
        <a:bodyPr/>
        <a:lstStyle/>
        <a:p>
          <a:endParaRPr lang="fr-FR"/>
        </a:p>
      </dgm:t>
    </dgm:pt>
    <dgm:pt modelId="{FB37A8B9-D5DC-4521-A921-294B24FF57F5}" type="sibTrans" cxnId="{6A9CE11E-B6BA-4689-AB36-8432AAFEA0E5}">
      <dgm:prSet custT="1"/>
      <dgm:spPr>
        <a:solidFill>
          <a:schemeClr val="accent6">
            <a:lumMod val="75000"/>
          </a:schemeClr>
        </a:solidFill>
      </dgm:spPr>
      <dgm:t>
        <a:bodyPr/>
        <a:lstStyle/>
        <a:p>
          <a:r>
            <a:rPr lang="fr-FR" sz="1600" b="1" dirty="0">
              <a:latin typeface="Amasis MT Pro" panose="02040504050005020304" pitchFamily="18" charset="0"/>
            </a:rPr>
            <a:t>Existant</a:t>
          </a:r>
        </a:p>
      </dgm:t>
    </dgm:pt>
    <dgm:pt modelId="{B8EEDB95-7FFA-4369-9038-B1C860966FA2}">
      <dgm:prSet phldrT="[Texte]" custT="1"/>
      <dgm:spPr>
        <a:solidFill>
          <a:schemeClr val="accent6">
            <a:lumMod val="75000"/>
          </a:schemeClr>
        </a:solidFill>
      </dgm:spPr>
      <dgm:t>
        <a:bodyPr/>
        <a:lstStyle/>
        <a:p>
          <a:r>
            <a:rPr lang="fr-FR" sz="1500" b="1" dirty="0">
              <a:latin typeface="Cambria" panose="02040503050406030204" pitchFamily="18" charset="0"/>
              <a:ea typeface="Cambria" panose="02040503050406030204" pitchFamily="18" charset="0"/>
            </a:rPr>
            <a:t>Votre contribution à l’état de l’art</a:t>
          </a:r>
        </a:p>
      </dgm:t>
    </dgm:pt>
    <dgm:pt modelId="{4EB7438A-2282-44BF-B103-F8D7AD08A126}" type="parTrans" cxnId="{5BB6126B-691E-483F-BF89-3F91CAF620A2}">
      <dgm:prSet/>
      <dgm:spPr/>
      <dgm:t>
        <a:bodyPr/>
        <a:lstStyle/>
        <a:p>
          <a:endParaRPr lang="fr-FR"/>
        </a:p>
      </dgm:t>
    </dgm:pt>
    <dgm:pt modelId="{E61EBC6A-7F28-469D-A162-03C781C21CCB}" type="sibTrans" cxnId="{5BB6126B-691E-483F-BF89-3F91CAF620A2}">
      <dgm:prSet/>
      <dgm:spPr>
        <a:solidFill>
          <a:schemeClr val="accent6">
            <a:lumMod val="75000"/>
          </a:schemeClr>
        </a:solidFill>
      </dgm:spPr>
      <dgm:t>
        <a:bodyPr/>
        <a:lstStyle/>
        <a:p>
          <a:endParaRPr lang="fr-FR"/>
        </a:p>
      </dgm:t>
    </dgm:pt>
    <dgm:pt modelId="{75180123-EBFE-46EA-9AF8-9FACC20FE231}" type="pres">
      <dgm:prSet presAssocID="{86B745BD-C760-4942-A1D7-A9EA7AB67E01}" presName="Name0" presStyleCnt="0">
        <dgm:presLayoutVars>
          <dgm:chMax/>
          <dgm:chPref/>
          <dgm:dir/>
          <dgm:animLvl val="lvl"/>
        </dgm:presLayoutVars>
      </dgm:prSet>
      <dgm:spPr/>
    </dgm:pt>
    <dgm:pt modelId="{A933574F-999D-41A9-A93C-1EC01527E1A9}" type="pres">
      <dgm:prSet presAssocID="{C192264D-0733-4C71-9AC0-617961A46535}" presName="composite" presStyleCnt="0"/>
      <dgm:spPr/>
    </dgm:pt>
    <dgm:pt modelId="{21C9C081-C528-41BB-83F6-9B0EF7BC78A9}" type="pres">
      <dgm:prSet presAssocID="{C192264D-0733-4C71-9AC0-617961A46535}" presName="Parent1" presStyleLbl="node1" presStyleIdx="0" presStyleCnt="4">
        <dgm:presLayoutVars>
          <dgm:chMax val="1"/>
          <dgm:chPref val="1"/>
          <dgm:bulletEnabled val="1"/>
        </dgm:presLayoutVars>
      </dgm:prSet>
      <dgm:spPr/>
    </dgm:pt>
    <dgm:pt modelId="{4BA77133-610B-4947-A6AE-3811DB1B53E3}" type="pres">
      <dgm:prSet presAssocID="{C192264D-0733-4C71-9AC0-617961A46535}" presName="Childtext1" presStyleLbl="revTx" presStyleIdx="0" presStyleCnt="2">
        <dgm:presLayoutVars>
          <dgm:chMax val="0"/>
          <dgm:chPref val="0"/>
          <dgm:bulletEnabled val="1"/>
        </dgm:presLayoutVars>
      </dgm:prSet>
      <dgm:spPr/>
    </dgm:pt>
    <dgm:pt modelId="{B80C312A-30F2-4DFE-9259-4298CAD5E0AB}" type="pres">
      <dgm:prSet presAssocID="{C192264D-0733-4C71-9AC0-617961A46535}" presName="BalanceSpacing" presStyleCnt="0"/>
      <dgm:spPr/>
    </dgm:pt>
    <dgm:pt modelId="{E40A487D-3000-4915-AA91-B448B2596D9A}" type="pres">
      <dgm:prSet presAssocID="{C192264D-0733-4C71-9AC0-617961A46535}" presName="BalanceSpacing1" presStyleCnt="0"/>
      <dgm:spPr/>
    </dgm:pt>
    <dgm:pt modelId="{3468660E-2EEF-4CF4-BA73-F69394FB9A61}" type="pres">
      <dgm:prSet presAssocID="{FB37A8B9-D5DC-4521-A921-294B24FF57F5}" presName="Accent1Text" presStyleLbl="node1" presStyleIdx="1" presStyleCnt="4" custLinFactNeighborX="-62293" custLinFactNeighborY="85628"/>
      <dgm:spPr/>
    </dgm:pt>
    <dgm:pt modelId="{0190E67C-F44E-480D-B006-23DFD3E7D6F7}" type="pres">
      <dgm:prSet presAssocID="{FB37A8B9-D5DC-4521-A921-294B24FF57F5}" presName="spaceBetweenRectangles" presStyleCnt="0"/>
      <dgm:spPr/>
    </dgm:pt>
    <dgm:pt modelId="{4F1AFD81-7968-4321-8D9C-4555D2655319}" type="pres">
      <dgm:prSet presAssocID="{B8EEDB95-7FFA-4369-9038-B1C860966FA2}" presName="composite" presStyleCnt="0"/>
      <dgm:spPr/>
    </dgm:pt>
    <dgm:pt modelId="{301F7C78-B2E9-4340-AB8A-D3790B37EDE1}" type="pres">
      <dgm:prSet presAssocID="{B8EEDB95-7FFA-4369-9038-B1C860966FA2}" presName="Parent1" presStyleLbl="node1" presStyleIdx="2" presStyleCnt="4">
        <dgm:presLayoutVars>
          <dgm:chMax val="1"/>
          <dgm:chPref val="1"/>
          <dgm:bulletEnabled val="1"/>
        </dgm:presLayoutVars>
      </dgm:prSet>
      <dgm:spPr/>
    </dgm:pt>
    <dgm:pt modelId="{F55504F9-68FD-4AB1-9BE5-16A3CC483ACE}" type="pres">
      <dgm:prSet presAssocID="{B8EEDB95-7FFA-4369-9038-B1C860966FA2}" presName="Childtext1" presStyleLbl="revTx" presStyleIdx="1" presStyleCnt="2">
        <dgm:presLayoutVars>
          <dgm:chMax val="0"/>
          <dgm:chPref val="0"/>
          <dgm:bulletEnabled val="1"/>
        </dgm:presLayoutVars>
      </dgm:prSet>
      <dgm:spPr/>
    </dgm:pt>
    <dgm:pt modelId="{35C58FD9-B750-40E1-B783-B71EDD6E6CAA}" type="pres">
      <dgm:prSet presAssocID="{B8EEDB95-7FFA-4369-9038-B1C860966FA2}" presName="BalanceSpacing" presStyleCnt="0"/>
      <dgm:spPr/>
    </dgm:pt>
    <dgm:pt modelId="{5491915A-6F84-498B-85BE-BA351853393F}" type="pres">
      <dgm:prSet presAssocID="{B8EEDB95-7FFA-4369-9038-B1C860966FA2}" presName="BalanceSpacing1" presStyleCnt="0"/>
      <dgm:spPr/>
    </dgm:pt>
    <dgm:pt modelId="{F55FFF83-8064-495C-B36F-87D97E96E363}" type="pres">
      <dgm:prSet presAssocID="{E61EBC6A-7F28-469D-A162-03C781C21CCB}" presName="Accent1Text" presStyleLbl="node1" presStyleIdx="3" presStyleCnt="4"/>
      <dgm:spPr/>
    </dgm:pt>
  </dgm:ptLst>
  <dgm:cxnLst>
    <dgm:cxn modelId="{0AC4980D-E2E4-448D-AD78-B30857DD1D2D}" type="presOf" srcId="{E61EBC6A-7F28-469D-A162-03C781C21CCB}" destId="{F55FFF83-8064-495C-B36F-87D97E96E363}" srcOrd="0" destOrd="0" presId="urn:microsoft.com/office/officeart/2008/layout/AlternatingHexagons"/>
    <dgm:cxn modelId="{6A9CE11E-B6BA-4689-AB36-8432AAFEA0E5}" srcId="{86B745BD-C760-4942-A1D7-A9EA7AB67E01}" destId="{C192264D-0733-4C71-9AC0-617961A46535}" srcOrd="0" destOrd="0" parTransId="{E93B4AA5-EC83-4853-BFB1-8B6F4A0B1F96}" sibTransId="{FB37A8B9-D5DC-4521-A921-294B24FF57F5}"/>
    <dgm:cxn modelId="{144AD72E-8720-4BF5-B293-4F3931CB6148}" type="presOf" srcId="{B8EEDB95-7FFA-4369-9038-B1C860966FA2}" destId="{301F7C78-B2E9-4340-AB8A-D3790B37EDE1}" srcOrd="0" destOrd="0" presId="urn:microsoft.com/office/officeart/2008/layout/AlternatingHexagons"/>
    <dgm:cxn modelId="{5BB6126B-691E-483F-BF89-3F91CAF620A2}" srcId="{86B745BD-C760-4942-A1D7-A9EA7AB67E01}" destId="{B8EEDB95-7FFA-4369-9038-B1C860966FA2}" srcOrd="1" destOrd="0" parTransId="{4EB7438A-2282-44BF-B103-F8D7AD08A126}" sibTransId="{E61EBC6A-7F28-469D-A162-03C781C21CCB}"/>
    <dgm:cxn modelId="{405B808F-CFD5-4486-9D34-31088E974465}" type="presOf" srcId="{FB37A8B9-D5DC-4521-A921-294B24FF57F5}" destId="{3468660E-2EEF-4CF4-BA73-F69394FB9A61}" srcOrd="0" destOrd="0" presId="urn:microsoft.com/office/officeart/2008/layout/AlternatingHexagons"/>
    <dgm:cxn modelId="{C863D3CB-68E9-4A8A-BC57-08F5F273DC7F}" type="presOf" srcId="{86B745BD-C760-4942-A1D7-A9EA7AB67E01}" destId="{75180123-EBFE-46EA-9AF8-9FACC20FE231}" srcOrd="0" destOrd="0" presId="urn:microsoft.com/office/officeart/2008/layout/AlternatingHexagons"/>
    <dgm:cxn modelId="{3C9E0FD2-608F-44BE-B8CB-F1CFF731CAE9}" type="presOf" srcId="{C192264D-0733-4C71-9AC0-617961A46535}" destId="{21C9C081-C528-41BB-83F6-9B0EF7BC78A9}" srcOrd="0" destOrd="0" presId="urn:microsoft.com/office/officeart/2008/layout/AlternatingHexagons"/>
    <dgm:cxn modelId="{459C30C7-BCE7-45E6-A7BD-83C484202BAB}" type="presParOf" srcId="{75180123-EBFE-46EA-9AF8-9FACC20FE231}" destId="{A933574F-999D-41A9-A93C-1EC01527E1A9}" srcOrd="0" destOrd="0" presId="urn:microsoft.com/office/officeart/2008/layout/AlternatingHexagons"/>
    <dgm:cxn modelId="{7D671B0F-61EB-4ACE-9DFF-5BB334A460D9}" type="presParOf" srcId="{A933574F-999D-41A9-A93C-1EC01527E1A9}" destId="{21C9C081-C528-41BB-83F6-9B0EF7BC78A9}" srcOrd="0" destOrd="0" presId="urn:microsoft.com/office/officeart/2008/layout/AlternatingHexagons"/>
    <dgm:cxn modelId="{FEE1C583-E7AB-4777-B202-E267B3340F0C}" type="presParOf" srcId="{A933574F-999D-41A9-A93C-1EC01527E1A9}" destId="{4BA77133-610B-4947-A6AE-3811DB1B53E3}" srcOrd="1" destOrd="0" presId="urn:microsoft.com/office/officeart/2008/layout/AlternatingHexagons"/>
    <dgm:cxn modelId="{68E88E8B-E71C-41C4-B6B4-C633A3CFF591}" type="presParOf" srcId="{A933574F-999D-41A9-A93C-1EC01527E1A9}" destId="{B80C312A-30F2-4DFE-9259-4298CAD5E0AB}" srcOrd="2" destOrd="0" presId="urn:microsoft.com/office/officeart/2008/layout/AlternatingHexagons"/>
    <dgm:cxn modelId="{A2E56F2E-D1A4-43A8-9FCC-2DDFFE7C9CDD}" type="presParOf" srcId="{A933574F-999D-41A9-A93C-1EC01527E1A9}" destId="{E40A487D-3000-4915-AA91-B448B2596D9A}" srcOrd="3" destOrd="0" presId="urn:microsoft.com/office/officeart/2008/layout/AlternatingHexagons"/>
    <dgm:cxn modelId="{A1BF0542-E58E-4648-8067-5D0C4083C4E4}" type="presParOf" srcId="{A933574F-999D-41A9-A93C-1EC01527E1A9}" destId="{3468660E-2EEF-4CF4-BA73-F69394FB9A61}" srcOrd="4" destOrd="0" presId="urn:microsoft.com/office/officeart/2008/layout/AlternatingHexagons"/>
    <dgm:cxn modelId="{8FFD363D-A7E1-4831-BC1D-23855FC8D6B4}" type="presParOf" srcId="{75180123-EBFE-46EA-9AF8-9FACC20FE231}" destId="{0190E67C-F44E-480D-B006-23DFD3E7D6F7}" srcOrd="1" destOrd="0" presId="urn:microsoft.com/office/officeart/2008/layout/AlternatingHexagons"/>
    <dgm:cxn modelId="{E0BB18E9-414D-424D-913B-C13B9731C307}" type="presParOf" srcId="{75180123-EBFE-46EA-9AF8-9FACC20FE231}" destId="{4F1AFD81-7968-4321-8D9C-4555D2655319}" srcOrd="2" destOrd="0" presId="urn:microsoft.com/office/officeart/2008/layout/AlternatingHexagons"/>
    <dgm:cxn modelId="{4BC4910C-251E-4C40-94B1-549E0C3F2EE7}" type="presParOf" srcId="{4F1AFD81-7968-4321-8D9C-4555D2655319}" destId="{301F7C78-B2E9-4340-AB8A-D3790B37EDE1}" srcOrd="0" destOrd="0" presId="urn:microsoft.com/office/officeart/2008/layout/AlternatingHexagons"/>
    <dgm:cxn modelId="{3B009998-6EAA-40B1-ACE9-C5DE54235F8E}" type="presParOf" srcId="{4F1AFD81-7968-4321-8D9C-4555D2655319}" destId="{F55504F9-68FD-4AB1-9BE5-16A3CC483ACE}" srcOrd="1" destOrd="0" presId="urn:microsoft.com/office/officeart/2008/layout/AlternatingHexagons"/>
    <dgm:cxn modelId="{66B2086B-318F-456E-AFC2-243C9872A077}" type="presParOf" srcId="{4F1AFD81-7968-4321-8D9C-4555D2655319}" destId="{35C58FD9-B750-40E1-B783-B71EDD6E6CAA}" srcOrd="2" destOrd="0" presId="urn:microsoft.com/office/officeart/2008/layout/AlternatingHexagons"/>
    <dgm:cxn modelId="{58CC98ED-7D33-43BD-879E-176F6D903804}" type="presParOf" srcId="{4F1AFD81-7968-4321-8D9C-4555D2655319}" destId="{5491915A-6F84-498B-85BE-BA351853393F}" srcOrd="3" destOrd="0" presId="urn:microsoft.com/office/officeart/2008/layout/AlternatingHexagons"/>
    <dgm:cxn modelId="{AE7BC45C-241E-4156-A952-ED062AFF4BCA}" type="presParOf" srcId="{4F1AFD81-7968-4321-8D9C-4555D2655319}" destId="{F55FFF83-8064-495C-B36F-87D97E96E363}" srcOrd="4" destOrd="0" presId="urn:microsoft.com/office/officeart/2008/layout/AlternatingHexagons"/>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171F4DA-C38E-4A6E-901D-494212EDF6F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83EB2808-18CE-494C-86B7-1E95F91B64A1}">
      <dgm:prSet phldrT="[Texte]" custT="1"/>
      <dgm:spPr/>
      <dgm:t>
        <a:bodyPr/>
        <a:lstStyle/>
        <a:p>
          <a:pPr algn="ctr">
            <a:buFontTx/>
            <a:buNone/>
          </a:pPr>
          <a:r>
            <a:rPr lang="fr-FR" sz="1800" dirty="0">
              <a:latin typeface="Cambria" panose="02040503050406030204" pitchFamily="18" charset="0"/>
              <a:ea typeface="Cambria" panose="02040503050406030204" pitchFamily="18" charset="0"/>
            </a:rPr>
            <a:t>Effet attendu de vos résultats (donné par le Call)</a:t>
          </a:r>
        </a:p>
      </dgm:t>
    </dgm:pt>
    <dgm:pt modelId="{F0D4B11A-4FD6-4B92-8A09-F99E090FE651}" type="parTrans" cxnId="{4E715DE6-E1A7-45E4-857D-1FB92CFDB801}">
      <dgm:prSet/>
      <dgm:spPr/>
      <dgm:t>
        <a:bodyPr/>
        <a:lstStyle/>
        <a:p>
          <a:endParaRPr lang="fr-FR"/>
        </a:p>
      </dgm:t>
    </dgm:pt>
    <dgm:pt modelId="{F9D7BC21-A3EE-4B28-968B-D069FC6300AC}" type="sibTrans" cxnId="{4E715DE6-E1A7-45E4-857D-1FB92CFDB801}">
      <dgm:prSet/>
      <dgm:spPr/>
      <dgm:t>
        <a:bodyPr/>
        <a:lstStyle/>
        <a:p>
          <a:endParaRPr lang="fr-FR"/>
        </a:p>
      </dgm:t>
    </dgm:pt>
    <dgm:pt modelId="{02DDCEB0-B97A-4AAC-A5AF-8FE8B9DD2AD9}">
      <dgm:prSet custT="1">
        <dgm:style>
          <a:lnRef idx="0">
            <a:schemeClr val="accent4"/>
          </a:lnRef>
          <a:fillRef idx="3">
            <a:schemeClr val="accent4"/>
          </a:fillRef>
          <a:effectRef idx="3">
            <a:schemeClr val="accent4"/>
          </a:effectRef>
          <a:fontRef idx="minor">
            <a:schemeClr val="lt1"/>
          </a:fontRef>
        </dgm:style>
      </dgm:prSet>
      <dgm:spPr/>
      <dgm:t>
        <a:bodyPr/>
        <a:lstStyle/>
        <a:p>
          <a:r>
            <a:rPr lang="fr-FR" sz="1800" b="1" dirty="0" err="1">
              <a:solidFill>
                <a:schemeClr val="tx1"/>
              </a:solidFill>
            </a:rPr>
            <a:t>Expected</a:t>
          </a:r>
          <a:r>
            <a:rPr lang="fr-FR" sz="1800" b="1" dirty="0">
              <a:solidFill>
                <a:schemeClr val="tx1"/>
              </a:solidFill>
            </a:rPr>
            <a:t> Impact</a:t>
          </a:r>
        </a:p>
      </dgm:t>
    </dgm:pt>
    <dgm:pt modelId="{BA72E167-025C-4613-B825-10FFB1DE9300}" type="parTrans" cxnId="{82360766-7DD8-458A-8973-4C5FFA8D0822}">
      <dgm:prSet/>
      <dgm:spPr/>
      <dgm:t>
        <a:bodyPr/>
        <a:lstStyle/>
        <a:p>
          <a:endParaRPr lang="fr-FR"/>
        </a:p>
      </dgm:t>
    </dgm:pt>
    <dgm:pt modelId="{378EB66D-209F-4A8B-95BE-15C2127DB0E0}" type="sibTrans" cxnId="{82360766-7DD8-458A-8973-4C5FFA8D0822}">
      <dgm:prSet/>
      <dgm:spPr/>
      <dgm:t>
        <a:bodyPr/>
        <a:lstStyle/>
        <a:p>
          <a:endParaRPr lang="fr-FR"/>
        </a:p>
      </dgm:t>
    </dgm:pt>
    <dgm:pt modelId="{66680FC1-9A43-4285-8314-6E87FE4B81B7}">
      <dgm:prSet custT="1"/>
      <dgm:spPr/>
      <dgm:t>
        <a:bodyPr/>
        <a:lstStyle/>
        <a:p>
          <a:pPr algn="ctr">
            <a:buFontTx/>
            <a:buNone/>
          </a:pPr>
          <a:r>
            <a:rPr lang="fr-FR" sz="1800" dirty="0">
              <a:latin typeface="Cambria" panose="02040503050406030204" pitchFamily="18" charset="0"/>
              <a:ea typeface="Cambria" panose="02040503050406030204" pitchFamily="18" charset="0"/>
            </a:rPr>
            <a:t>Effet long terme (donné par le programme de travail)</a:t>
          </a:r>
        </a:p>
      </dgm:t>
    </dgm:pt>
    <dgm:pt modelId="{39F08F3F-E123-4485-A9E2-BF06318A671C}" type="parTrans" cxnId="{6E7845BB-7EB1-464F-99AD-B174C7838E22}">
      <dgm:prSet/>
      <dgm:spPr/>
      <dgm:t>
        <a:bodyPr/>
        <a:lstStyle/>
        <a:p>
          <a:endParaRPr lang="fr-FR"/>
        </a:p>
      </dgm:t>
    </dgm:pt>
    <dgm:pt modelId="{2A1CA056-BABB-49C1-81C5-971E48F2F220}" type="sibTrans" cxnId="{6E7845BB-7EB1-464F-99AD-B174C7838E22}">
      <dgm:prSet/>
      <dgm:spPr/>
      <dgm:t>
        <a:bodyPr/>
        <a:lstStyle/>
        <a:p>
          <a:endParaRPr lang="fr-FR"/>
        </a:p>
      </dgm:t>
    </dgm:pt>
    <dgm:pt modelId="{27A90014-828D-4856-9C26-BD07286784A7}">
      <dgm:prSet phldrT="[Texte]" custT="1">
        <dgm:style>
          <a:lnRef idx="0">
            <a:schemeClr val="accent4"/>
          </a:lnRef>
          <a:fillRef idx="3">
            <a:schemeClr val="accent4"/>
          </a:fillRef>
          <a:effectRef idx="3">
            <a:schemeClr val="accent4"/>
          </a:effectRef>
          <a:fontRef idx="minor">
            <a:schemeClr val="lt1"/>
          </a:fontRef>
        </dgm:style>
      </dgm:prSet>
      <dgm:spPr/>
      <dgm:t>
        <a:bodyPr/>
        <a:lstStyle/>
        <a:p>
          <a:r>
            <a:rPr lang="fr-FR" sz="1800" b="1" dirty="0" err="1">
              <a:solidFill>
                <a:schemeClr val="tx1"/>
              </a:solidFill>
            </a:rPr>
            <a:t>Expected</a:t>
          </a:r>
          <a:r>
            <a:rPr lang="fr-FR" sz="1800" b="1" dirty="0">
              <a:solidFill>
                <a:schemeClr val="tx1"/>
              </a:solidFill>
            </a:rPr>
            <a:t> </a:t>
          </a:r>
        </a:p>
        <a:p>
          <a:r>
            <a:rPr lang="fr-FR" sz="1800" b="1" dirty="0" err="1">
              <a:solidFill>
                <a:schemeClr val="tx1"/>
              </a:solidFill>
            </a:rPr>
            <a:t>Outcome</a:t>
          </a:r>
          <a:endParaRPr lang="fr-FR" sz="1800" b="1" dirty="0">
            <a:solidFill>
              <a:schemeClr val="tx1"/>
            </a:solidFill>
          </a:endParaRPr>
        </a:p>
      </dgm:t>
    </dgm:pt>
    <dgm:pt modelId="{761EF9ED-3027-4410-A5B4-8050B1AB5D3F}" type="sibTrans" cxnId="{6C76DF41-5038-4265-88C0-A5CCC96487DC}">
      <dgm:prSet/>
      <dgm:spPr/>
      <dgm:t>
        <a:bodyPr/>
        <a:lstStyle/>
        <a:p>
          <a:endParaRPr lang="fr-FR"/>
        </a:p>
      </dgm:t>
    </dgm:pt>
    <dgm:pt modelId="{B9261A44-5A14-4342-B5A2-7D5E5CBF1B8F}" type="parTrans" cxnId="{6C76DF41-5038-4265-88C0-A5CCC96487DC}">
      <dgm:prSet/>
      <dgm:spPr/>
      <dgm:t>
        <a:bodyPr/>
        <a:lstStyle/>
        <a:p>
          <a:endParaRPr lang="fr-FR"/>
        </a:p>
      </dgm:t>
    </dgm:pt>
    <dgm:pt modelId="{9C6D6F56-E416-4FAA-9259-0F6BBC5E0690}" type="pres">
      <dgm:prSet presAssocID="{4171F4DA-C38E-4A6E-901D-494212EDF6F3}" presName="Name0" presStyleCnt="0">
        <dgm:presLayoutVars>
          <dgm:dir/>
          <dgm:animLvl val="lvl"/>
          <dgm:resizeHandles val="exact"/>
        </dgm:presLayoutVars>
      </dgm:prSet>
      <dgm:spPr/>
    </dgm:pt>
    <dgm:pt modelId="{519D9945-6036-4D72-8E12-B8FAD6068978}" type="pres">
      <dgm:prSet presAssocID="{4171F4DA-C38E-4A6E-901D-494212EDF6F3}" presName="tSp" presStyleCnt="0"/>
      <dgm:spPr/>
    </dgm:pt>
    <dgm:pt modelId="{C70E04E3-4A68-47EF-A09B-B05BAD434955}" type="pres">
      <dgm:prSet presAssocID="{4171F4DA-C38E-4A6E-901D-494212EDF6F3}" presName="bSp" presStyleCnt="0"/>
      <dgm:spPr/>
    </dgm:pt>
    <dgm:pt modelId="{E15AB60A-0190-4FA1-95CE-7BF7F2DBFF1A}" type="pres">
      <dgm:prSet presAssocID="{4171F4DA-C38E-4A6E-901D-494212EDF6F3}" presName="process" presStyleCnt="0"/>
      <dgm:spPr/>
    </dgm:pt>
    <dgm:pt modelId="{B2969587-F920-4F08-B56D-77ACB36ED717}" type="pres">
      <dgm:prSet presAssocID="{27A90014-828D-4856-9C26-BD07286784A7}" presName="composite1" presStyleCnt="0"/>
      <dgm:spPr/>
    </dgm:pt>
    <dgm:pt modelId="{04079735-8019-443D-9B8D-03EDE856110F}" type="pres">
      <dgm:prSet presAssocID="{27A90014-828D-4856-9C26-BD07286784A7}" presName="dummyNode1" presStyleLbl="node1" presStyleIdx="0" presStyleCnt="2"/>
      <dgm:spPr/>
    </dgm:pt>
    <dgm:pt modelId="{69AFDFF9-5252-4ECF-A0D6-7356ADE29058}" type="pres">
      <dgm:prSet presAssocID="{27A90014-828D-4856-9C26-BD07286784A7}" presName="childNode1" presStyleLbl="bgAcc1" presStyleIdx="0" presStyleCnt="2" custScaleX="123165" custScaleY="124400" custLinFactNeighborX="55495" custLinFactNeighborY="-29104">
        <dgm:presLayoutVars>
          <dgm:bulletEnabled val="1"/>
        </dgm:presLayoutVars>
      </dgm:prSet>
      <dgm:spPr/>
    </dgm:pt>
    <dgm:pt modelId="{9565B154-C506-4F90-9451-80651943AE89}" type="pres">
      <dgm:prSet presAssocID="{27A90014-828D-4856-9C26-BD07286784A7}" presName="childNode1tx" presStyleLbl="bgAcc1" presStyleIdx="0" presStyleCnt="2">
        <dgm:presLayoutVars>
          <dgm:bulletEnabled val="1"/>
        </dgm:presLayoutVars>
      </dgm:prSet>
      <dgm:spPr/>
    </dgm:pt>
    <dgm:pt modelId="{FB6FFE5D-84E4-4060-B89F-77810B983BC1}" type="pres">
      <dgm:prSet presAssocID="{27A90014-828D-4856-9C26-BD07286784A7}" presName="parentNode1" presStyleLbl="node1" presStyleIdx="0" presStyleCnt="2">
        <dgm:presLayoutVars>
          <dgm:chMax val="1"/>
          <dgm:bulletEnabled val="1"/>
        </dgm:presLayoutVars>
      </dgm:prSet>
      <dgm:spPr/>
    </dgm:pt>
    <dgm:pt modelId="{3787A547-8AFE-4BF7-B73C-878F544603F6}" type="pres">
      <dgm:prSet presAssocID="{27A90014-828D-4856-9C26-BD07286784A7}" presName="connSite1" presStyleCnt="0"/>
      <dgm:spPr/>
    </dgm:pt>
    <dgm:pt modelId="{C097C45A-AE78-49C6-B1F4-800F53DE4DA9}" type="pres">
      <dgm:prSet presAssocID="{761EF9ED-3027-4410-A5B4-8050B1AB5D3F}" presName="Name9" presStyleLbl="sibTrans2D1" presStyleIdx="0" presStyleCnt="1" custScaleX="128703" custLinFactNeighborX="-329" custLinFactNeighborY="-13832"/>
      <dgm:spPr/>
    </dgm:pt>
    <dgm:pt modelId="{A471633E-FF09-40E6-958C-0A277BA3C62D}" type="pres">
      <dgm:prSet presAssocID="{02DDCEB0-B97A-4AAC-A5AF-8FE8B9DD2AD9}" presName="composite2" presStyleCnt="0"/>
      <dgm:spPr/>
    </dgm:pt>
    <dgm:pt modelId="{C8673559-C8BB-4A08-B0BC-AC85DFD5503A}" type="pres">
      <dgm:prSet presAssocID="{02DDCEB0-B97A-4AAC-A5AF-8FE8B9DD2AD9}" presName="dummyNode2" presStyleLbl="node1" presStyleIdx="0" presStyleCnt="2"/>
      <dgm:spPr/>
    </dgm:pt>
    <dgm:pt modelId="{58B2440C-69B6-4DA4-862D-BBD594E904FE}" type="pres">
      <dgm:prSet presAssocID="{02DDCEB0-B97A-4AAC-A5AF-8FE8B9DD2AD9}" presName="childNode2" presStyleLbl="bgAcc1" presStyleIdx="1" presStyleCnt="2" custScaleX="200507" custLinFactNeighborX="59051" custLinFactNeighborY="-1479">
        <dgm:presLayoutVars>
          <dgm:bulletEnabled val="1"/>
        </dgm:presLayoutVars>
      </dgm:prSet>
      <dgm:spPr/>
    </dgm:pt>
    <dgm:pt modelId="{4F340A54-436C-4A73-B86B-90792644DA26}" type="pres">
      <dgm:prSet presAssocID="{02DDCEB0-B97A-4AAC-A5AF-8FE8B9DD2AD9}" presName="childNode2tx" presStyleLbl="bgAcc1" presStyleIdx="1" presStyleCnt="2">
        <dgm:presLayoutVars>
          <dgm:bulletEnabled val="1"/>
        </dgm:presLayoutVars>
      </dgm:prSet>
      <dgm:spPr/>
    </dgm:pt>
    <dgm:pt modelId="{39038580-7A6A-4D77-9F1D-D299B0FF6F6F}" type="pres">
      <dgm:prSet presAssocID="{02DDCEB0-B97A-4AAC-A5AF-8FE8B9DD2AD9}" presName="parentNode2" presStyleLbl="node1" presStyleIdx="1" presStyleCnt="2">
        <dgm:presLayoutVars>
          <dgm:chMax val="0"/>
          <dgm:bulletEnabled val="1"/>
        </dgm:presLayoutVars>
      </dgm:prSet>
      <dgm:spPr/>
    </dgm:pt>
    <dgm:pt modelId="{9262C5EB-4DFC-4D18-8333-3CFEDA9EFE01}" type="pres">
      <dgm:prSet presAssocID="{02DDCEB0-B97A-4AAC-A5AF-8FE8B9DD2AD9}" presName="connSite2" presStyleCnt="0"/>
      <dgm:spPr/>
    </dgm:pt>
  </dgm:ptLst>
  <dgm:cxnLst>
    <dgm:cxn modelId="{6C76DF41-5038-4265-88C0-A5CCC96487DC}" srcId="{4171F4DA-C38E-4A6E-901D-494212EDF6F3}" destId="{27A90014-828D-4856-9C26-BD07286784A7}" srcOrd="0" destOrd="0" parTransId="{B9261A44-5A14-4342-B5A2-7D5E5CBF1B8F}" sibTransId="{761EF9ED-3027-4410-A5B4-8050B1AB5D3F}"/>
    <dgm:cxn modelId="{CBDF8142-9E2C-42DC-80CA-822D4C5FCC14}" type="presOf" srcId="{4171F4DA-C38E-4A6E-901D-494212EDF6F3}" destId="{9C6D6F56-E416-4FAA-9259-0F6BBC5E0690}" srcOrd="0" destOrd="0" presId="urn:microsoft.com/office/officeart/2005/8/layout/hProcess4"/>
    <dgm:cxn modelId="{82360766-7DD8-458A-8973-4C5FFA8D0822}" srcId="{4171F4DA-C38E-4A6E-901D-494212EDF6F3}" destId="{02DDCEB0-B97A-4AAC-A5AF-8FE8B9DD2AD9}" srcOrd="1" destOrd="0" parTransId="{BA72E167-025C-4613-B825-10FFB1DE9300}" sibTransId="{378EB66D-209F-4A8B-95BE-15C2127DB0E0}"/>
    <dgm:cxn modelId="{9928C556-2DD6-46D2-A9A2-8A086EEC10C5}" type="presOf" srcId="{83EB2808-18CE-494C-86B7-1E95F91B64A1}" destId="{69AFDFF9-5252-4ECF-A0D6-7356ADE29058}" srcOrd="0" destOrd="0" presId="urn:microsoft.com/office/officeart/2005/8/layout/hProcess4"/>
    <dgm:cxn modelId="{21F25C85-8567-4468-A2DF-D6569243EB4A}" type="presOf" srcId="{02DDCEB0-B97A-4AAC-A5AF-8FE8B9DD2AD9}" destId="{39038580-7A6A-4D77-9F1D-D299B0FF6F6F}" srcOrd="0" destOrd="0" presId="urn:microsoft.com/office/officeart/2005/8/layout/hProcess4"/>
    <dgm:cxn modelId="{75139FA2-7062-4532-B8FC-FFBBCB79B9B5}" type="presOf" srcId="{761EF9ED-3027-4410-A5B4-8050B1AB5D3F}" destId="{C097C45A-AE78-49C6-B1F4-800F53DE4DA9}" srcOrd="0" destOrd="0" presId="urn:microsoft.com/office/officeart/2005/8/layout/hProcess4"/>
    <dgm:cxn modelId="{6E7845BB-7EB1-464F-99AD-B174C7838E22}" srcId="{02DDCEB0-B97A-4AAC-A5AF-8FE8B9DD2AD9}" destId="{66680FC1-9A43-4285-8314-6E87FE4B81B7}" srcOrd="0" destOrd="0" parTransId="{39F08F3F-E123-4485-A9E2-BF06318A671C}" sibTransId="{2A1CA056-BABB-49C1-81C5-971E48F2F220}"/>
    <dgm:cxn modelId="{35ED68BB-DF31-4B13-8AB1-6A97C0CCD200}" type="presOf" srcId="{83EB2808-18CE-494C-86B7-1E95F91B64A1}" destId="{9565B154-C506-4F90-9451-80651943AE89}" srcOrd="1" destOrd="0" presId="urn:microsoft.com/office/officeart/2005/8/layout/hProcess4"/>
    <dgm:cxn modelId="{629129BF-6FAB-4612-B5D2-33D3842A5163}" type="presOf" srcId="{66680FC1-9A43-4285-8314-6E87FE4B81B7}" destId="{4F340A54-436C-4A73-B86B-90792644DA26}" srcOrd="1" destOrd="0" presId="urn:microsoft.com/office/officeart/2005/8/layout/hProcess4"/>
    <dgm:cxn modelId="{F26093C1-B549-4CFD-BAD2-016284A4539C}" type="presOf" srcId="{27A90014-828D-4856-9C26-BD07286784A7}" destId="{FB6FFE5D-84E4-4060-B89F-77810B983BC1}" srcOrd="0" destOrd="0" presId="urn:microsoft.com/office/officeart/2005/8/layout/hProcess4"/>
    <dgm:cxn modelId="{4E715DE6-E1A7-45E4-857D-1FB92CFDB801}" srcId="{27A90014-828D-4856-9C26-BD07286784A7}" destId="{83EB2808-18CE-494C-86B7-1E95F91B64A1}" srcOrd="0" destOrd="0" parTransId="{F0D4B11A-4FD6-4B92-8A09-F99E090FE651}" sibTransId="{F9D7BC21-A3EE-4B28-968B-D069FC6300AC}"/>
    <dgm:cxn modelId="{98F665EF-653D-4C8D-BDF5-8A5CC99D78C5}" type="presOf" srcId="{66680FC1-9A43-4285-8314-6E87FE4B81B7}" destId="{58B2440C-69B6-4DA4-862D-BBD594E904FE}" srcOrd="0" destOrd="0" presId="urn:microsoft.com/office/officeart/2005/8/layout/hProcess4"/>
    <dgm:cxn modelId="{9A6C638A-47CE-4627-A21D-2A36166474C1}" type="presParOf" srcId="{9C6D6F56-E416-4FAA-9259-0F6BBC5E0690}" destId="{519D9945-6036-4D72-8E12-B8FAD6068978}" srcOrd="0" destOrd="0" presId="urn:microsoft.com/office/officeart/2005/8/layout/hProcess4"/>
    <dgm:cxn modelId="{51421A2B-C8E1-4DDB-B3D8-EB39195A1548}" type="presParOf" srcId="{9C6D6F56-E416-4FAA-9259-0F6BBC5E0690}" destId="{C70E04E3-4A68-47EF-A09B-B05BAD434955}" srcOrd="1" destOrd="0" presId="urn:microsoft.com/office/officeart/2005/8/layout/hProcess4"/>
    <dgm:cxn modelId="{2D272265-0FA8-4DFE-9CC5-04C5C617FBFB}" type="presParOf" srcId="{9C6D6F56-E416-4FAA-9259-0F6BBC5E0690}" destId="{E15AB60A-0190-4FA1-95CE-7BF7F2DBFF1A}" srcOrd="2" destOrd="0" presId="urn:microsoft.com/office/officeart/2005/8/layout/hProcess4"/>
    <dgm:cxn modelId="{93132956-6C0D-49DC-9E9D-B38CCB200299}" type="presParOf" srcId="{E15AB60A-0190-4FA1-95CE-7BF7F2DBFF1A}" destId="{B2969587-F920-4F08-B56D-77ACB36ED717}" srcOrd="0" destOrd="0" presId="urn:microsoft.com/office/officeart/2005/8/layout/hProcess4"/>
    <dgm:cxn modelId="{273B9606-D2EE-4F36-B6B8-C15AF725C6A1}" type="presParOf" srcId="{B2969587-F920-4F08-B56D-77ACB36ED717}" destId="{04079735-8019-443D-9B8D-03EDE856110F}" srcOrd="0" destOrd="0" presId="urn:microsoft.com/office/officeart/2005/8/layout/hProcess4"/>
    <dgm:cxn modelId="{C210402F-BEF3-4019-996F-EDCDE5B07066}" type="presParOf" srcId="{B2969587-F920-4F08-B56D-77ACB36ED717}" destId="{69AFDFF9-5252-4ECF-A0D6-7356ADE29058}" srcOrd="1" destOrd="0" presId="urn:microsoft.com/office/officeart/2005/8/layout/hProcess4"/>
    <dgm:cxn modelId="{31799CB0-8A95-4B74-9025-B13215370D48}" type="presParOf" srcId="{B2969587-F920-4F08-B56D-77ACB36ED717}" destId="{9565B154-C506-4F90-9451-80651943AE89}" srcOrd="2" destOrd="0" presId="urn:microsoft.com/office/officeart/2005/8/layout/hProcess4"/>
    <dgm:cxn modelId="{B3DCBF80-506F-4BB8-B960-5D94AAFFEB96}" type="presParOf" srcId="{B2969587-F920-4F08-B56D-77ACB36ED717}" destId="{FB6FFE5D-84E4-4060-B89F-77810B983BC1}" srcOrd="3" destOrd="0" presId="urn:microsoft.com/office/officeart/2005/8/layout/hProcess4"/>
    <dgm:cxn modelId="{869812F0-5278-434D-9956-DF99D808C153}" type="presParOf" srcId="{B2969587-F920-4F08-B56D-77ACB36ED717}" destId="{3787A547-8AFE-4BF7-B73C-878F544603F6}" srcOrd="4" destOrd="0" presId="urn:microsoft.com/office/officeart/2005/8/layout/hProcess4"/>
    <dgm:cxn modelId="{BD62DC2D-0F4F-49FB-9215-0A75E35BEE74}" type="presParOf" srcId="{E15AB60A-0190-4FA1-95CE-7BF7F2DBFF1A}" destId="{C097C45A-AE78-49C6-B1F4-800F53DE4DA9}" srcOrd="1" destOrd="0" presId="urn:microsoft.com/office/officeart/2005/8/layout/hProcess4"/>
    <dgm:cxn modelId="{A3C8D3C5-275F-41E0-931D-DCF2604BD063}" type="presParOf" srcId="{E15AB60A-0190-4FA1-95CE-7BF7F2DBFF1A}" destId="{A471633E-FF09-40E6-958C-0A277BA3C62D}" srcOrd="2" destOrd="0" presId="urn:microsoft.com/office/officeart/2005/8/layout/hProcess4"/>
    <dgm:cxn modelId="{1B1E6C9D-5C08-4592-A4DC-7FBC713D9960}" type="presParOf" srcId="{A471633E-FF09-40E6-958C-0A277BA3C62D}" destId="{C8673559-C8BB-4A08-B0BC-AC85DFD5503A}" srcOrd="0" destOrd="0" presId="urn:microsoft.com/office/officeart/2005/8/layout/hProcess4"/>
    <dgm:cxn modelId="{398C8EAF-4403-4261-A48E-D9F3BC2D6084}" type="presParOf" srcId="{A471633E-FF09-40E6-958C-0A277BA3C62D}" destId="{58B2440C-69B6-4DA4-862D-BBD594E904FE}" srcOrd="1" destOrd="0" presId="urn:microsoft.com/office/officeart/2005/8/layout/hProcess4"/>
    <dgm:cxn modelId="{DEF035B6-2155-4789-9894-E7AA88DA6454}" type="presParOf" srcId="{A471633E-FF09-40E6-958C-0A277BA3C62D}" destId="{4F340A54-436C-4A73-B86B-90792644DA26}" srcOrd="2" destOrd="0" presId="urn:microsoft.com/office/officeart/2005/8/layout/hProcess4"/>
    <dgm:cxn modelId="{CCD2611F-6801-4297-987A-9E92EBBA7F28}" type="presParOf" srcId="{A471633E-FF09-40E6-958C-0A277BA3C62D}" destId="{39038580-7A6A-4D77-9F1D-D299B0FF6F6F}" srcOrd="3" destOrd="0" presId="urn:microsoft.com/office/officeart/2005/8/layout/hProcess4"/>
    <dgm:cxn modelId="{F9C2D043-CD6C-4885-99BB-991B7DAF0AC2}" type="presParOf" srcId="{A471633E-FF09-40E6-958C-0A277BA3C62D}" destId="{9262C5EB-4DFC-4D18-8333-3CFEDA9EFE01}"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171F4DA-C38E-4A6E-901D-494212EDF6F3}" type="doc">
      <dgm:prSet loTypeId="urn:microsoft.com/office/officeart/2005/8/layout/hProcess4" loCatId="process" qsTypeId="urn:microsoft.com/office/officeart/2005/8/quickstyle/simple1" qsCatId="simple" csTypeId="urn:microsoft.com/office/officeart/2005/8/colors/accent1_2" csCatId="accent1" phldr="1"/>
      <dgm:spPr/>
      <dgm:t>
        <a:bodyPr/>
        <a:lstStyle/>
        <a:p>
          <a:endParaRPr lang="fr-FR"/>
        </a:p>
      </dgm:t>
    </dgm:pt>
    <dgm:pt modelId="{6BA0B7FA-C739-464A-93FF-A1BDC9F4E6B9}">
      <dgm:prSet phldrT="[Texte]" custT="1"/>
      <dgm:spPr/>
      <dgm:t>
        <a:bodyPr/>
        <a:lstStyle/>
        <a:p>
          <a:r>
            <a:rPr lang="fr-FR" sz="2400" dirty="0">
              <a:latin typeface="Cambria" panose="02040503050406030204" pitchFamily="18" charset="0"/>
              <a:ea typeface="Cambria" panose="02040503050406030204" pitchFamily="18" charset="0"/>
            </a:rPr>
            <a:t>Algorithme</a:t>
          </a:r>
        </a:p>
        <a:p>
          <a:r>
            <a:rPr lang="fr-FR" sz="2400" dirty="0">
              <a:latin typeface="Cambria" panose="02040503050406030204" pitchFamily="18" charset="0"/>
              <a:ea typeface="Cambria" panose="02040503050406030204" pitchFamily="18" charset="0"/>
            </a:rPr>
            <a:t>Bio-marine</a:t>
          </a:r>
        </a:p>
      </dgm:t>
    </dgm:pt>
    <dgm:pt modelId="{B7F2E731-ACCE-42A0-AA82-B55E1A05FE9D}" type="parTrans" cxnId="{FF1206A8-796F-4C00-9D15-006F46714608}">
      <dgm:prSet/>
      <dgm:spPr/>
      <dgm:t>
        <a:bodyPr/>
        <a:lstStyle/>
        <a:p>
          <a:endParaRPr lang="fr-FR"/>
        </a:p>
      </dgm:t>
    </dgm:pt>
    <dgm:pt modelId="{CD2991BE-A386-4291-A562-97B1A514B48D}" type="sibTrans" cxnId="{FF1206A8-796F-4C00-9D15-006F46714608}">
      <dgm:prSet/>
      <dgm:spPr/>
      <dgm:t>
        <a:bodyPr/>
        <a:lstStyle/>
        <a:p>
          <a:endParaRPr lang="fr-FR"/>
        </a:p>
      </dgm:t>
    </dgm:pt>
    <dgm:pt modelId="{67A369B6-3D06-4FDB-B8FF-1AF5457E5A09}">
      <dgm:prSet phldrT="[Texte]" custT="1"/>
      <dgm:spPr/>
      <dgm:t>
        <a:bodyPr/>
        <a:lstStyle/>
        <a:p>
          <a:r>
            <a:rPr lang="fr-FR" sz="2200" dirty="0">
              <a:latin typeface="Cambria" panose="02040503050406030204" pitchFamily="18" charset="0"/>
              <a:ea typeface="Cambria" panose="02040503050406030204" pitchFamily="18" charset="0"/>
            </a:rPr>
            <a:t>Logiciel de démo.</a:t>
          </a:r>
        </a:p>
      </dgm:t>
    </dgm:pt>
    <dgm:pt modelId="{82F0D536-D173-4F2F-B26F-BB2074B46E2B}" type="parTrans" cxnId="{ED29A18B-0A81-4F8E-A9F7-6F61C59A5651}">
      <dgm:prSet/>
      <dgm:spPr/>
      <dgm:t>
        <a:bodyPr/>
        <a:lstStyle/>
        <a:p>
          <a:endParaRPr lang="fr-FR"/>
        </a:p>
      </dgm:t>
    </dgm:pt>
    <dgm:pt modelId="{1CB80E3E-E53F-4894-A4F4-5BE725C51131}" type="sibTrans" cxnId="{ED29A18B-0A81-4F8E-A9F7-6F61C59A5651}">
      <dgm:prSet/>
      <dgm:spPr/>
      <dgm:t>
        <a:bodyPr/>
        <a:lstStyle/>
        <a:p>
          <a:endParaRPr lang="fr-FR"/>
        </a:p>
      </dgm:t>
    </dgm:pt>
    <dgm:pt modelId="{9107B319-1DA1-4E69-91BA-9BBCD8D3903F}">
      <dgm:prSet phldrT="[Texte]" custT="1"/>
      <dgm:spPr/>
      <dgm:t>
        <a:bodyPr/>
        <a:lstStyle/>
        <a:p>
          <a:r>
            <a:rPr lang="fr-FR" sz="1200" dirty="0">
              <a:latin typeface="Cambria" panose="02040503050406030204" pitchFamily="18" charset="0"/>
              <a:ea typeface="Cambria" panose="02040503050406030204" pitchFamily="18" charset="0"/>
            </a:rPr>
            <a:t>Développeurs de solutions pour l’EB</a:t>
          </a:r>
        </a:p>
      </dgm:t>
    </dgm:pt>
    <dgm:pt modelId="{772CC2F4-5F89-462A-AEF6-47349B788CDF}" type="parTrans" cxnId="{9F83BA77-3735-42AC-AFCE-04B490D04BD3}">
      <dgm:prSet/>
      <dgm:spPr/>
      <dgm:t>
        <a:bodyPr/>
        <a:lstStyle/>
        <a:p>
          <a:endParaRPr lang="fr-FR"/>
        </a:p>
      </dgm:t>
    </dgm:pt>
    <dgm:pt modelId="{1768C451-107D-4ED1-A7C1-CA1B853BC252}" type="sibTrans" cxnId="{9F83BA77-3735-42AC-AFCE-04B490D04BD3}">
      <dgm:prSet/>
      <dgm:spPr/>
      <dgm:t>
        <a:bodyPr/>
        <a:lstStyle/>
        <a:p>
          <a:endParaRPr lang="fr-FR"/>
        </a:p>
      </dgm:t>
    </dgm:pt>
    <dgm:pt modelId="{27A90014-828D-4856-9C26-BD07286784A7}">
      <dgm:prSet phldrT="[Texte]" custT="1"/>
      <dgm:spPr/>
      <dgm:t>
        <a:bodyPr/>
        <a:lstStyle/>
        <a:p>
          <a:r>
            <a:rPr lang="fr-FR" sz="2400" dirty="0">
              <a:latin typeface="Cambria" panose="02040503050406030204" pitchFamily="18" charset="0"/>
              <a:ea typeface="Cambria" panose="02040503050406030204" pitchFamily="18" charset="0"/>
            </a:rPr>
            <a:t>Logiciel professionnel</a:t>
          </a:r>
        </a:p>
      </dgm:t>
    </dgm:pt>
    <dgm:pt modelId="{B9261A44-5A14-4342-B5A2-7D5E5CBF1B8F}" type="parTrans" cxnId="{6C76DF41-5038-4265-88C0-A5CCC96487DC}">
      <dgm:prSet/>
      <dgm:spPr/>
      <dgm:t>
        <a:bodyPr/>
        <a:lstStyle/>
        <a:p>
          <a:endParaRPr lang="fr-FR"/>
        </a:p>
      </dgm:t>
    </dgm:pt>
    <dgm:pt modelId="{761EF9ED-3027-4410-A5B4-8050B1AB5D3F}" type="sibTrans" cxnId="{6C76DF41-5038-4265-88C0-A5CCC96487DC}">
      <dgm:prSet/>
      <dgm:spPr/>
      <dgm:t>
        <a:bodyPr/>
        <a:lstStyle/>
        <a:p>
          <a:endParaRPr lang="fr-FR"/>
        </a:p>
      </dgm:t>
    </dgm:pt>
    <dgm:pt modelId="{83EB2808-18CE-494C-86B7-1E95F91B64A1}">
      <dgm:prSet phldrT="[Texte]" custT="1"/>
      <dgm:spPr/>
      <dgm:t>
        <a:bodyPr/>
        <a:lstStyle/>
        <a:p>
          <a:r>
            <a:rPr lang="fr-FR" sz="1200" dirty="0">
              <a:latin typeface="Cambria" panose="02040503050406030204" pitchFamily="18" charset="0"/>
              <a:ea typeface="Cambria" panose="02040503050406030204" pitchFamily="18" charset="0"/>
            </a:rPr>
            <a:t>ingénieurs concepteurs</a:t>
          </a:r>
        </a:p>
      </dgm:t>
    </dgm:pt>
    <dgm:pt modelId="{F0D4B11A-4FD6-4B92-8A09-F99E090FE651}" type="parTrans" cxnId="{4E715DE6-E1A7-45E4-857D-1FB92CFDB801}">
      <dgm:prSet/>
      <dgm:spPr/>
      <dgm:t>
        <a:bodyPr/>
        <a:lstStyle/>
        <a:p>
          <a:endParaRPr lang="fr-FR"/>
        </a:p>
      </dgm:t>
    </dgm:pt>
    <dgm:pt modelId="{F9D7BC21-A3EE-4B28-968B-D069FC6300AC}" type="sibTrans" cxnId="{4E715DE6-E1A7-45E4-857D-1FB92CFDB801}">
      <dgm:prSet/>
      <dgm:spPr/>
      <dgm:t>
        <a:bodyPr/>
        <a:lstStyle/>
        <a:p>
          <a:endParaRPr lang="fr-FR"/>
        </a:p>
      </dgm:t>
    </dgm:pt>
    <dgm:pt modelId="{02DDCEB0-B97A-4AAC-A5AF-8FE8B9DD2AD9}">
      <dgm:prSet custT="1"/>
      <dgm:spPr/>
      <dgm:t>
        <a:bodyPr/>
        <a:lstStyle/>
        <a:p>
          <a:r>
            <a:rPr lang="fr-FR" sz="3000" dirty="0">
              <a:latin typeface="Cambria" panose="02040503050406030204" pitchFamily="18" charset="0"/>
              <a:ea typeface="Cambria" panose="02040503050406030204" pitchFamily="18" charset="0"/>
            </a:rPr>
            <a:t>Impact</a:t>
          </a:r>
        </a:p>
      </dgm:t>
    </dgm:pt>
    <dgm:pt modelId="{BA72E167-025C-4613-B825-10FFB1DE9300}" type="parTrans" cxnId="{82360766-7DD8-458A-8973-4C5FFA8D0822}">
      <dgm:prSet/>
      <dgm:spPr/>
      <dgm:t>
        <a:bodyPr/>
        <a:lstStyle/>
        <a:p>
          <a:endParaRPr lang="fr-FR"/>
        </a:p>
      </dgm:t>
    </dgm:pt>
    <dgm:pt modelId="{378EB66D-209F-4A8B-95BE-15C2127DB0E0}" type="sibTrans" cxnId="{82360766-7DD8-458A-8973-4C5FFA8D0822}">
      <dgm:prSet/>
      <dgm:spPr/>
      <dgm:t>
        <a:bodyPr/>
        <a:lstStyle/>
        <a:p>
          <a:endParaRPr lang="fr-FR"/>
        </a:p>
      </dgm:t>
    </dgm:pt>
    <dgm:pt modelId="{D7724123-0C5E-4AE6-9EB5-BE0FA73661AC}">
      <dgm:prSet phldrT="[Texte]" custT="1"/>
      <dgm:spPr/>
      <dgm:t>
        <a:bodyPr/>
        <a:lstStyle/>
        <a:p>
          <a:r>
            <a:rPr lang="fr-FR" sz="1200" dirty="0">
              <a:solidFill>
                <a:schemeClr val="accent2"/>
              </a:solidFill>
              <a:latin typeface="Cambria" panose="02040503050406030204" pitchFamily="18" charset="0"/>
              <a:ea typeface="Cambria" panose="02040503050406030204" pitchFamily="18" charset="0"/>
            </a:rPr>
            <a:t>Chercheurs du consortium</a:t>
          </a:r>
        </a:p>
      </dgm:t>
    </dgm:pt>
    <dgm:pt modelId="{53746BF0-3EBA-44A3-875C-B175427252A6}" type="parTrans" cxnId="{2552A0E8-B1A9-4AF0-966C-1A49FF297B7F}">
      <dgm:prSet/>
      <dgm:spPr/>
      <dgm:t>
        <a:bodyPr/>
        <a:lstStyle/>
        <a:p>
          <a:endParaRPr lang="fr-FR"/>
        </a:p>
      </dgm:t>
    </dgm:pt>
    <dgm:pt modelId="{C759EECB-6EFA-4551-8C16-2D45AED4C212}" type="sibTrans" cxnId="{2552A0E8-B1A9-4AF0-966C-1A49FF297B7F}">
      <dgm:prSet/>
      <dgm:spPr/>
      <dgm:t>
        <a:bodyPr/>
        <a:lstStyle/>
        <a:p>
          <a:endParaRPr lang="fr-FR"/>
        </a:p>
      </dgm:t>
    </dgm:pt>
    <dgm:pt modelId="{C3A51C54-4F78-4987-87DE-EC01F5BBAB6D}">
      <dgm:prSet phldrT="[Texte]" custT="1"/>
      <dgm:spPr/>
      <dgm:t>
        <a:bodyPr/>
        <a:lstStyle/>
        <a:p>
          <a:endParaRPr lang="fr-FR" sz="1200" dirty="0">
            <a:latin typeface="Cambria" panose="02040503050406030204" pitchFamily="18" charset="0"/>
            <a:ea typeface="Cambria" panose="02040503050406030204" pitchFamily="18" charset="0"/>
          </a:endParaRPr>
        </a:p>
      </dgm:t>
    </dgm:pt>
    <dgm:pt modelId="{67211966-8A03-48BB-8425-01A0547A0482}" type="parTrans" cxnId="{606307EA-A798-49EF-8988-0F5462F088ED}">
      <dgm:prSet/>
      <dgm:spPr/>
      <dgm:t>
        <a:bodyPr/>
        <a:lstStyle/>
        <a:p>
          <a:endParaRPr lang="fr-FR"/>
        </a:p>
      </dgm:t>
    </dgm:pt>
    <dgm:pt modelId="{0DF13D0B-8431-4079-AD96-14CB18C53BC8}" type="sibTrans" cxnId="{606307EA-A798-49EF-8988-0F5462F088ED}">
      <dgm:prSet/>
      <dgm:spPr/>
      <dgm:t>
        <a:bodyPr/>
        <a:lstStyle/>
        <a:p>
          <a:endParaRPr lang="fr-FR"/>
        </a:p>
      </dgm:t>
    </dgm:pt>
    <dgm:pt modelId="{5033061F-F171-496C-9CE2-DE63907F4D67}">
      <dgm:prSet phldrT="[Texte]" custT="1"/>
      <dgm:spPr/>
      <dgm:t>
        <a:bodyPr/>
        <a:lstStyle/>
        <a:p>
          <a:r>
            <a:rPr lang="fr-FR" sz="1200" dirty="0">
              <a:solidFill>
                <a:schemeClr val="accent2"/>
              </a:solidFill>
              <a:latin typeface="Cambria" panose="02040503050406030204" pitchFamily="18" charset="0"/>
              <a:ea typeface="Cambria" panose="02040503050406030204" pitchFamily="18" charset="0"/>
            </a:rPr>
            <a:t>Acteur de l’économie bleue ?</a:t>
          </a:r>
        </a:p>
      </dgm:t>
    </dgm:pt>
    <dgm:pt modelId="{8D43D1C2-8B28-4644-965E-5F64005AF9E6}" type="parTrans" cxnId="{1833F00F-38A7-4DA8-AD6B-D4585A36CA06}">
      <dgm:prSet/>
      <dgm:spPr/>
      <dgm:t>
        <a:bodyPr/>
        <a:lstStyle/>
        <a:p>
          <a:endParaRPr lang="fr-FR"/>
        </a:p>
      </dgm:t>
    </dgm:pt>
    <dgm:pt modelId="{929FEB67-3576-4993-996D-70BDF55C30A3}" type="sibTrans" cxnId="{1833F00F-38A7-4DA8-AD6B-D4585A36CA06}">
      <dgm:prSet/>
      <dgm:spPr/>
      <dgm:t>
        <a:bodyPr/>
        <a:lstStyle/>
        <a:p>
          <a:endParaRPr lang="fr-FR"/>
        </a:p>
      </dgm:t>
    </dgm:pt>
    <dgm:pt modelId="{CC9AC62E-814D-4626-970A-DC6A93454CA4}">
      <dgm:prSet custT="1"/>
      <dgm:spPr/>
      <dgm:t>
        <a:bodyPr/>
        <a:lstStyle/>
        <a:p>
          <a:endParaRPr lang="fr-FR" sz="1200" dirty="0">
            <a:latin typeface="Cambria" panose="02040503050406030204" pitchFamily="18" charset="0"/>
            <a:ea typeface="Cambria" panose="02040503050406030204" pitchFamily="18" charset="0"/>
          </a:endParaRPr>
        </a:p>
      </dgm:t>
    </dgm:pt>
    <dgm:pt modelId="{280FBE5D-4DA7-4301-8E0F-0D7A176E5E08}" type="parTrans" cxnId="{03EAA77E-7355-48AA-A8C1-19F0737816DB}">
      <dgm:prSet/>
      <dgm:spPr/>
      <dgm:t>
        <a:bodyPr/>
        <a:lstStyle/>
        <a:p>
          <a:endParaRPr lang="fr-FR"/>
        </a:p>
      </dgm:t>
    </dgm:pt>
    <dgm:pt modelId="{7BF32A28-F19D-49B7-A1F2-90C783043259}" type="sibTrans" cxnId="{03EAA77E-7355-48AA-A8C1-19F0737816DB}">
      <dgm:prSet/>
      <dgm:spPr/>
      <dgm:t>
        <a:bodyPr/>
        <a:lstStyle/>
        <a:p>
          <a:endParaRPr lang="fr-FR"/>
        </a:p>
      </dgm:t>
    </dgm:pt>
    <dgm:pt modelId="{693A2C8B-B8AA-4FA6-B020-FD7C05E56DA7}">
      <dgm:prSet phldrT="[Texte]" custT="1"/>
      <dgm:spPr/>
      <dgm:t>
        <a:bodyPr/>
        <a:lstStyle/>
        <a:p>
          <a:r>
            <a:rPr lang="fr-FR" sz="1200" dirty="0">
              <a:solidFill>
                <a:schemeClr val="accent2"/>
              </a:solidFill>
              <a:latin typeface="Cambria" panose="02040503050406030204" pitchFamily="18" charset="0"/>
              <a:ea typeface="Cambria" panose="02040503050406030204" pitchFamily="18" charset="0"/>
            </a:rPr>
            <a:t>Industriels du consortium?</a:t>
          </a:r>
          <a:endParaRPr lang="fr-FR" sz="1200" dirty="0">
            <a:latin typeface="Cambria" panose="02040503050406030204" pitchFamily="18" charset="0"/>
            <a:ea typeface="Cambria" panose="02040503050406030204" pitchFamily="18" charset="0"/>
          </a:endParaRPr>
        </a:p>
      </dgm:t>
    </dgm:pt>
    <dgm:pt modelId="{471CCD47-8ADE-4B4A-9600-2F499918E280}" type="parTrans" cxnId="{84304AC0-3F91-4B78-BAED-C2198B153EBB}">
      <dgm:prSet/>
      <dgm:spPr/>
      <dgm:t>
        <a:bodyPr/>
        <a:lstStyle/>
        <a:p>
          <a:endParaRPr lang="fr-FR"/>
        </a:p>
      </dgm:t>
    </dgm:pt>
    <dgm:pt modelId="{61B10290-1A18-4D63-9029-F7E6BB5371B8}" type="sibTrans" cxnId="{84304AC0-3F91-4B78-BAED-C2198B153EBB}">
      <dgm:prSet/>
      <dgm:spPr/>
      <dgm:t>
        <a:bodyPr/>
        <a:lstStyle/>
        <a:p>
          <a:endParaRPr lang="fr-FR"/>
        </a:p>
      </dgm:t>
    </dgm:pt>
    <dgm:pt modelId="{65F7F343-56AF-489A-949A-C8CC2BB34A19}">
      <dgm:prSet phldrT="[Texte]" custT="1"/>
      <dgm:spPr/>
      <dgm:t>
        <a:bodyPr/>
        <a:lstStyle/>
        <a:p>
          <a:r>
            <a:rPr lang="fr-FR" sz="1200" dirty="0">
              <a:latin typeface="Cambria" panose="02040503050406030204" pitchFamily="18" charset="0"/>
              <a:ea typeface="Cambria" panose="02040503050406030204" pitchFamily="18" charset="0"/>
            </a:rPr>
            <a:t>Développement de plateformes soutenant la gestion des ressources marines</a:t>
          </a:r>
        </a:p>
      </dgm:t>
    </dgm:pt>
    <dgm:pt modelId="{6DB3D3A3-DADC-47D8-A5FB-D3FEB64A0C47}" type="parTrans" cxnId="{70406EC6-F25F-4A88-AA30-50385400E89E}">
      <dgm:prSet/>
      <dgm:spPr/>
      <dgm:t>
        <a:bodyPr/>
        <a:lstStyle/>
        <a:p>
          <a:endParaRPr lang="fr-FR"/>
        </a:p>
      </dgm:t>
    </dgm:pt>
    <dgm:pt modelId="{7C59975C-8A8F-48DD-822B-64E44856597B}" type="sibTrans" cxnId="{70406EC6-F25F-4A88-AA30-50385400E89E}">
      <dgm:prSet/>
      <dgm:spPr/>
      <dgm:t>
        <a:bodyPr/>
        <a:lstStyle/>
        <a:p>
          <a:endParaRPr lang="fr-FR"/>
        </a:p>
      </dgm:t>
    </dgm:pt>
    <dgm:pt modelId="{E95BFD72-8ECD-4D45-879E-978E4CCFAED1}">
      <dgm:prSet phldrT="[Texte]" custT="1"/>
      <dgm:spPr/>
      <dgm:t>
        <a:bodyPr/>
        <a:lstStyle/>
        <a:p>
          <a:pPr>
            <a:buFontTx/>
            <a:buNone/>
          </a:pPr>
          <a:r>
            <a:rPr lang="fr-FR" sz="1800" dirty="0">
              <a:solidFill>
                <a:schemeClr val="accent1">
                  <a:lumMod val="75000"/>
                </a:schemeClr>
              </a:solidFill>
              <a:latin typeface="Cambria" panose="02040503050406030204" pitchFamily="18" charset="0"/>
              <a:ea typeface="Cambria" panose="02040503050406030204" pitchFamily="18" charset="0"/>
            </a:rPr>
            <a:t>RESULTAT</a:t>
          </a:r>
        </a:p>
      </dgm:t>
    </dgm:pt>
    <dgm:pt modelId="{F62BA57F-09B6-4A6C-91CB-000DAAE1BD81}" type="parTrans" cxnId="{7DBB7404-E9AF-4F01-AAA3-B588F7D32283}">
      <dgm:prSet/>
      <dgm:spPr/>
      <dgm:t>
        <a:bodyPr/>
        <a:lstStyle/>
        <a:p>
          <a:endParaRPr lang="en-GB"/>
        </a:p>
      </dgm:t>
    </dgm:pt>
    <dgm:pt modelId="{1E488CD1-0CD4-4953-8083-0E6500068F1A}" type="sibTrans" cxnId="{7DBB7404-E9AF-4F01-AAA3-B588F7D32283}">
      <dgm:prSet/>
      <dgm:spPr/>
      <dgm:t>
        <a:bodyPr/>
        <a:lstStyle/>
        <a:p>
          <a:endParaRPr lang="en-GB"/>
        </a:p>
      </dgm:t>
    </dgm:pt>
    <dgm:pt modelId="{2B0F7407-6025-491F-8DFC-4D53548A2BB6}">
      <dgm:prSet phldrT="[Texte]" custT="1"/>
      <dgm:spPr/>
      <dgm:t>
        <a:bodyPr/>
        <a:lstStyle/>
        <a:p>
          <a:r>
            <a:rPr lang="fr-FR" sz="1200" dirty="0">
              <a:latin typeface="Cambria" panose="02040503050406030204" pitchFamily="18" charset="0"/>
              <a:ea typeface="Cambria" panose="02040503050406030204" pitchFamily="18" charset="0"/>
            </a:rPr>
            <a:t>Chercheurs/Ingénieurs en biotechnologie marine, énergies marines renouvelables</a:t>
          </a:r>
        </a:p>
      </dgm:t>
    </dgm:pt>
    <dgm:pt modelId="{5EBD0690-D48C-471A-BC3D-03D5B6835F05}" type="parTrans" cxnId="{39E52CEE-E0A3-42F9-8E0D-646C0A59FAAE}">
      <dgm:prSet/>
      <dgm:spPr/>
      <dgm:t>
        <a:bodyPr/>
        <a:lstStyle/>
        <a:p>
          <a:endParaRPr lang="en-GB"/>
        </a:p>
      </dgm:t>
    </dgm:pt>
    <dgm:pt modelId="{47C7B77A-F668-436B-8CFE-D78DE51DA93B}" type="sibTrans" cxnId="{39E52CEE-E0A3-42F9-8E0D-646C0A59FAAE}">
      <dgm:prSet/>
      <dgm:spPr/>
      <dgm:t>
        <a:bodyPr/>
        <a:lstStyle/>
        <a:p>
          <a:endParaRPr lang="en-GB"/>
        </a:p>
      </dgm:t>
    </dgm:pt>
    <dgm:pt modelId="{549CD218-2DC7-4BE5-B795-37C5651F1D02}">
      <dgm:prSet phldrT="[Texte]" custT="1"/>
      <dgm:spPr/>
      <dgm:t>
        <a:bodyPr/>
        <a:lstStyle/>
        <a:p>
          <a:pPr>
            <a:buNone/>
          </a:pPr>
          <a:r>
            <a:rPr lang="fr-FR" sz="1800" dirty="0">
              <a:solidFill>
                <a:schemeClr val="accent1">
                  <a:lumMod val="75000"/>
                </a:schemeClr>
              </a:solidFill>
              <a:latin typeface="Cambria" panose="02040503050406030204" pitchFamily="18" charset="0"/>
              <a:ea typeface="Cambria" panose="02040503050406030204" pitchFamily="18" charset="0"/>
            </a:rPr>
            <a:t>OUTPUT (Livrable)</a:t>
          </a:r>
          <a:endParaRPr lang="fr-FR" sz="1200" dirty="0">
            <a:latin typeface="Cambria" panose="02040503050406030204" pitchFamily="18" charset="0"/>
            <a:ea typeface="Cambria" panose="02040503050406030204" pitchFamily="18" charset="0"/>
          </a:endParaRPr>
        </a:p>
      </dgm:t>
    </dgm:pt>
    <dgm:pt modelId="{0DC3DA55-8CFE-4EBE-A6A5-BA0C2990E71B}" type="parTrans" cxnId="{416481AA-733C-40C6-9AFA-1BA3A1EA64F3}">
      <dgm:prSet/>
      <dgm:spPr/>
      <dgm:t>
        <a:bodyPr/>
        <a:lstStyle/>
        <a:p>
          <a:endParaRPr lang="en-GB"/>
        </a:p>
      </dgm:t>
    </dgm:pt>
    <dgm:pt modelId="{5E8D5800-AB64-45AD-9E3B-4AE2304DDED7}" type="sibTrans" cxnId="{416481AA-733C-40C6-9AFA-1BA3A1EA64F3}">
      <dgm:prSet/>
      <dgm:spPr/>
      <dgm:t>
        <a:bodyPr/>
        <a:lstStyle/>
        <a:p>
          <a:endParaRPr lang="en-GB"/>
        </a:p>
      </dgm:t>
    </dgm:pt>
    <dgm:pt modelId="{A5748F5A-3207-43EA-BD22-F4D564E93B6B}">
      <dgm:prSet phldrT="[Texte]" custT="1"/>
      <dgm:spPr/>
      <dgm:t>
        <a:bodyPr/>
        <a:lstStyle/>
        <a:p>
          <a:endParaRPr lang="fr-FR" sz="1200" dirty="0">
            <a:latin typeface="Cambria" panose="02040503050406030204" pitchFamily="18" charset="0"/>
            <a:ea typeface="Cambria" panose="02040503050406030204" pitchFamily="18" charset="0"/>
          </a:endParaRPr>
        </a:p>
      </dgm:t>
    </dgm:pt>
    <dgm:pt modelId="{A6C1181F-A964-4E80-9622-4AA0BC84A7AE}" type="parTrans" cxnId="{6DF75779-075B-414D-8C1F-9A4A753B05C8}">
      <dgm:prSet/>
      <dgm:spPr/>
      <dgm:t>
        <a:bodyPr/>
        <a:lstStyle/>
        <a:p>
          <a:endParaRPr lang="en-GB"/>
        </a:p>
      </dgm:t>
    </dgm:pt>
    <dgm:pt modelId="{FD133805-0B0E-4C84-95FB-4C2C22D5EF78}" type="sibTrans" cxnId="{6DF75779-075B-414D-8C1F-9A4A753B05C8}">
      <dgm:prSet/>
      <dgm:spPr/>
      <dgm:t>
        <a:bodyPr/>
        <a:lstStyle/>
        <a:p>
          <a:endParaRPr lang="en-GB"/>
        </a:p>
      </dgm:t>
    </dgm:pt>
    <dgm:pt modelId="{3CA98A5F-5EB5-4D85-B350-CE842366B208}">
      <dgm:prSet phldrT="[Texte]" custT="1"/>
      <dgm:spPr/>
      <dgm:t>
        <a:bodyPr/>
        <a:lstStyle/>
        <a:p>
          <a:pPr>
            <a:buFontTx/>
            <a:buNone/>
          </a:pPr>
          <a:r>
            <a:rPr lang="fr-FR" sz="2000" dirty="0">
              <a:solidFill>
                <a:schemeClr val="accent1">
                  <a:lumMod val="75000"/>
                </a:schemeClr>
              </a:solidFill>
              <a:latin typeface="Cambria" panose="02040503050406030204" pitchFamily="18" charset="0"/>
              <a:ea typeface="Cambria" panose="02040503050406030204" pitchFamily="18" charset="0"/>
            </a:rPr>
            <a:t>OUTCOME (effet)</a:t>
          </a:r>
          <a:endParaRPr lang="fr-FR" sz="1200" dirty="0">
            <a:latin typeface="Cambria" panose="02040503050406030204" pitchFamily="18" charset="0"/>
            <a:ea typeface="Cambria" panose="02040503050406030204" pitchFamily="18" charset="0"/>
          </a:endParaRPr>
        </a:p>
      </dgm:t>
    </dgm:pt>
    <dgm:pt modelId="{DD430C25-3492-47CA-B289-A2D613F2A559}" type="parTrans" cxnId="{E2242AB1-EB0F-453F-990E-FAA8ACA1B574}">
      <dgm:prSet/>
      <dgm:spPr/>
      <dgm:t>
        <a:bodyPr/>
        <a:lstStyle/>
        <a:p>
          <a:endParaRPr lang="en-GB"/>
        </a:p>
      </dgm:t>
    </dgm:pt>
    <dgm:pt modelId="{8A9A9BA6-3D4F-4FD5-A3BC-9C7085E6CEFE}" type="sibTrans" cxnId="{E2242AB1-EB0F-453F-990E-FAA8ACA1B574}">
      <dgm:prSet/>
      <dgm:spPr/>
      <dgm:t>
        <a:bodyPr/>
        <a:lstStyle/>
        <a:p>
          <a:endParaRPr lang="en-GB"/>
        </a:p>
      </dgm:t>
    </dgm:pt>
    <dgm:pt modelId="{9C6D6F56-E416-4FAA-9259-0F6BBC5E0690}" type="pres">
      <dgm:prSet presAssocID="{4171F4DA-C38E-4A6E-901D-494212EDF6F3}" presName="Name0" presStyleCnt="0">
        <dgm:presLayoutVars>
          <dgm:dir/>
          <dgm:animLvl val="lvl"/>
          <dgm:resizeHandles val="exact"/>
        </dgm:presLayoutVars>
      </dgm:prSet>
      <dgm:spPr/>
    </dgm:pt>
    <dgm:pt modelId="{519D9945-6036-4D72-8E12-B8FAD6068978}" type="pres">
      <dgm:prSet presAssocID="{4171F4DA-C38E-4A6E-901D-494212EDF6F3}" presName="tSp" presStyleCnt="0"/>
      <dgm:spPr/>
    </dgm:pt>
    <dgm:pt modelId="{C70E04E3-4A68-47EF-A09B-B05BAD434955}" type="pres">
      <dgm:prSet presAssocID="{4171F4DA-C38E-4A6E-901D-494212EDF6F3}" presName="bSp" presStyleCnt="0"/>
      <dgm:spPr/>
    </dgm:pt>
    <dgm:pt modelId="{E15AB60A-0190-4FA1-95CE-7BF7F2DBFF1A}" type="pres">
      <dgm:prSet presAssocID="{4171F4DA-C38E-4A6E-901D-494212EDF6F3}" presName="process" presStyleCnt="0"/>
      <dgm:spPr/>
    </dgm:pt>
    <dgm:pt modelId="{F9AC30BE-BC76-4657-84C4-F5A3BA840467}" type="pres">
      <dgm:prSet presAssocID="{6BA0B7FA-C739-464A-93FF-A1BDC9F4E6B9}" presName="composite1" presStyleCnt="0"/>
      <dgm:spPr/>
    </dgm:pt>
    <dgm:pt modelId="{F8CCBEFA-3533-4A95-93C0-CACA71586313}" type="pres">
      <dgm:prSet presAssocID="{6BA0B7FA-C739-464A-93FF-A1BDC9F4E6B9}" presName="dummyNode1" presStyleLbl="node1" presStyleIdx="0" presStyleCnt="4"/>
      <dgm:spPr/>
    </dgm:pt>
    <dgm:pt modelId="{C324725A-111A-4299-AEC5-49278E8661E9}" type="pres">
      <dgm:prSet presAssocID="{6BA0B7FA-C739-464A-93FF-A1BDC9F4E6B9}" presName="childNode1" presStyleLbl="bgAcc1" presStyleIdx="0" presStyleCnt="4">
        <dgm:presLayoutVars>
          <dgm:bulletEnabled val="1"/>
        </dgm:presLayoutVars>
      </dgm:prSet>
      <dgm:spPr/>
    </dgm:pt>
    <dgm:pt modelId="{04F42B15-0D60-43CA-B022-06E656752577}" type="pres">
      <dgm:prSet presAssocID="{6BA0B7FA-C739-464A-93FF-A1BDC9F4E6B9}" presName="childNode1tx" presStyleLbl="bgAcc1" presStyleIdx="0" presStyleCnt="4">
        <dgm:presLayoutVars>
          <dgm:bulletEnabled val="1"/>
        </dgm:presLayoutVars>
      </dgm:prSet>
      <dgm:spPr/>
    </dgm:pt>
    <dgm:pt modelId="{1F713E2D-5097-4E1B-9BEC-A872CB3774F2}" type="pres">
      <dgm:prSet presAssocID="{6BA0B7FA-C739-464A-93FF-A1BDC9F4E6B9}" presName="parentNode1" presStyleLbl="node1" presStyleIdx="0" presStyleCnt="4" custLinFactNeighborX="381" custLinFactNeighborY="17423">
        <dgm:presLayoutVars>
          <dgm:chMax val="1"/>
          <dgm:bulletEnabled val="1"/>
        </dgm:presLayoutVars>
      </dgm:prSet>
      <dgm:spPr/>
    </dgm:pt>
    <dgm:pt modelId="{D5C3D335-47E5-4E2D-A6B8-C996E66EC947}" type="pres">
      <dgm:prSet presAssocID="{6BA0B7FA-C739-464A-93FF-A1BDC9F4E6B9}" presName="connSite1" presStyleCnt="0"/>
      <dgm:spPr/>
    </dgm:pt>
    <dgm:pt modelId="{FD2E0D4D-7833-40EE-86BD-ABF3C2F21C37}" type="pres">
      <dgm:prSet presAssocID="{CD2991BE-A386-4291-A562-97B1A514B48D}" presName="Name9" presStyleLbl="sibTrans2D1" presStyleIdx="0" presStyleCnt="3"/>
      <dgm:spPr/>
    </dgm:pt>
    <dgm:pt modelId="{1BE70361-223F-4545-8952-CD1778CD7CEB}" type="pres">
      <dgm:prSet presAssocID="{67A369B6-3D06-4FDB-B8FF-1AF5457E5A09}" presName="composite2" presStyleCnt="0"/>
      <dgm:spPr/>
    </dgm:pt>
    <dgm:pt modelId="{1A6B8DEE-8083-4ADE-A246-4024ED29FA28}" type="pres">
      <dgm:prSet presAssocID="{67A369B6-3D06-4FDB-B8FF-1AF5457E5A09}" presName="dummyNode2" presStyleLbl="node1" presStyleIdx="0" presStyleCnt="4"/>
      <dgm:spPr/>
    </dgm:pt>
    <dgm:pt modelId="{029B7037-9BF1-4D7E-B9E5-C0D2EA33FAE0}" type="pres">
      <dgm:prSet presAssocID="{67A369B6-3D06-4FDB-B8FF-1AF5457E5A09}" presName="childNode2" presStyleLbl="bgAcc1" presStyleIdx="1" presStyleCnt="4" custScaleX="115522">
        <dgm:presLayoutVars>
          <dgm:bulletEnabled val="1"/>
        </dgm:presLayoutVars>
      </dgm:prSet>
      <dgm:spPr/>
    </dgm:pt>
    <dgm:pt modelId="{397C5211-35F1-4C54-A345-8500FCCA3D7C}" type="pres">
      <dgm:prSet presAssocID="{67A369B6-3D06-4FDB-B8FF-1AF5457E5A09}" presName="childNode2tx" presStyleLbl="bgAcc1" presStyleIdx="1" presStyleCnt="4">
        <dgm:presLayoutVars>
          <dgm:bulletEnabled val="1"/>
        </dgm:presLayoutVars>
      </dgm:prSet>
      <dgm:spPr/>
    </dgm:pt>
    <dgm:pt modelId="{2DE86ABE-932A-48AE-ADFF-966FE6D9BDAB}" type="pres">
      <dgm:prSet presAssocID="{67A369B6-3D06-4FDB-B8FF-1AF5457E5A09}" presName="parentNode2" presStyleLbl="node1" presStyleIdx="1" presStyleCnt="4">
        <dgm:presLayoutVars>
          <dgm:chMax val="0"/>
          <dgm:bulletEnabled val="1"/>
        </dgm:presLayoutVars>
      </dgm:prSet>
      <dgm:spPr/>
    </dgm:pt>
    <dgm:pt modelId="{C629FC58-2C09-48B4-AA9B-DA109A2895DD}" type="pres">
      <dgm:prSet presAssocID="{67A369B6-3D06-4FDB-B8FF-1AF5457E5A09}" presName="connSite2" presStyleCnt="0"/>
      <dgm:spPr/>
    </dgm:pt>
    <dgm:pt modelId="{3C3CF05F-0A3A-41F0-85ED-BCB2AC9F79DC}" type="pres">
      <dgm:prSet presAssocID="{1CB80E3E-E53F-4894-A4F4-5BE725C51131}" presName="Name18" presStyleLbl="sibTrans2D1" presStyleIdx="1" presStyleCnt="3"/>
      <dgm:spPr/>
    </dgm:pt>
    <dgm:pt modelId="{D43FC48F-D572-4329-AABF-51311E2C8BC8}" type="pres">
      <dgm:prSet presAssocID="{27A90014-828D-4856-9C26-BD07286784A7}" presName="composite1" presStyleCnt="0"/>
      <dgm:spPr/>
    </dgm:pt>
    <dgm:pt modelId="{92C57BDA-1DFB-4D2B-B083-F82DD9FA4492}" type="pres">
      <dgm:prSet presAssocID="{27A90014-828D-4856-9C26-BD07286784A7}" presName="dummyNode1" presStyleLbl="node1" presStyleIdx="1" presStyleCnt="4"/>
      <dgm:spPr/>
    </dgm:pt>
    <dgm:pt modelId="{2542B199-1FD2-4B0C-8E8D-8C8A06CB2A63}" type="pres">
      <dgm:prSet presAssocID="{27A90014-828D-4856-9C26-BD07286784A7}" presName="childNode1" presStyleLbl="bgAcc1" presStyleIdx="2" presStyleCnt="4" custScaleX="114793" custLinFactNeighborX="2327" custLinFactNeighborY="-9920">
        <dgm:presLayoutVars>
          <dgm:bulletEnabled val="1"/>
        </dgm:presLayoutVars>
      </dgm:prSet>
      <dgm:spPr/>
    </dgm:pt>
    <dgm:pt modelId="{32BDE5AE-48C6-455F-A68F-8646F0CB2B5D}" type="pres">
      <dgm:prSet presAssocID="{27A90014-828D-4856-9C26-BD07286784A7}" presName="childNode1tx" presStyleLbl="bgAcc1" presStyleIdx="2" presStyleCnt="4">
        <dgm:presLayoutVars>
          <dgm:bulletEnabled val="1"/>
        </dgm:presLayoutVars>
      </dgm:prSet>
      <dgm:spPr/>
    </dgm:pt>
    <dgm:pt modelId="{B2282520-88B4-44EF-9A36-C0228C45F76F}" type="pres">
      <dgm:prSet presAssocID="{27A90014-828D-4856-9C26-BD07286784A7}" presName="parentNode1" presStyleLbl="node1" presStyleIdx="2" presStyleCnt="4" custScaleX="123869" custLinFactNeighborX="1609" custLinFactNeighborY="5962">
        <dgm:presLayoutVars>
          <dgm:chMax val="1"/>
          <dgm:bulletEnabled val="1"/>
        </dgm:presLayoutVars>
      </dgm:prSet>
      <dgm:spPr/>
    </dgm:pt>
    <dgm:pt modelId="{92F8DEE1-2149-467B-8A3A-82C78230780C}" type="pres">
      <dgm:prSet presAssocID="{27A90014-828D-4856-9C26-BD07286784A7}" presName="connSite1" presStyleCnt="0"/>
      <dgm:spPr/>
    </dgm:pt>
    <dgm:pt modelId="{4F8A51F4-F995-4616-A329-181CE01B223D}" type="pres">
      <dgm:prSet presAssocID="{761EF9ED-3027-4410-A5B4-8050B1AB5D3F}" presName="Name9" presStyleLbl="sibTrans2D1" presStyleIdx="2" presStyleCnt="3"/>
      <dgm:spPr/>
    </dgm:pt>
    <dgm:pt modelId="{FA794E01-D22C-42BB-BDE2-EAC10C58B533}" type="pres">
      <dgm:prSet presAssocID="{02DDCEB0-B97A-4AAC-A5AF-8FE8B9DD2AD9}" presName="composite2" presStyleCnt="0"/>
      <dgm:spPr/>
    </dgm:pt>
    <dgm:pt modelId="{55D70FAE-AE11-4812-B775-ADD39E297A4C}" type="pres">
      <dgm:prSet presAssocID="{02DDCEB0-B97A-4AAC-A5AF-8FE8B9DD2AD9}" presName="dummyNode2" presStyleLbl="node1" presStyleIdx="2" presStyleCnt="4"/>
      <dgm:spPr/>
    </dgm:pt>
    <dgm:pt modelId="{82AD0CB7-99BC-4B41-B596-E826EF458639}" type="pres">
      <dgm:prSet presAssocID="{02DDCEB0-B97A-4AAC-A5AF-8FE8B9DD2AD9}" presName="childNode2" presStyleLbl="bgAcc1" presStyleIdx="3" presStyleCnt="4">
        <dgm:presLayoutVars>
          <dgm:bulletEnabled val="1"/>
        </dgm:presLayoutVars>
      </dgm:prSet>
      <dgm:spPr/>
    </dgm:pt>
    <dgm:pt modelId="{412B5109-4B95-4C98-A4D8-4DB818CE5223}" type="pres">
      <dgm:prSet presAssocID="{02DDCEB0-B97A-4AAC-A5AF-8FE8B9DD2AD9}" presName="childNode2tx" presStyleLbl="bgAcc1" presStyleIdx="3" presStyleCnt="4">
        <dgm:presLayoutVars>
          <dgm:bulletEnabled val="1"/>
        </dgm:presLayoutVars>
      </dgm:prSet>
      <dgm:spPr/>
    </dgm:pt>
    <dgm:pt modelId="{DA1E3009-EE57-44C1-871C-D6A072A6CF8A}" type="pres">
      <dgm:prSet presAssocID="{02DDCEB0-B97A-4AAC-A5AF-8FE8B9DD2AD9}" presName="parentNode2" presStyleLbl="node1" presStyleIdx="3" presStyleCnt="4">
        <dgm:presLayoutVars>
          <dgm:chMax val="0"/>
          <dgm:bulletEnabled val="1"/>
        </dgm:presLayoutVars>
      </dgm:prSet>
      <dgm:spPr/>
    </dgm:pt>
    <dgm:pt modelId="{0A16B5A5-8D3F-48B8-89A8-C995C8934B08}" type="pres">
      <dgm:prSet presAssocID="{02DDCEB0-B97A-4AAC-A5AF-8FE8B9DD2AD9}" presName="connSite2" presStyleCnt="0"/>
      <dgm:spPr/>
    </dgm:pt>
  </dgm:ptLst>
  <dgm:cxnLst>
    <dgm:cxn modelId="{7DBB7404-E9AF-4F01-AAA3-B588F7D32283}" srcId="{6BA0B7FA-C739-464A-93FF-A1BDC9F4E6B9}" destId="{E95BFD72-8ECD-4D45-879E-978E4CCFAED1}" srcOrd="0" destOrd="0" parTransId="{F62BA57F-09B6-4A6C-91CB-000DAAE1BD81}" sibTransId="{1E488CD1-0CD4-4953-8083-0E6500068F1A}"/>
    <dgm:cxn modelId="{1833F00F-38A7-4DA8-AD6B-D4585A36CA06}" srcId="{27A90014-828D-4856-9C26-BD07286784A7}" destId="{5033061F-F171-496C-9CE2-DE63907F4D67}" srcOrd="3" destOrd="0" parTransId="{8D43D1C2-8B28-4644-965E-5F64005AF9E6}" sibTransId="{929FEB67-3576-4993-996D-70BDF55C30A3}"/>
    <dgm:cxn modelId="{B8FC891C-ABAD-4AB0-895A-2317C2B8BAD1}" type="presOf" srcId="{693A2C8B-B8AA-4FA6-B020-FD7C05E56DA7}" destId="{029B7037-9BF1-4D7E-B9E5-C0D2EA33FAE0}" srcOrd="0" destOrd="1" presId="urn:microsoft.com/office/officeart/2005/8/layout/hProcess4"/>
    <dgm:cxn modelId="{429EB921-6880-4068-A4D5-CA3060708775}" type="presOf" srcId="{CC9AC62E-814D-4626-970A-DC6A93454CA4}" destId="{82AD0CB7-99BC-4B41-B596-E826EF458639}" srcOrd="0" destOrd="0" presId="urn:microsoft.com/office/officeart/2005/8/layout/hProcess4"/>
    <dgm:cxn modelId="{D5E40A24-045E-4753-B8F7-AD1FEC8849F5}" type="presOf" srcId="{E95BFD72-8ECD-4D45-879E-978E4CCFAED1}" destId="{04F42B15-0D60-43CA-B022-06E656752577}" srcOrd="1" destOrd="0" presId="urn:microsoft.com/office/officeart/2005/8/layout/hProcess4"/>
    <dgm:cxn modelId="{34D03632-242D-483A-AA81-9BC60A1F57BF}" type="presOf" srcId="{5033061F-F171-496C-9CE2-DE63907F4D67}" destId="{2542B199-1FD2-4B0C-8E8D-8C8A06CB2A63}" srcOrd="0" destOrd="3" presId="urn:microsoft.com/office/officeart/2005/8/layout/hProcess4"/>
    <dgm:cxn modelId="{892D9F32-1D4A-4899-AC0D-D880613AB602}" type="presOf" srcId="{67A369B6-3D06-4FDB-B8FF-1AF5457E5A09}" destId="{2DE86ABE-932A-48AE-ADFF-966FE6D9BDAB}" srcOrd="0" destOrd="0" presId="urn:microsoft.com/office/officeart/2005/8/layout/hProcess4"/>
    <dgm:cxn modelId="{CD2B095B-D63C-42B0-AE76-4F50F216578F}" type="presOf" srcId="{CD2991BE-A386-4291-A562-97B1A514B48D}" destId="{FD2E0D4D-7833-40EE-86BD-ABF3C2F21C37}" srcOrd="0" destOrd="0" presId="urn:microsoft.com/office/officeart/2005/8/layout/hProcess4"/>
    <dgm:cxn modelId="{0D5AFD5F-5B83-48B5-849E-B57E795462BE}" type="presOf" srcId="{2B0F7407-6025-491F-8DFC-4D53548A2BB6}" destId="{04F42B15-0D60-43CA-B022-06E656752577}" srcOrd="1" destOrd="1" presId="urn:microsoft.com/office/officeart/2005/8/layout/hProcess4"/>
    <dgm:cxn modelId="{6C76DF41-5038-4265-88C0-A5CCC96487DC}" srcId="{4171F4DA-C38E-4A6E-901D-494212EDF6F3}" destId="{27A90014-828D-4856-9C26-BD07286784A7}" srcOrd="2" destOrd="0" parTransId="{B9261A44-5A14-4342-B5A2-7D5E5CBF1B8F}" sibTransId="{761EF9ED-3027-4410-A5B4-8050B1AB5D3F}"/>
    <dgm:cxn modelId="{4E4CAB45-C2F3-4B56-91D9-4568FAB176FC}" type="presOf" srcId="{549CD218-2DC7-4BE5-B795-37C5651F1D02}" destId="{029B7037-9BF1-4D7E-B9E5-C0D2EA33FAE0}" srcOrd="0" destOrd="3" presId="urn:microsoft.com/office/officeart/2005/8/layout/hProcess4"/>
    <dgm:cxn modelId="{82360766-7DD8-458A-8973-4C5FFA8D0822}" srcId="{4171F4DA-C38E-4A6E-901D-494212EDF6F3}" destId="{02DDCEB0-B97A-4AAC-A5AF-8FE8B9DD2AD9}" srcOrd="3" destOrd="0" parTransId="{BA72E167-025C-4613-B825-10FFB1DE9300}" sibTransId="{378EB66D-209F-4A8B-95BE-15C2127DB0E0}"/>
    <dgm:cxn modelId="{C6765747-0910-4AFA-880F-5289370A6584}" type="presOf" srcId="{3CA98A5F-5EB5-4D85-B350-CE842366B208}" destId="{2542B199-1FD2-4B0C-8E8D-8C8A06CB2A63}" srcOrd="0" destOrd="0" presId="urn:microsoft.com/office/officeart/2005/8/layout/hProcess4"/>
    <dgm:cxn modelId="{A04D4F56-6DCC-4FE1-8438-E44B9B727576}" type="presOf" srcId="{D7724123-0C5E-4AE6-9EB5-BE0FA73661AC}" destId="{04F42B15-0D60-43CA-B022-06E656752577}" srcOrd="1" destOrd="2" presId="urn:microsoft.com/office/officeart/2005/8/layout/hProcess4"/>
    <dgm:cxn modelId="{07E72A57-752A-4E9D-BD19-11369867DF8B}" type="presOf" srcId="{C3A51C54-4F78-4987-87DE-EC01F5BBAB6D}" destId="{2542B199-1FD2-4B0C-8E8D-8C8A06CB2A63}" srcOrd="0" destOrd="4" presId="urn:microsoft.com/office/officeart/2005/8/layout/hProcess4"/>
    <dgm:cxn modelId="{9F83BA77-3735-42AC-AFCE-04B490D04BD3}" srcId="{67A369B6-3D06-4FDB-B8FF-1AF5457E5A09}" destId="{9107B319-1DA1-4E69-91BA-9BBCD8D3903F}" srcOrd="0" destOrd="0" parTransId="{772CC2F4-5F89-462A-AEF6-47349B788CDF}" sibTransId="{1768C451-107D-4ED1-A7C1-CA1B853BC252}"/>
    <dgm:cxn modelId="{3BFC4058-2F78-46DB-92D3-3BD4A9C85849}" type="presOf" srcId="{9107B319-1DA1-4E69-91BA-9BBCD8D3903F}" destId="{029B7037-9BF1-4D7E-B9E5-C0D2EA33FAE0}" srcOrd="0" destOrd="0" presId="urn:microsoft.com/office/officeart/2005/8/layout/hProcess4"/>
    <dgm:cxn modelId="{6DF75779-075B-414D-8C1F-9A4A753B05C8}" srcId="{67A369B6-3D06-4FDB-B8FF-1AF5457E5A09}" destId="{A5748F5A-3207-43EA-BD22-F4D564E93B6B}" srcOrd="2" destOrd="0" parTransId="{A6C1181F-A964-4E80-9622-4AA0BC84A7AE}" sibTransId="{FD133805-0B0E-4C84-95FB-4C2C22D5EF78}"/>
    <dgm:cxn modelId="{479C187E-B0EF-4E5F-AC32-C077AB032707}" type="presOf" srcId="{A5748F5A-3207-43EA-BD22-F4D564E93B6B}" destId="{029B7037-9BF1-4D7E-B9E5-C0D2EA33FAE0}" srcOrd="0" destOrd="2" presId="urn:microsoft.com/office/officeart/2005/8/layout/hProcess4"/>
    <dgm:cxn modelId="{03EAA77E-7355-48AA-A8C1-19F0737816DB}" srcId="{02DDCEB0-B97A-4AAC-A5AF-8FE8B9DD2AD9}" destId="{CC9AC62E-814D-4626-970A-DC6A93454CA4}" srcOrd="0" destOrd="0" parTransId="{280FBE5D-4DA7-4301-8E0F-0D7A176E5E08}" sibTransId="{7BF32A28-F19D-49B7-A1F2-90C783043259}"/>
    <dgm:cxn modelId="{174EC87F-34D0-4098-868D-9223A0EBB677}" type="presOf" srcId="{02DDCEB0-B97A-4AAC-A5AF-8FE8B9DD2AD9}" destId="{DA1E3009-EE57-44C1-871C-D6A072A6CF8A}" srcOrd="0" destOrd="0" presId="urn:microsoft.com/office/officeart/2005/8/layout/hProcess4"/>
    <dgm:cxn modelId="{8EC7A683-7913-4E71-BF17-B2A55961D82C}" type="presOf" srcId="{693A2C8B-B8AA-4FA6-B020-FD7C05E56DA7}" destId="{397C5211-35F1-4C54-A345-8500FCCA3D7C}" srcOrd="1" destOrd="1" presId="urn:microsoft.com/office/officeart/2005/8/layout/hProcess4"/>
    <dgm:cxn modelId="{14F5ED83-67A5-4410-A97C-8FB37763FCD3}" type="presOf" srcId="{A5748F5A-3207-43EA-BD22-F4D564E93B6B}" destId="{397C5211-35F1-4C54-A345-8500FCCA3D7C}" srcOrd="1" destOrd="2" presId="urn:microsoft.com/office/officeart/2005/8/layout/hProcess4"/>
    <dgm:cxn modelId="{2FD3A585-130B-4C79-A5A0-3C171D721AF6}" type="presOf" srcId="{5033061F-F171-496C-9CE2-DE63907F4D67}" destId="{32BDE5AE-48C6-455F-A68F-8646F0CB2B5D}" srcOrd="1" destOrd="3" presId="urn:microsoft.com/office/officeart/2005/8/layout/hProcess4"/>
    <dgm:cxn modelId="{ED29A18B-0A81-4F8E-A9F7-6F61C59A5651}" srcId="{4171F4DA-C38E-4A6E-901D-494212EDF6F3}" destId="{67A369B6-3D06-4FDB-B8FF-1AF5457E5A09}" srcOrd="1" destOrd="0" parTransId="{82F0D536-D173-4F2F-B26F-BB2074B46E2B}" sibTransId="{1CB80E3E-E53F-4894-A4F4-5BE725C51131}"/>
    <dgm:cxn modelId="{2C40568F-B753-499C-982D-926BF6D56D43}" type="presOf" srcId="{CC9AC62E-814D-4626-970A-DC6A93454CA4}" destId="{412B5109-4B95-4C98-A4D8-4DB818CE5223}" srcOrd="1" destOrd="0" presId="urn:microsoft.com/office/officeart/2005/8/layout/hProcess4"/>
    <dgm:cxn modelId="{7DAFD890-CD8A-45EA-9980-B03CF33267AF}" type="presOf" srcId="{27A90014-828D-4856-9C26-BD07286784A7}" destId="{B2282520-88B4-44EF-9A36-C0228C45F76F}" srcOrd="0" destOrd="0" presId="urn:microsoft.com/office/officeart/2005/8/layout/hProcess4"/>
    <dgm:cxn modelId="{D8011E94-5987-48B9-B5DF-EC3012AD232F}" type="presOf" srcId="{65F7F343-56AF-489A-949A-C8CC2BB34A19}" destId="{2542B199-1FD2-4B0C-8E8D-8C8A06CB2A63}" srcOrd="0" destOrd="2" presId="urn:microsoft.com/office/officeart/2005/8/layout/hProcess4"/>
    <dgm:cxn modelId="{F549819C-226C-4231-AC21-C4FFEC5E0C4C}" type="presOf" srcId="{65F7F343-56AF-489A-949A-C8CC2BB34A19}" destId="{32BDE5AE-48C6-455F-A68F-8646F0CB2B5D}" srcOrd="1" destOrd="2" presId="urn:microsoft.com/office/officeart/2005/8/layout/hProcess4"/>
    <dgm:cxn modelId="{19F81E9E-BD84-460B-B1D3-A141BFCC3E9A}" type="presOf" srcId="{3CA98A5F-5EB5-4D85-B350-CE842366B208}" destId="{32BDE5AE-48C6-455F-A68F-8646F0CB2B5D}" srcOrd="1" destOrd="0" presId="urn:microsoft.com/office/officeart/2005/8/layout/hProcess4"/>
    <dgm:cxn modelId="{B9FCE7A2-F243-486B-95AF-086A73CA3F43}" type="presOf" srcId="{2B0F7407-6025-491F-8DFC-4D53548A2BB6}" destId="{C324725A-111A-4299-AEC5-49278E8661E9}" srcOrd="0" destOrd="1" presId="urn:microsoft.com/office/officeart/2005/8/layout/hProcess4"/>
    <dgm:cxn modelId="{FF1206A8-796F-4C00-9D15-006F46714608}" srcId="{4171F4DA-C38E-4A6E-901D-494212EDF6F3}" destId="{6BA0B7FA-C739-464A-93FF-A1BDC9F4E6B9}" srcOrd="0" destOrd="0" parTransId="{B7F2E731-ACCE-42A0-AA82-B55E1A05FE9D}" sibTransId="{CD2991BE-A386-4291-A562-97B1A514B48D}"/>
    <dgm:cxn modelId="{416481AA-733C-40C6-9AFA-1BA3A1EA64F3}" srcId="{67A369B6-3D06-4FDB-B8FF-1AF5457E5A09}" destId="{549CD218-2DC7-4BE5-B795-37C5651F1D02}" srcOrd="3" destOrd="0" parTransId="{0DC3DA55-8CFE-4EBE-A6A5-BA0C2990E71B}" sibTransId="{5E8D5800-AB64-45AD-9E3B-4AE2304DDED7}"/>
    <dgm:cxn modelId="{E4EDBCAF-0D05-40D7-B87A-B3573D865AE9}" type="presOf" srcId="{C3A51C54-4F78-4987-87DE-EC01F5BBAB6D}" destId="{32BDE5AE-48C6-455F-A68F-8646F0CB2B5D}" srcOrd="1" destOrd="4" presId="urn:microsoft.com/office/officeart/2005/8/layout/hProcess4"/>
    <dgm:cxn modelId="{E2242AB1-EB0F-453F-990E-FAA8ACA1B574}" srcId="{27A90014-828D-4856-9C26-BD07286784A7}" destId="{3CA98A5F-5EB5-4D85-B350-CE842366B208}" srcOrd="0" destOrd="0" parTransId="{DD430C25-3492-47CA-B289-A2D613F2A559}" sibTransId="{8A9A9BA6-3D4F-4FD5-A3BC-9C7085E6CEFE}"/>
    <dgm:cxn modelId="{5401E2B3-F83E-472C-87C2-9296B80C3619}" type="presOf" srcId="{D7724123-0C5E-4AE6-9EB5-BE0FA73661AC}" destId="{C324725A-111A-4299-AEC5-49278E8661E9}" srcOrd="0" destOrd="2" presId="urn:microsoft.com/office/officeart/2005/8/layout/hProcess4"/>
    <dgm:cxn modelId="{5FDA5DB4-6C99-4933-BB65-6434A5E085F7}" type="presOf" srcId="{83EB2808-18CE-494C-86B7-1E95F91B64A1}" destId="{2542B199-1FD2-4B0C-8E8D-8C8A06CB2A63}" srcOrd="0" destOrd="1" presId="urn:microsoft.com/office/officeart/2005/8/layout/hProcess4"/>
    <dgm:cxn modelId="{9DBB08BB-A7FD-462F-BB0D-1BDF22AC27EC}" type="presOf" srcId="{761EF9ED-3027-4410-A5B4-8050B1AB5D3F}" destId="{4F8A51F4-F995-4616-A329-181CE01B223D}" srcOrd="0" destOrd="0" presId="urn:microsoft.com/office/officeart/2005/8/layout/hProcess4"/>
    <dgm:cxn modelId="{84304AC0-3F91-4B78-BAED-C2198B153EBB}" srcId="{67A369B6-3D06-4FDB-B8FF-1AF5457E5A09}" destId="{693A2C8B-B8AA-4FA6-B020-FD7C05E56DA7}" srcOrd="1" destOrd="0" parTransId="{471CCD47-8ADE-4B4A-9600-2F499918E280}" sibTransId="{61B10290-1A18-4D63-9029-F7E6BB5371B8}"/>
    <dgm:cxn modelId="{811A84C5-18AF-44B0-86E2-031B4B8EBF19}" type="presOf" srcId="{E95BFD72-8ECD-4D45-879E-978E4CCFAED1}" destId="{C324725A-111A-4299-AEC5-49278E8661E9}" srcOrd="0" destOrd="0" presId="urn:microsoft.com/office/officeart/2005/8/layout/hProcess4"/>
    <dgm:cxn modelId="{70406EC6-F25F-4A88-AA30-50385400E89E}" srcId="{27A90014-828D-4856-9C26-BD07286784A7}" destId="{65F7F343-56AF-489A-949A-C8CC2BB34A19}" srcOrd="2" destOrd="0" parTransId="{6DB3D3A3-DADC-47D8-A5FB-D3FEB64A0C47}" sibTransId="{7C59975C-8A8F-48DD-822B-64E44856597B}"/>
    <dgm:cxn modelId="{793424CB-A1AC-43A4-86DC-D44FE32D2344}" type="presOf" srcId="{83EB2808-18CE-494C-86B7-1E95F91B64A1}" destId="{32BDE5AE-48C6-455F-A68F-8646F0CB2B5D}" srcOrd="1" destOrd="1" presId="urn:microsoft.com/office/officeart/2005/8/layout/hProcess4"/>
    <dgm:cxn modelId="{70F1FCCD-7BC5-4F2C-A1BD-0FDCF7CCCDB2}" type="presOf" srcId="{549CD218-2DC7-4BE5-B795-37C5651F1D02}" destId="{397C5211-35F1-4C54-A345-8500FCCA3D7C}" srcOrd="1" destOrd="3" presId="urn:microsoft.com/office/officeart/2005/8/layout/hProcess4"/>
    <dgm:cxn modelId="{80647AD7-2EEF-491E-B58C-B8B740A78A65}" type="presOf" srcId="{6BA0B7FA-C739-464A-93FF-A1BDC9F4E6B9}" destId="{1F713E2D-5097-4E1B-9BEC-A872CB3774F2}" srcOrd="0" destOrd="0" presId="urn:microsoft.com/office/officeart/2005/8/layout/hProcess4"/>
    <dgm:cxn modelId="{450673E1-F1DF-482F-A5F7-C52335882207}" type="presOf" srcId="{4171F4DA-C38E-4A6E-901D-494212EDF6F3}" destId="{9C6D6F56-E416-4FAA-9259-0F6BBC5E0690}" srcOrd="0" destOrd="0" presId="urn:microsoft.com/office/officeart/2005/8/layout/hProcess4"/>
    <dgm:cxn modelId="{98276EE3-4E71-4481-8E23-E5BDB23E283D}" type="presOf" srcId="{1CB80E3E-E53F-4894-A4F4-5BE725C51131}" destId="{3C3CF05F-0A3A-41F0-85ED-BCB2AC9F79DC}" srcOrd="0" destOrd="0" presId="urn:microsoft.com/office/officeart/2005/8/layout/hProcess4"/>
    <dgm:cxn modelId="{4E715DE6-E1A7-45E4-857D-1FB92CFDB801}" srcId="{27A90014-828D-4856-9C26-BD07286784A7}" destId="{83EB2808-18CE-494C-86B7-1E95F91B64A1}" srcOrd="1" destOrd="0" parTransId="{F0D4B11A-4FD6-4B92-8A09-F99E090FE651}" sibTransId="{F9D7BC21-A3EE-4B28-968B-D069FC6300AC}"/>
    <dgm:cxn modelId="{2552A0E8-B1A9-4AF0-966C-1A49FF297B7F}" srcId="{6BA0B7FA-C739-464A-93FF-A1BDC9F4E6B9}" destId="{D7724123-0C5E-4AE6-9EB5-BE0FA73661AC}" srcOrd="2" destOrd="0" parTransId="{53746BF0-3EBA-44A3-875C-B175427252A6}" sibTransId="{C759EECB-6EFA-4551-8C16-2D45AED4C212}"/>
    <dgm:cxn modelId="{606307EA-A798-49EF-8988-0F5462F088ED}" srcId="{27A90014-828D-4856-9C26-BD07286784A7}" destId="{C3A51C54-4F78-4987-87DE-EC01F5BBAB6D}" srcOrd="4" destOrd="0" parTransId="{67211966-8A03-48BB-8425-01A0547A0482}" sibTransId="{0DF13D0B-8431-4079-AD96-14CB18C53BC8}"/>
    <dgm:cxn modelId="{39E52CEE-E0A3-42F9-8E0D-646C0A59FAAE}" srcId="{6BA0B7FA-C739-464A-93FF-A1BDC9F4E6B9}" destId="{2B0F7407-6025-491F-8DFC-4D53548A2BB6}" srcOrd="1" destOrd="0" parTransId="{5EBD0690-D48C-471A-BC3D-03D5B6835F05}" sibTransId="{47C7B77A-F668-436B-8CFE-D78DE51DA93B}"/>
    <dgm:cxn modelId="{8A17EDF0-5F59-449D-9D83-BC6756D04845}" type="presOf" srcId="{9107B319-1DA1-4E69-91BA-9BBCD8D3903F}" destId="{397C5211-35F1-4C54-A345-8500FCCA3D7C}" srcOrd="1" destOrd="0" presId="urn:microsoft.com/office/officeart/2005/8/layout/hProcess4"/>
    <dgm:cxn modelId="{D5E079AC-BEC2-40B4-911D-67AA176B1D7D}" type="presParOf" srcId="{9C6D6F56-E416-4FAA-9259-0F6BBC5E0690}" destId="{519D9945-6036-4D72-8E12-B8FAD6068978}" srcOrd="0" destOrd="0" presId="urn:microsoft.com/office/officeart/2005/8/layout/hProcess4"/>
    <dgm:cxn modelId="{22C16029-D3D2-47B0-8593-0E8622AF143A}" type="presParOf" srcId="{9C6D6F56-E416-4FAA-9259-0F6BBC5E0690}" destId="{C70E04E3-4A68-47EF-A09B-B05BAD434955}" srcOrd="1" destOrd="0" presId="urn:microsoft.com/office/officeart/2005/8/layout/hProcess4"/>
    <dgm:cxn modelId="{04065760-6714-4970-B12F-7A987C239B34}" type="presParOf" srcId="{9C6D6F56-E416-4FAA-9259-0F6BBC5E0690}" destId="{E15AB60A-0190-4FA1-95CE-7BF7F2DBFF1A}" srcOrd="2" destOrd="0" presId="urn:microsoft.com/office/officeart/2005/8/layout/hProcess4"/>
    <dgm:cxn modelId="{019F31BD-1F1D-4326-BBAB-B694DA1AD89E}" type="presParOf" srcId="{E15AB60A-0190-4FA1-95CE-7BF7F2DBFF1A}" destId="{F9AC30BE-BC76-4657-84C4-F5A3BA840467}" srcOrd="0" destOrd="0" presId="urn:microsoft.com/office/officeart/2005/8/layout/hProcess4"/>
    <dgm:cxn modelId="{63ABA07E-18B3-46FA-B400-F49042ED65B0}" type="presParOf" srcId="{F9AC30BE-BC76-4657-84C4-F5A3BA840467}" destId="{F8CCBEFA-3533-4A95-93C0-CACA71586313}" srcOrd="0" destOrd="0" presId="urn:microsoft.com/office/officeart/2005/8/layout/hProcess4"/>
    <dgm:cxn modelId="{68DF7400-6FA8-439D-A5B9-B45D7D706A78}" type="presParOf" srcId="{F9AC30BE-BC76-4657-84C4-F5A3BA840467}" destId="{C324725A-111A-4299-AEC5-49278E8661E9}" srcOrd="1" destOrd="0" presId="urn:microsoft.com/office/officeart/2005/8/layout/hProcess4"/>
    <dgm:cxn modelId="{B406DF4F-2AB2-473C-B61B-5C6751FE98D6}" type="presParOf" srcId="{F9AC30BE-BC76-4657-84C4-F5A3BA840467}" destId="{04F42B15-0D60-43CA-B022-06E656752577}" srcOrd="2" destOrd="0" presId="urn:microsoft.com/office/officeart/2005/8/layout/hProcess4"/>
    <dgm:cxn modelId="{7AE83020-9BA3-4756-B104-3A7279D97FA0}" type="presParOf" srcId="{F9AC30BE-BC76-4657-84C4-F5A3BA840467}" destId="{1F713E2D-5097-4E1B-9BEC-A872CB3774F2}" srcOrd="3" destOrd="0" presId="urn:microsoft.com/office/officeart/2005/8/layout/hProcess4"/>
    <dgm:cxn modelId="{636A994F-DE5C-4365-9E29-2B97A37A7248}" type="presParOf" srcId="{F9AC30BE-BC76-4657-84C4-F5A3BA840467}" destId="{D5C3D335-47E5-4E2D-A6B8-C996E66EC947}" srcOrd="4" destOrd="0" presId="urn:microsoft.com/office/officeart/2005/8/layout/hProcess4"/>
    <dgm:cxn modelId="{D3B9FB2B-CE3D-42D7-86EA-DF92E750D058}" type="presParOf" srcId="{E15AB60A-0190-4FA1-95CE-7BF7F2DBFF1A}" destId="{FD2E0D4D-7833-40EE-86BD-ABF3C2F21C37}" srcOrd="1" destOrd="0" presId="urn:microsoft.com/office/officeart/2005/8/layout/hProcess4"/>
    <dgm:cxn modelId="{1B357FD7-868C-45EA-90D2-7211EE7B5839}" type="presParOf" srcId="{E15AB60A-0190-4FA1-95CE-7BF7F2DBFF1A}" destId="{1BE70361-223F-4545-8952-CD1778CD7CEB}" srcOrd="2" destOrd="0" presId="urn:microsoft.com/office/officeart/2005/8/layout/hProcess4"/>
    <dgm:cxn modelId="{7BBF401E-4084-402A-8A80-4D1707BFA99F}" type="presParOf" srcId="{1BE70361-223F-4545-8952-CD1778CD7CEB}" destId="{1A6B8DEE-8083-4ADE-A246-4024ED29FA28}" srcOrd="0" destOrd="0" presId="urn:microsoft.com/office/officeart/2005/8/layout/hProcess4"/>
    <dgm:cxn modelId="{C6018E49-F710-4DED-B751-A47D66FC234D}" type="presParOf" srcId="{1BE70361-223F-4545-8952-CD1778CD7CEB}" destId="{029B7037-9BF1-4D7E-B9E5-C0D2EA33FAE0}" srcOrd="1" destOrd="0" presId="urn:microsoft.com/office/officeart/2005/8/layout/hProcess4"/>
    <dgm:cxn modelId="{F663EF66-4322-47AD-9C2F-9A053A27ADD4}" type="presParOf" srcId="{1BE70361-223F-4545-8952-CD1778CD7CEB}" destId="{397C5211-35F1-4C54-A345-8500FCCA3D7C}" srcOrd="2" destOrd="0" presId="urn:microsoft.com/office/officeart/2005/8/layout/hProcess4"/>
    <dgm:cxn modelId="{BA87E83A-072B-4829-997F-3B10364A41F4}" type="presParOf" srcId="{1BE70361-223F-4545-8952-CD1778CD7CEB}" destId="{2DE86ABE-932A-48AE-ADFF-966FE6D9BDAB}" srcOrd="3" destOrd="0" presId="urn:microsoft.com/office/officeart/2005/8/layout/hProcess4"/>
    <dgm:cxn modelId="{EA328BE0-C537-4B21-BCA1-2ECD7E8A51F1}" type="presParOf" srcId="{1BE70361-223F-4545-8952-CD1778CD7CEB}" destId="{C629FC58-2C09-48B4-AA9B-DA109A2895DD}" srcOrd="4" destOrd="0" presId="urn:microsoft.com/office/officeart/2005/8/layout/hProcess4"/>
    <dgm:cxn modelId="{56A40972-9386-408A-A2E3-55045DD6018D}" type="presParOf" srcId="{E15AB60A-0190-4FA1-95CE-7BF7F2DBFF1A}" destId="{3C3CF05F-0A3A-41F0-85ED-BCB2AC9F79DC}" srcOrd="3" destOrd="0" presId="urn:microsoft.com/office/officeart/2005/8/layout/hProcess4"/>
    <dgm:cxn modelId="{12BAE19D-9AA3-46F4-A6B2-12AFD286520A}" type="presParOf" srcId="{E15AB60A-0190-4FA1-95CE-7BF7F2DBFF1A}" destId="{D43FC48F-D572-4329-AABF-51311E2C8BC8}" srcOrd="4" destOrd="0" presId="urn:microsoft.com/office/officeart/2005/8/layout/hProcess4"/>
    <dgm:cxn modelId="{BCBE35DE-DA32-416E-BC14-E32E568BF2DC}" type="presParOf" srcId="{D43FC48F-D572-4329-AABF-51311E2C8BC8}" destId="{92C57BDA-1DFB-4D2B-B083-F82DD9FA4492}" srcOrd="0" destOrd="0" presId="urn:microsoft.com/office/officeart/2005/8/layout/hProcess4"/>
    <dgm:cxn modelId="{B73DCC57-4B4C-4E0A-97CB-47D41C1C2945}" type="presParOf" srcId="{D43FC48F-D572-4329-AABF-51311E2C8BC8}" destId="{2542B199-1FD2-4B0C-8E8D-8C8A06CB2A63}" srcOrd="1" destOrd="0" presId="urn:microsoft.com/office/officeart/2005/8/layout/hProcess4"/>
    <dgm:cxn modelId="{6BA0DD92-27FA-41E7-9543-515CDE198A34}" type="presParOf" srcId="{D43FC48F-D572-4329-AABF-51311E2C8BC8}" destId="{32BDE5AE-48C6-455F-A68F-8646F0CB2B5D}" srcOrd="2" destOrd="0" presId="urn:microsoft.com/office/officeart/2005/8/layout/hProcess4"/>
    <dgm:cxn modelId="{65026B7C-C94C-45FB-9CF4-47964673DDF9}" type="presParOf" srcId="{D43FC48F-D572-4329-AABF-51311E2C8BC8}" destId="{B2282520-88B4-44EF-9A36-C0228C45F76F}" srcOrd="3" destOrd="0" presId="urn:microsoft.com/office/officeart/2005/8/layout/hProcess4"/>
    <dgm:cxn modelId="{B8AE39C7-DD2A-4834-BA67-301B5715E23A}" type="presParOf" srcId="{D43FC48F-D572-4329-AABF-51311E2C8BC8}" destId="{92F8DEE1-2149-467B-8A3A-82C78230780C}" srcOrd="4" destOrd="0" presId="urn:microsoft.com/office/officeart/2005/8/layout/hProcess4"/>
    <dgm:cxn modelId="{3C9B699D-BEB8-41CD-AF64-773FC799E1C0}" type="presParOf" srcId="{E15AB60A-0190-4FA1-95CE-7BF7F2DBFF1A}" destId="{4F8A51F4-F995-4616-A329-181CE01B223D}" srcOrd="5" destOrd="0" presId="urn:microsoft.com/office/officeart/2005/8/layout/hProcess4"/>
    <dgm:cxn modelId="{19170132-5CB4-470E-83EE-A4CB06536F32}" type="presParOf" srcId="{E15AB60A-0190-4FA1-95CE-7BF7F2DBFF1A}" destId="{FA794E01-D22C-42BB-BDE2-EAC10C58B533}" srcOrd="6" destOrd="0" presId="urn:microsoft.com/office/officeart/2005/8/layout/hProcess4"/>
    <dgm:cxn modelId="{40720554-DCFB-4184-AF16-CD3FAC8CC275}" type="presParOf" srcId="{FA794E01-D22C-42BB-BDE2-EAC10C58B533}" destId="{55D70FAE-AE11-4812-B775-ADD39E297A4C}" srcOrd="0" destOrd="0" presId="urn:microsoft.com/office/officeart/2005/8/layout/hProcess4"/>
    <dgm:cxn modelId="{32FFF3B8-3336-4489-8773-BF59E5823E15}" type="presParOf" srcId="{FA794E01-D22C-42BB-BDE2-EAC10C58B533}" destId="{82AD0CB7-99BC-4B41-B596-E826EF458639}" srcOrd="1" destOrd="0" presId="urn:microsoft.com/office/officeart/2005/8/layout/hProcess4"/>
    <dgm:cxn modelId="{F7ECE190-3FCE-4C7B-B43E-DB706C7398EE}" type="presParOf" srcId="{FA794E01-D22C-42BB-BDE2-EAC10C58B533}" destId="{412B5109-4B95-4C98-A4D8-4DB818CE5223}" srcOrd="2" destOrd="0" presId="urn:microsoft.com/office/officeart/2005/8/layout/hProcess4"/>
    <dgm:cxn modelId="{45088B74-6FC6-40E3-A0D3-F52DBFA23103}" type="presParOf" srcId="{FA794E01-D22C-42BB-BDE2-EAC10C58B533}" destId="{DA1E3009-EE57-44C1-871C-D6A072A6CF8A}" srcOrd="3" destOrd="0" presId="urn:microsoft.com/office/officeart/2005/8/layout/hProcess4"/>
    <dgm:cxn modelId="{0FDFC9BA-1453-4410-BB33-E0BE3FA9B912}" type="presParOf" srcId="{FA794E01-D22C-42BB-BDE2-EAC10C58B533}" destId="{0A16B5A5-8D3F-48B8-89A8-C995C8934B08}" srcOrd="4" destOrd="0" presId="urn:microsoft.com/office/officeart/2005/8/layout/h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8E6C3C3-9008-4CAC-923A-7F04CA7F0FE5}">
      <dsp:nvSpPr>
        <dsp:cNvPr id="0" name=""/>
        <dsp:cNvSpPr/>
      </dsp:nvSpPr>
      <dsp:spPr>
        <a:xfrm>
          <a:off x="3688537" y="36579"/>
          <a:ext cx="1087464" cy="973754"/>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baseline="0" noProof="0" dirty="0">
              <a:latin typeface="Cambria" panose="02040503050406030204" pitchFamily="18" charset="0"/>
              <a:ea typeface="Cambria" panose="02040503050406030204" pitchFamily="18" charset="0"/>
            </a:rPr>
            <a:t>Problématique</a:t>
          </a:r>
        </a:p>
      </dsp:txBody>
      <dsp:txXfrm>
        <a:off x="3847792" y="179182"/>
        <a:ext cx="768954" cy="688548"/>
      </dsp:txXfrm>
    </dsp:sp>
    <dsp:sp modelId="{90C10EE8-303C-4272-9BAD-8BA1CEA2B8F3}">
      <dsp:nvSpPr>
        <dsp:cNvPr id="0" name=""/>
        <dsp:cNvSpPr/>
      </dsp:nvSpPr>
      <dsp:spPr>
        <a:xfrm rot="918598">
          <a:off x="4896546" y="584182"/>
          <a:ext cx="377140"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a:p>
      </dsp:txBody>
      <dsp:txXfrm>
        <a:off x="4898385" y="639596"/>
        <a:ext cx="273493" cy="207295"/>
      </dsp:txXfrm>
    </dsp:sp>
    <dsp:sp modelId="{A74308DE-57D5-47B2-94DB-B44403F69B14}">
      <dsp:nvSpPr>
        <dsp:cNvPr id="0" name=""/>
        <dsp:cNvSpPr/>
      </dsp:nvSpPr>
      <dsp:spPr>
        <a:xfrm>
          <a:off x="5419839" y="472924"/>
          <a:ext cx="1043497" cy="1036935"/>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baseline="0" noProof="0" dirty="0">
              <a:latin typeface="Cambria" panose="02040503050406030204" pitchFamily="18" charset="0"/>
              <a:ea typeface="Cambria" panose="02040503050406030204" pitchFamily="18" charset="0"/>
            </a:rPr>
            <a:t>Objectif</a:t>
          </a:r>
        </a:p>
      </dsp:txBody>
      <dsp:txXfrm>
        <a:off x="5572656" y="624780"/>
        <a:ext cx="737863" cy="733223"/>
      </dsp:txXfrm>
    </dsp:sp>
    <dsp:sp modelId="{F19F2E4B-9189-4BDF-A862-66227305FC71}">
      <dsp:nvSpPr>
        <dsp:cNvPr id="0" name=""/>
        <dsp:cNvSpPr/>
      </dsp:nvSpPr>
      <dsp:spPr>
        <a:xfrm rot="3240000">
          <a:off x="6257150" y="1437428"/>
          <a:ext cx="268018"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a:p>
      </dsp:txBody>
      <dsp:txXfrm>
        <a:off x="6273722" y="1474001"/>
        <a:ext cx="187613" cy="207295"/>
      </dsp:txXfrm>
    </dsp:sp>
    <dsp:sp modelId="{51904E45-B908-4615-9008-E58EA2B27C17}">
      <dsp:nvSpPr>
        <dsp:cNvPr id="0" name=""/>
        <dsp:cNvSpPr/>
      </dsp:nvSpPr>
      <dsp:spPr>
        <a:xfrm>
          <a:off x="6333251" y="1723117"/>
          <a:ext cx="1023679" cy="1023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kern="1200" baseline="0" noProof="0" dirty="0">
              <a:latin typeface="Cambria" panose="02040503050406030204" pitchFamily="18" charset="0"/>
              <a:ea typeface="Cambria" panose="02040503050406030204" pitchFamily="18" charset="0"/>
            </a:rPr>
            <a:t>Concept</a:t>
          </a:r>
        </a:p>
      </dsp:txBody>
      <dsp:txXfrm>
        <a:off x="6483165" y="1873031"/>
        <a:ext cx="723851" cy="723851"/>
      </dsp:txXfrm>
    </dsp:sp>
    <dsp:sp modelId="{CCDC3022-B9C1-4DB3-A9FC-2DBE29FF1987}">
      <dsp:nvSpPr>
        <dsp:cNvPr id="0" name=""/>
        <dsp:cNvSpPr/>
      </dsp:nvSpPr>
      <dsp:spPr>
        <a:xfrm rot="5400000">
          <a:off x="6709026" y="2823074"/>
          <a:ext cx="272128"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fr-FR" sz="1600" kern="1200" baseline="0"/>
        </a:p>
      </dsp:txBody>
      <dsp:txXfrm>
        <a:off x="6749845" y="2851353"/>
        <a:ext cx="190490" cy="207295"/>
      </dsp:txXfrm>
    </dsp:sp>
    <dsp:sp modelId="{7ABDC6C1-12BC-4E42-A2D9-2C8EADCB0717}">
      <dsp:nvSpPr>
        <dsp:cNvPr id="0" name=""/>
        <dsp:cNvSpPr/>
      </dsp:nvSpPr>
      <dsp:spPr>
        <a:xfrm>
          <a:off x="6333251" y="3260247"/>
          <a:ext cx="1023679" cy="1023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66750">
            <a:lnSpc>
              <a:spcPct val="90000"/>
            </a:lnSpc>
            <a:spcBef>
              <a:spcPct val="0"/>
            </a:spcBef>
            <a:spcAft>
              <a:spcPct val="35000"/>
            </a:spcAft>
            <a:buNone/>
          </a:pPr>
          <a:r>
            <a:rPr lang="fr-FR" sz="1500" kern="1200" baseline="0" noProof="0" dirty="0">
              <a:latin typeface="Cambria" panose="02040503050406030204" pitchFamily="18" charset="0"/>
              <a:ea typeface="Cambria" panose="02040503050406030204" pitchFamily="18" charset="0"/>
            </a:rPr>
            <a:t>Verrous</a:t>
          </a:r>
        </a:p>
      </dsp:txBody>
      <dsp:txXfrm>
        <a:off x="6483165" y="3410161"/>
        <a:ext cx="723851" cy="723851"/>
      </dsp:txXfrm>
    </dsp:sp>
    <dsp:sp modelId="{FFC9A1DE-65A0-4917-90DD-3C3C99804D69}">
      <dsp:nvSpPr>
        <dsp:cNvPr id="0" name=""/>
        <dsp:cNvSpPr/>
      </dsp:nvSpPr>
      <dsp:spPr>
        <a:xfrm rot="7560000">
          <a:off x="6261801" y="4214892"/>
          <a:ext cx="272128"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a:p>
      </dsp:txBody>
      <dsp:txXfrm rot="10800000">
        <a:off x="6326613" y="4250967"/>
        <a:ext cx="190490" cy="207295"/>
      </dsp:txXfrm>
    </dsp:sp>
    <dsp:sp modelId="{11E1396F-5072-4FCB-A0E1-9ADA0F20BFB5}">
      <dsp:nvSpPr>
        <dsp:cNvPr id="0" name=""/>
        <dsp:cNvSpPr/>
      </dsp:nvSpPr>
      <dsp:spPr>
        <a:xfrm>
          <a:off x="5429748" y="4503811"/>
          <a:ext cx="1023679" cy="1023679"/>
        </a:xfrm>
        <a:prstGeom prst="ellips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baseline="0" noProof="0" dirty="0">
              <a:latin typeface="Cambria" panose="02040503050406030204" pitchFamily="18" charset="0"/>
              <a:ea typeface="Cambria" panose="02040503050406030204" pitchFamily="18" charset="0"/>
            </a:rPr>
            <a:t>Sous-Objectifs</a:t>
          </a:r>
        </a:p>
      </dsp:txBody>
      <dsp:txXfrm>
        <a:off x="5579662" y="4653725"/>
        <a:ext cx="723851" cy="723851"/>
      </dsp:txXfrm>
    </dsp:sp>
    <dsp:sp modelId="{DCDD10D2-0FB4-4880-8275-F0AC7D79A505}">
      <dsp:nvSpPr>
        <dsp:cNvPr id="0" name=""/>
        <dsp:cNvSpPr/>
      </dsp:nvSpPr>
      <dsp:spPr>
        <a:xfrm rot="9720000">
          <a:off x="5083574" y="5077679"/>
          <a:ext cx="270906"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a:p>
      </dsp:txBody>
      <dsp:txXfrm rot="10800000">
        <a:off x="5162857" y="5134220"/>
        <a:ext cx="189634" cy="207295"/>
      </dsp:txXfrm>
    </dsp:sp>
    <dsp:sp modelId="{F5B20C3C-7083-4479-8F17-FFDDC4FD43D0}">
      <dsp:nvSpPr>
        <dsp:cNvPr id="0" name=""/>
        <dsp:cNvSpPr/>
      </dsp:nvSpPr>
      <dsp:spPr>
        <a:xfrm>
          <a:off x="3964298" y="4987875"/>
          <a:ext cx="1030783" cy="100554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baseline="0" dirty="0">
              <a:latin typeface="Cambria" panose="02040503050406030204" pitchFamily="18" charset="0"/>
              <a:ea typeface="Cambria" panose="02040503050406030204" pitchFamily="18" charset="0"/>
            </a:rPr>
            <a:t>Results</a:t>
          </a:r>
        </a:p>
      </dsp:txBody>
      <dsp:txXfrm>
        <a:off x="4115253" y="5135134"/>
        <a:ext cx="728873" cy="711031"/>
      </dsp:txXfrm>
    </dsp:sp>
    <dsp:sp modelId="{0AA9D07D-4769-4876-94CD-BD06F836072D}">
      <dsp:nvSpPr>
        <dsp:cNvPr id="0" name=""/>
        <dsp:cNvSpPr/>
      </dsp:nvSpPr>
      <dsp:spPr>
        <a:xfrm rot="12199794">
          <a:off x="3664032" y="5021515"/>
          <a:ext cx="256871"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a:p>
      </dsp:txBody>
      <dsp:txXfrm rot="10800000">
        <a:off x="3737943" y="5105872"/>
        <a:ext cx="179810" cy="207295"/>
      </dsp:txXfrm>
    </dsp:sp>
    <dsp:sp modelId="{B591BBD7-07FC-48E9-A910-B48B6F48C95D}">
      <dsp:nvSpPr>
        <dsp:cNvPr id="0" name=""/>
        <dsp:cNvSpPr/>
      </dsp:nvSpPr>
      <dsp:spPr>
        <a:xfrm>
          <a:off x="2581443" y="4380871"/>
          <a:ext cx="1023679" cy="102367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fr-FR" sz="1500" kern="1200" dirty="0">
              <a:latin typeface="Cambria" panose="02040503050406030204" pitchFamily="18" charset="0"/>
              <a:ea typeface="Cambria" panose="02040503050406030204" pitchFamily="18" charset="0"/>
            </a:rPr>
            <a:t>Output</a:t>
          </a:r>
        </a:p>
      </dsp:txBody>
      <dsp:txXfrm>
        <a:off x="2731357" y="4530785"/>
        <a:ext cx="723851" cy="723851"/>
      </dsp:txXfrm>
    </dsp:sp>
    <dsp:sp modelId="{EE6D9D28-159D-484E-B460-2DD45F92BA01}">
      <dsp:nvSpPr>
        <dsp:cNvPr id="0" name=""/>
        <dsp:cNvSpPr/>
      </dsp:nvSpPr>
      <dsp:spPr>
        <a:xfrm rot="13987448">
          <a:off x="2471441" y="4090951"/>
          <a:ext cx="299957"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rot="10800000">
        <a:off x="2543434" y="4196041"/>
        <a:ext cx="209970" cy="207295"/>
      </dsp:txXfrm>
    </dsp:sp>
    <dsp:sp modelId="{0F385BAE-FAB0-4F96-9812-6F645F085500}">
      <dsp:nvSpPr>
        <dsp:cNvPr id="0" name=""/>
        <dsp:cNvSpPr/>
      </dsp:nvSpPr>
      <dsp:spPr>
        <a:xfrm>
          <a:off x="1662117" y="3186615"/>
          <a:ext cx="998148" cy="927156"/>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baseline="0" dirty="0">
              <a:latin typeface="Cambria" panose="02040503050406030204" pitchFamily="18" charset="0"/>
              <a:ea typeface="Cambria" panose="02040503050406030204" pitchFamily="18" charset="0"/>
            </a:rPr>
            <a:t>outcome</a:t>
          </a:r>
        </a:p>
      </dsp:txBody>
      <dsp:txXfrm>
        <a:off x="1808292" y="3322394"/>
        <a:ext cx="705798" cy="655598"/>
      </dsp:txXfrm>
    </dsp:sp>
    <dsp:sp modelId="{5A612BDC-F956-4C93-96EC-2A0ACD1DE9E4}">
      <dsp:nvSpPr>
        <dsp:cNvPr id="0" name=""/>
        <dsp:cNvSpPr/>
      </dsp:nvSpPr>
      <dsp:spPr>
        <a:xfrm rot="16086112">
          <a:off x="2022010" y="2800534"/>
          <a:ext cx="233497"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dirty="0"/>
        </a:p>
      </dsp:txBody>
      <dsp:txXfrm rot="10800000">
        <a:off x="2058195" y="2904637"/>
        <a:ext cx="163448" cy="207295"/>
      </dsp:txXfrm>
    </dsp:sp>
    <dsp:sp modelId="{8C15AD12-176F-4B4D-8D05-6A99B6482BFE}">
      <dsp:nvSpPr>
        <dsp:cNvPr id="0" name=""/>
        <dsp:cNvSpPr/>
      </dsp:nvSpPr>
      <dsp:spPr>
        <a:xfrm>
          <a:off x="1602450" y="1723117"/>
          <a:ext cx="1023679" cy="1023679"/>
        </a:xfrm>
        <a:prstGeom prst="ellipse">
          <a:avLst/>
        </a:prstGeom>
        <a:solidFill>
          <a:schemeClr val="accent2"/>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baseline="0" dirty="0">
              <a:latin typeface="Cambria" panose="02040503050406030204" pitchFamily="18" charset="0"/>
              <a:ea typeface="Cambria" panose="02040503050406030204" pitchFamily="18" charset="0"/>
            </a:rPr>
            <a:t>Impact</a:t>
          </a:r>
        </a:p>
      </dsp:txBody>
      <dsp:txXfrm>
        <a:off x="1752364" y="1873031"/>
        <a:ext cx="723851" cy="723851"/>
      </dsp:txXfrm>
    </dsp:sp>
    <dsp:sp modelId="{E36173F2-6BE6-4C66-A15F-BE3D8A251964}">
      <dsp:nvSpPr>
        <dsp:cNvPr id="0" name=""/>
        <dsp:cNvSpPr/>
      </dsp:nvSpPr>
      <dsp:spPr>
        <a:xfrm rot="18360000">
          <a:off x="2364434" y="1420139"/>
          <a:ext cx="420550"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endParaRPr lang="en-GB" sz="1600" kern="1200" baseline="0" dirty="0"/>
        </a:p>
      </dsp:txBody>
      <dsp:txXfrm>
        <a:off x="2385796" y="1531163"/>
        <a:ext cx="316903" cy="207295"/>
      </dsp:txXfrm>
    </dsp:sp>
    <dsp:sp modelId="{4957224C-F062-4813-AA6F-F8267DB20F7D}">
      <dsp:nvSpPr>
        <dsp:cNvPr id="0" name=""/>
        <dsp:cNvSpPr/>
      </dsp:nvSpPr>
      <dsp:spPr>
        <a:xfrm>
          <a:off x="2505953" y="479552"/>
          <a:ext cx="1023679" cy="1023679"/>
        </a:xfrm>
        <a:prstGeom prst="ellipse">
          <a:avLst/>
        </a:prstGeom>
        <a:solidFill>
          <a:srgbClr val="7030A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050" tIns="19050" rIns="19050" bIns="19050" numCol="1" spcCol="1270" anchor="ctr" anchorCtr="0">
          <a:noAutofit/>
        </a:bodyPr>
        <a:lstStyle/>
        <a:p>
          <a:pPr marL="0" lvl="0" indent="0" algn="ctr" defTabSz="666750">
            <a:lnSpc>
              <a:spcPct val="90000"/>
            </a:lnSpc>
            <a:spcBef>
              <a:spcPct val="0"/>
            </a:spcBef>
            <a:spcAft>
              <a:spcPct val="35000"/>
            </a:spcAft>
            <a:buNone/>
          </a:pPr>
          <a:r>
            <a:rPr lang="en-GB" sz="1500" kern="1200" baseline="0" dirty="0">
              <a:latin typeface="Cambria" panose="02040503050406030204" pitchFamily="18" charset="0"/>
              <a:ea typeface="Cambria" panose="02040503050406030204" pitchFamily="18" charset="0"/>
            </a:rPr>
            <a:t>Implémentation</a:t>
          </a:r>
        </a:p>
      </dsp:txBody>
      <dsp:txXfrm>
        <a:off x="2655867" y="629466"/>
        <a:ext cx="723851" cy="723851"/>
      </dsp:txXfrm>
    </dsp:sp>
    <dsp:sp modelId="{0AD144E8-416F-491B-B077-40CB7ED0AB17}">
      <dsp:nvSpPr>
        <dsp:cNvPr id="0" name=""/>
        <dsp:cNvSpPr/>
      </dsp:nvSpPr>
      <dsp:spPr>
        <a:xfrm rot="20335705">
          <a:off x="3543127" y="590258"/>
          <a:ext cx="134841" cy="345491"/>
        </a:xfrm>
        <a:prstGeom prst="righ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622300">
            <a:lnSpc>
              <a:spcPct val="90000"/>
            </a:lnSpc>
            <a:spcBef>
              <a:spcPct val="0"/>
            </a:spcBef>
            <a:spcAft>
              <a:spcPct val="35000"/>
            </a:spcAft>
            <a:buNone/>
          </a:pPr>
          <a:endParaRPr lang="fr-FR" sz="1400" kern="1200"/>
        </a:p>
      </dsp:txBody>
      <dsp:txXfrm>
        <a:off x="3544479" y="666628"/>
        <a:ext cx="94389" cy="20729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1C9C081-C528-41BB-83F6-9B0EF7BC78A9}">
      <dsp:nvSpPr>
        <dsp:cNvPr id="0" name=""/>
        <dsp:cNvSpPr/>
      </dsp:nvSpPr>
      <dsp:spPr>
        <a:xfrm rot="5400000">
          <a:off x="2112716" y="395823"/>
          <a:ext cx="1385970" cy="1205794"/>
        </a:xfrm>
        <a:prstGeom prst="hexagon">
          <a:avLst>
            <a:gd name="adj" fmla="val 25000"/>
            <a:gd name="vf" fmla="val 115470"/>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700" b="1" kern="1200" dirty="0">
              <a:latin typeface="Cambria" panose="02040503050406030204" pitchFamily="18" charset="0"/>
              <a:ea typeface="Cambria" panose="02040503050406030204" pitchFamily="18" charset="0"/>
            </a:rPr>
            <a:t>Apport</a:t>
          </a:r>
        </a:p>
      </dsp:txBody>
      <dsp:txXfrm rot="-5400000">
        <a:off x="2390707" y="521715"/>
        <a:ext cx="829988" cy="954010"/>
      </dsp:txXfrm>
    </dsp:sp>
    <dsp:sp modelId="{4BA77133-610B-4947-A6AE-3811DB1B53E3}">
      <dsp:nvSpPr>
        <dsp:cNvPr id="0" name=""/>
        <dsp:cNvSpPr/>
      </dsp:nvSpPr>
      <dsp:spPr>
        <a:xfrm>
          <a:off x="3445188" y="582929"/>
          <a:ext cx="1546742" cy="831582"/>
        </a:xfrm>
        <a:prstGeom prst="rect">
          <a:avLst/>
        </a:prstGeom>
        <a:noFill/>
        <a:ln>
          <a:noFill/>
        </a:ln>
        <a:effectLst/>
      </dsp:spPr>
      <dsp:style>
        <a:lnRef idx="0">
          <a:scrgbClr r="0" g="0" b="0"/>
        </a:lnRef>
        <a:fillRef idx="0">
          <a:scrgbClr r="0" g="0" b="0"/>
        </a:fillRef>
        <a:effectRef idx="0">
          <a:scrgbClr r="0" g="0" b="0"/>
        </a:effectRef>
        <a:fontRef idx="minor"/>
      </dsp:style>
    </dsp:sp>
    <dsp:sp modelId="{3468660E-2EEF-4CF4-BA73-F69394FB9A61}">
      <dsp:nvSpPr>
        <dsp:cNvPr id="0" name=""/>
        <dsp:cNvSpPr/>
      </dsp:nvSpPr>
      <dsp:spPr>
        <a:xfrm rot="5400000">
          <a:off x="59333" y="1582602"/>
          <a:ext cx="1385970" cy="1205794"/>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711200">
            <a:lnSpc>
              <a:spcPct val="90000"/>
            </a:lnSpc>
            <a:spcBef>
              <a:spcPct val="0"/>
            </a:spcBef>
            <a:spcAft>
              <a:spcPct val="35000"/>
            </a:spcAft>
            <a:buNone/>
          </a:pPr>
          <a:r>
            <a:rPr lang="fr-FR" sz="1600" b="1" kern="1200" dirty="0">
              <a:latin typeface="Amasis MT Pro" panose="02040504050005020304" pitchFamily="18" charset="0"/>
            </a:rPr>
            <a:t>Existant</a:t>
          </a:r>
        </a:p>
      </dsp:txBody>
      <dsp:txXfrm rot="-5400000">
        <a:off x="337324" y="1708494"/>
        <a:ext cx="829988" cy="954010"/>
      </dsp:txXfrm>
    </dsp:sp>
    <dsp:sp modelId="{301F7C78-B2E9-4340-AB8A-D3790B37EDE1}">
      <dsp:nvSpPr>
        <dsp:cNvPr id="0" name=""/>
        <dsp:cNvSpPr/>
      </dsp:nvSpPr>
      <dsp:spPr>
        <a:xfrm rot="5400000">
          <a:off x="1459093" y="1572235"/>
          <a:ext cx="1385970" cy="1205794"/>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b="1" kern="1200" dirty="0">
              <a:latin typeface="Cambria" panose="02040503050406030204" pitchFamily="18" charset="0"/>
              <a:ea typeface="Cambria" panose="02040503050406030204" pitchFamily="18" charset="0"/>
            </a:rPr>
            <a:t>Votre contribution à l’état de l’art</a:t>
          </a:r>
        </a:p>
      </dsp:txBody>
      <dsp:txXfrm rot="-5400000">
        <a:off x="1737084" y="1698127"/>
        <a:ext cx="829988" cy="954010"/>
      </dsp:txXfrm>
    </dsp:sp>
    <dsp:sp modelId="{F55504F9-68FD-4AB1-9BE5-16A3CC483ACE}">
      <dsp:nvSpPr>
        <dsp:cNvPr id="0" name=""/>
        <dsp:cNvSpPr/>
      </dsp:nvSpPr>
      <dsp:spPr>
        <a:xfrm>
          <a:off x="2438" y="1759341"/>
          <a:ext cx="1496847" cy="831582"/>
        </a:xfrm>
        <a:prstGeom prst="rect">
          <a:avLst/>
        </a:prstGeom>
        <a:noFill/>
        <a:ln>
          <a:noFill/>
        </a:ln>
        <a:effectLst/>
      </dsp:spPr>
      <dsp:style>
        <a:lnRef idx="0">
          <a:scrgbClr r="0" g="0" b="0"/>
        </a:lnRef>
        <a:fillRef idx="0">
          <a:scrgbClr r="0" g="0" b="0"/>
        </a:fillRef>
        <a:effectRef idx="0">
          <a:scrgbClr r="0" g="0" b="0"/>
        </a:effectRef>
        <a:fontRef idx="minor"/>
      </dsp:style>
    </dsp:sp>
    <dsp:sp modelId="{F55FFF83-8064-495C-B36F-87D97E96E363}">
      <dsp:nvSpPr>
        <dsp:cNvPr id="0" name=""/>
        <dsp:cNvSpPr/>
      </dsp:nvSpPr>
      <dsp:spPr>
        <a:xfrm rot="5400000">
          <a:off x="2761350" y="1572235"/>
          <a:ext cx="1385970" cy="1205794"/>
        </a:xfrm>
        <a:prstGeom prst="hexagon">
          <a:avLst>
            <a:gd name="adj" fmla="val 25000"/>
            <a:gd name="vf" fmla="val 115470"/>
          </a:avLst>
        </a:prstGeom>
        <a:solidFill>
          <a:schemeClr val="accent6">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600200">
            <a:lnSpc>
              <a:spcPct val="90000"/>
            </a:lnSpc>
            <a:spcBef>
              <a:spcPct val="0"/>
            </a:spcBef>
            <a:spcAft>
              <a:spcPct val="35000"/>
            </a:spcAft>
            <a:buNone/>
          </a:pPr>
          <a:endParaRPr lang="fr-FR" sz="3600" kern="1200"/>
        </a:p>
      </dsp:txBody>
      <dsp:txXfrm rot="-5400000">
        <a:off x="3039341" y="1698127"/>
        <a:ext cx="829988" cy="954010"/>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9AFDFF9-5252-4ECF-A0D6-7356ADE29058}">
      <dsp:nvSpPr>
        <dsp:cNvPr id="0" name=""/>
        <dsp:cNvSpPr/>
      </dsp:nvSpPr>
      <dsp:spPr>
        <a:xfrm>
          <a:off x="3306229" y="131284"/>
          <a:ext cx="1811218" cy="150885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800100">
            <a:lnSpc>
              <a:spcPct val="90000"/>
            </a:lnSpc>
            <a:spcBef>
              <a:spcPct val="0"/>
            </a:spcBef>
            <a:spcAft>
              <a:spcPct val="15000"/>
            </a:spcAft>
            <a:buFontTx/>
            <a:buNone/>
          </a:pPr>
          <a:r>
            <a:rPr lang="fr-FR" sz="1800" kern="1200" dirty="0">
              <a:latin typeface="Cambria" panose="02040503050406030204" pitchFamily="18" charset="0"/>
              <a:ea typeface="Cambria" panose="02040503050406030204" pitchFamily="18" charset="0"/>
            </a:rPr>
            <a:t>Effet attendu de vos résultats (donné par le Call)</a:t>
          </a:r>
        </a:p>
      </dsp:txBody>
      <dsp:txXfrm>
        <a:off x="3340952" y="166007"/>
        <a:ext cx="1741772" cy="1116083"/>
      </dsp:txXfrm>
    </dsp:sp>
    <dsp:sp modelId="{C097C45A-AE78-49C6-B1F4-800F53DE4DA9}">
      <dsp:nvSpPr>
        <dsp:cNvPr id="0" name=""/>
        <dsp:cNvSpPr/>
      </dsp:nvSpPr>
      <dsp:spPr>
        <a:xfrm>
          <a:off x="2704980" y="-1308142"/>
          <a:ext cx="5032411" cy="3910096"/>
        </a:xfrm>
        <a:prstGeom prst="leftCircularArrow">
          <a:avLst>
            <a:gd name="adj1" fmla="val 2753"/>
            <a:gd name="adj2" fmla="val 335643"/>
            <a:gd name="adj3" fmla="val 2090729"/>
            <a:gd name="adj4" fmla="val 9004064"/>
            <a:gd name="adj5" fmla="val 3212"/>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B6FFE5D-84E4-4060-B89F-77810B983BC1}">
      <dsp:nvSpPr>
        <dsp:cNvPr id="0" name=""/>
        <dsp:cNvSpPr/>
      </dsp:nvSpPr>
      <dsp:spPr>
        <a:xfrm>
          <a:off x="2987260" y="1585261"/>
          <a:ext cx="1307166" cy="51981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err="1">
              <a:solidFill>
                <a:schemeClr val="tx1"/>
              </a:solidFill>
            </a:rPr>
            <a:t>Expected</a:t>
          </a:r>
          <a:r>
            <a:rPr lang="fr-FR" sz="1800" b="1" kern="1200" dirty="0">
              <a:solidFill>
                <a:schemeClr val="tx1"/>
              </a:solidFill>
            </a:rPr>
            <a:t> </a:t>
          </a:r>
        </a:p>
        <a:p>
          <a:pPr marL="0" lvl="0" indent="0" algn="ctr" defTabSz="800100">
            <a:lnSpc>
              <a:spcPct val="90000"/>
            </a:lnSpc>
            <a:spcBef>
              <a:spcPct val="0"/>
            </a:spcBef>
            <a:spcAft>
              <a:spcPct val="35000"/>
            </a:spcAft>
            <a:buNone/>
          </a:pPr>
          <a:r>
            <a:rPr lang="fr-FR" sz="1800" b="1" kern="1200" dirty="0" err="1">
              <a:solidFill>
                <a:schemeClr val="tx1"/>
              </a:solidFill>
            </a:rPr>
            <a:t>Outcome</a:t>
          </a:r>
          <a:endParaRPr lang="fr-FR" sz="1800" b="1" kern="1200" dirty="0">
            <a:solidFill>
              <a:schemeClr val="tx1"/>
            </a:solidFill>
          </a:endParaRPr>
        </a:p>
      </dsp:txBody>
      <dsp:txXfrm>
        <a:off x="3002485" y="1600486"/>
        <a:ext cx="1276716" cy="489367"/>
      </dsp:txXfrm>
    </dsp:sp>
    <dsp:sp modelId="{58B2440C-69B6-4DA4-862D-BBD594E904FE}">
      <dsp:nvSpPr>
        <dsp:cNvPr id="0" name=""/>
        <dsp:cNvSpPr/>
      </dsp:nvSpPr>
      <dsp:spPr>
        <a:xfrm>
          <a:off x="5682377" y="613267"/>
          <a:ext cx="2948581" cy="1212906"/>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ctr" defTabSz="800100">
            <a:lnSpc>
              <a:spcPct val="90000"/>
            </a:lnSpc>
            <a:spcBef>
              <a:spcPct val="0"/>
            </a:spcBef>
            <a:spcAft>
              <a:spcPct val="15000"/>
            </a:spcAft>
            <a:buFontTx/>
            <a:buNone/>
          </a:pPr>
          <a:r>
            <a:rPr lang="fr-FR" sz="1800" kern="1200" dirty="0">
              <a:latin typeface="Cambria" panose="02040503050406030204" pitchFamily="18" charset="0"/>
              <a:ea typeface="Cambria" panose="02040503050406030204" pitchFamily="18" charset="0"/>
            </a:rPr>
            <a:t>Effet long terme (donné par le programme de travail)</a:t>
          </a:r>
        </a:p>
      </dsp:txBody>
      <dsp:txXfrm>
        <a:off x="5710289" y="901088"/>
        <a:ext cx="2892757" cy="897174"/>
      </dsp:txXfrm>
    </dsp:sp>
    <dsp:sp modelId="{39038580-7A6A-4D77-9F1D-D299B0FF6F6F}">
      <dsp:nvSpPr>
        <dsp:cNvPr id="0" name=""/>
        <dsp:cNvSpPr/>
      </dsp:nvSpPr>
      <dsp:spPr>
        <a:xfrm>
          <a:off x="5879796" y="371298"/>
          <a:ext cx="1307166" cy="519817"/>
        </a:xfrm>
        <a:prstGeom prst="roundRect">
          <a:avLst>
            <a:gd name="adj" fmla="val 10000"/>
          </a:avLst>
        </a:prstGeom>
        <a:gradFill rotWithShape="1">
          <a:gsLst>
            <a:gs pos="0">
              <a:schemeClr val="accent4">
                <a:satMod val="103000"/>
                <a:lumMod val="102000"/>
                <a:tint val="94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hemeClr val="accent4"/>
        </a:lnRef>
        <a:fillRef idx="3">
          <a:schemeClr val="accent4"/>
        </a:fillRef>
        <a:effectRef idx="3">
          <a:schemeClr val="accent4"/>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fr-FR" sz="1800" b="1" kern="1200" dirty="0" err="1">
              <a:solidFill>
                <a:schemeClr val="tx1"/>
              </a:solidFill>
            </a:rPr>
            <a:t>Expected</a:t>
          </a:r>
          <a:r>
            <a:rPr lang="fr-FR" sz="1800" b="1" kern="1200" dirty="0">
              <a:solidFill>
                <a:schemeClr val="tx1"/>
              </a:solidFill>
            </a:rPr>
            <a:t> Impact</a:t>
          </a:r>
        </a:p>
      </dsp:txBody>
      <dsp:txXfrm>
        <a:off x="5895021" y="386523"/>
        <a:ext cx="1276716" cy="489367"/>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324725A-111A-4299-AEC5-49278E8661E9}">
      <dsp:nvSpPr>
        <dsp:cNvPr id="0" name=""/>
        <dsp:cNvSpPr/>
      </dsp:nvSpPr>
      <dsp:spPr>
        <a:xfrm>
          <a:off x="1345" y="1835643"/>
          <a:ext cx="2077511" cy="1713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71450" lvl="1" indent="-171450" algn="l" defTabSz="800100">
            <a:lnSpc>
              <a:spcPct val="90000"/>
            </a:lnSpc>
            <a:spcBef>
              <a:spcPct val="0"/>
            </a:spcBef>
            <a:spcAft>
              <a:spcPct val="15000"/>
            </a:spcAft>
            <a:buFontTx/>
            <a:buNone/>
          </a:pPr>
          <a:r>
            <a:rPr lang="fr-FR" sz="1800" kern="1200" dirty="0">
              <a:solidFill>
                <a:schemeClr val="accent1">
                  <a:lumMod val="75000"/>
                </a:schemeClr>
              </a:solidFill>
              <a:latin typeface="Cambria" panose="02040503050406030204" pitchFamily="18" charset="0"/>
              <a:ea typeface="Cambria" panose="02040503050406030204" pitchFamily="18" charset="0"/>
            </a:rPr>
            <a:t>RESULTAT</a:t>
          </a:r>
        </a:p>
        <a:p>
          <a:pPr marL="114300" lvl="1" indent="-114300" algn="l" defTabSz="533400">
            <a:lnSpc>
              <a:spcPct val="90000"/>
            </a:lnSpc>
            <a:spcBef>
              <a:spcPct val="0"/>
            </a:spcBef>
            <a:spcAft>
              <a:spcPct val="15000"/>
            </a:spcAft>
            <a:buChar char="•"/>
          </a:pPr>
          <a:r>
            <a:rPr lang="fr-FR" sz="1200" kern="1200" dirty="0">
              <a:latin typeface="Cambria" panose="02040503050406030204" pitchFamily="18" charset="0"/>
              <a:ea typeface="Cambria" panose="02040503050406030204" pitchFamily="18" charset="0"/>
            </a:rPr>
            <a:t>Chercheurs/Ingénieurs en biotechnologie marine, énergies marines renouvelables</a:t>
          </a:r>
        </a:p>
        <a:p>
          <a:pPr marL="114300" lvl="1" indent="-114300" algn="l" defTabSz="533400">
            <a:lnSpc>
              <a:spcPct val="90000"/>
            </a:lnSpc>
            <a:spcBef>
              <a:spcPct val="0"/>
            </a:spcBef>
            <a:spcAft>
              <a:spcPct val="15000"/>
            </a:spcAft>
            <a:buChar char="•"/>
          </a:pPr>
          <a:r>
            <a:rPr lang="fr-FR" sz="1200" kern="1200" dirty="0">
              <a:solidFill>
                <a:schemeClr val="accent2"/>
              </a:solidFill>
              <a:latin typeface="Cambria" panose="02040503050406030204" pitchFamily="18" charset="0"/>
              <a:ea typeface="Cambria" panose="02040503050406030204" pitchFamily="18" charset="0"/>
            </a:rPr>
            <a:t>Chercheurs du consortium</a:t>
          </a:r>
        </a:p>
      </dsp:txBody>
      <dsp:txXfrm>
        <a:off x="40778" y="1875076"/>
        <a:ext cx="1998645" cy="1267465"/>
      </dsp:txXfrm>
    </dsp:sp>
    <dsp:sp modelId="{FD2E0D4D-7833-40EE-86BD-ABF3C2F21C37}">
      <dsp:nvSpPr>
        <dsp:cNvPr id="0" name=""/>
        <dsp:cNvSpPr/>
      </dsp:nvSpPr>
      <dsp:spPr>
        <a:xfrm>
          <a:off x="1123429" y="2164921"/>
          <a:ext cx="2484951" cy="2484951"/>
        </a:xfrm>
        <a:prstGeom prst="leftCircularArrow">
          <a:avLst>
            <a:gd name="adj1" fmla="val 2971"/>
            <a:gd name="adj2" fmla="val 364006"/>
            <a:gd name="adj3" fmla="val 1921810"/>
            <a:gd name="adj4" fmla="val 8806783"/>
            <a:gd name="adj5" fmla="val 3466"/>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1F713E2D-5097-4E1B-9BEC-A872CB3774F2}">
      <dsp:nvSpPr>
        <dsp:cNvPr id="0" name=""/>
        <dsp:cNvSpPr/>
      </dsp:nvSpPr>
      <dsp:spPr>
        <a:xfrm>
          <a:off x="470050" y="3309923"/>
          <a:ext cx="1846677" cy="73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mbria" panose="02040503050406030204" pitchFamily="18" charset="0"/>
              <a:ea typeface="Cambria" panose="02040503050406030204" pitchFamily="18" charset="0"/>
            </a:rPr>
            <a:t>Algorithme</a:t>
          </a:r>
        </a:p>
        <a:p>
          <a:pPr marL="0" lvl="0" indent="0" algn="ctr" defTabSz="1066800">
            <a:lnSpc>
              <a:spcPct val="90000"/>
            </a:lnSpc>
            <a:spcBef>
              <a:spcPct val="0"/>
            </a:spcBef>
            <a:spcAft>
              <a:spcPct val="35000"/>
            </a:spcAft>
            <a:buNone/>
          </a:pPr>
          <a:r>
            <a:rPr lang="fr-FR" sz="2400" kern="1200" dirty="0">
              <a:latin typeface="Cambria" panose="02040503050406030204" pitchFamily="18" charset="0"/>
              <a:ea typeface="Cambria" panose="02040503050406030204" pitchFamily="18" charset="0"/>
            </a:rPr>
            <a:t>Bio-marine</a:t>
          </a:r>
        </a:p>
      </dsp:txBody>
      <dsp:txXfrm>
        <a:off x="491559" y="3331432"/>
        <a:ext cx="1803659" cy="691344"/>
      </dsp:txXfrm>
    </dsp:sp>
    <dsp:sp modelId="{029B7037-9BF1-4D7E-B9E5-C0D2EA33FAE0}">
      <dsp:nvSpPr>
        <dsp:cNvPr id="0" name=""/>
        <dsp:cNvSpPr/>
      </dsp:nvSpPr>
      <dsp:spPr>
        <a:xfrm>
          <a:off x="2661217" y="1835643"/>
          <a:ext cx="2399983" cy="1713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r>
            <a:rPr lang="fr-FR" sz="1200" kern="1200" dirty="0">
              <a:latin typeface="Cambria" panose="02040503050406030204" pitchFamily="18" charset="0"/>
              <a:ea typeface="Cambria" panose="02040503050406030204" pitchFamily="18" charset="0"/>
            </a:rPr>
            <a:t>Développeurs de solutions pour l’EB</a:t>
          </a:r>
        </a:p>
        <a:p>
          <a:pPr marL="114300" lvl="1" indent="-114300" algn="l" defTabSz="533400">
            <a:lnSpc>
              <a:spcPct val="90000"/>
            </a:lnSpc>
            <a:spcBef>
              <a:spcPct val="0"/>
            </a:spcBef>
            <a:spcAft>
              <a:spcPct val="15000"/>
            </a:spcAft>
            <a:buChar char="•"/>
          </a:pPr>
          <a:r>
            <a:rPr lang="fr-FR" sz="1200" kern="1200" dirty="0">
              <a:solidFill>
                <a:schemeClr val="accent2"/>
              </a:solidFill>
              <a:latin typeface="Cambria" panose="02040503050406030204" pitchFamily="18" charset="0"/>
              <a:ea typeface="Cambria" panose="02040503050406030204" pitchFamily="18" charset="0"/>
            </a:rPr>
            <a:t>Industriels du consortium?</a:t>
          </a:r>
          <a:endParaRPr lang="fr-F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endParaRPr lang="fr-FR" sz="12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None/>
          </a:pPr>
          <a:r>
            <a:rPr lang="fr-FR" sz="1800" kern="1200" dirty="0">
              <a:solidFill>
                <a:schemeClr val="accent1">
                  <a:lumMod val="75000"/>
                </a:schemeClr>
              </a:solidFill>
              <a:latin typeface="Cambria" panose="02040503050406030204" pitchFamily="18" charset="0"/>
              <a:ea typeface="Cambria" panose="02040503050406030204" pitchFamily="18" charset="0"/>
            </a:rPr>
            <a:t>OUTPUT (Livrable)</a:t>
          </a:r>
          <a:endParaRPr lang="fr-FR" sz="1200" kern="1200" dirty="0">
            <a:latin typeface="Cambria" panose="02040503050406030204" pitchFamily="18" charset="0"/>
            <a:ea typeface="Cambria" panose="02040503050406030204" pitchFamily="18" charset="0"/>
          </a:endParaRPr>
        </a:p>
      </dsp:txBody>
      <dsp:txXfrm>
        <a:off x="2700650" y="2242257"/>
        <a:ext cx="2321117" cy="1267465"/>
      </dsp:txXfrm>
    </dsp:sp>
    <dsp:sp modelId="{3C3CF05F-0A3A-41F0-85ED-BCB2AC9F79DC}">
      <dsp:nvSpPr>
        <dsp:cNvPr id="0" name=""/>
        <dsp:cNvSpPr/>
      </dsp:nvSpPr>
      <dsp:spPr>
        <a:xfrm>
          <a:off x="3999916" y="631528"/>
          <a:ext cx="2807954" cy="2807954"/>
        </a:xfrm>
        <a:prstGeom prst="circularArrow">
          <a:avLst>
            <a:gd name="adj1" fmla="val 2629"/>
            <a:gd name="adj2" fmla="val 319570"/>
            <a:gd name="adj3" fmla="val 19250912"/>
            <a:gd name="adj4" fmla="val 12321503"/>
            <a:gd name="adj5" fmla="val 3067"/>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DE86ABE-932A-48AE-ADFF-966FE6D9BDAB}">
      <dsp:nvSpPr>
        <dsp:cNvPr id="0" name=""/>
        <dsp:cNvSpPr/>
      </dsp:nvSpPr>
      <dsp:spPr>
        <a:xfrm>
          <a:off x="3284122" y="1468462"/>
          <a:ext cx="1846677" cy="73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910" tIns="27940" rIns="41910" bIns="27940" numCol="1" spcCol="1270" anchor="ctr" anchorCtr="0">
          <a:noAutofit/>
        </a:bodyPr>
        <a:lstStyle/>
        <a:p>
          <a:pPr marL="0" lvl="0" indent="0" algn="ctr" defTabSz="977900">
            <a:lnSpc>
              <a:spcPct val="90000"/>
            </a:lnSpc>
            <a:spcBef>
              <a:spcPct val="0"/>
            </a:spcBef>
            <a:spcAft>
              <a:spcPct val="35000"/>
            </a:spcAft>
            <a:buNone/>
          </a:pPr>
          <a:r>
            <a:rPr lang="fr-FR" sz="2200" kern="1200" dirty="0">
              <a:latin typeface="Cambria" panose="02040503050406030204" pitchFamily="18" charset="0"/>
              <a:ea typeface="Cambria" panose="02040503050406030204" pitchFamily="18" charset="0"/>
            </a:rPr>
            <a:t>Logiciel de démo.</a:t>
          </a:r>
        </a:p>
      </dsp:txBody>
      <dsp:txXfrm>
        <a:off x="3305631" y="1489971"/>
        <a:ext cx="1803659" cy="691344"/>
      </dsp:txXfrm>
    </dsp:sp>
    <dsp:sp modelId="{2542B199-1FD2-4B0C-8E8D-8C8A06CB2A63}">
      <dsp:nvSpPr>
        <dsp:cNvPr id="0" name=""/>
        <dsp:cNvSpPr/>
      </dsp:nvSpPr>
      <dsp:spPr>
        <a:xfrm>
          <a:off x="5530669" y="1665663"/>
          <a:ext cx="2384838" cy="1713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228600" lvl="1" indent="-228600" algn="l" defTabSz="889000">
            <a:lnSpc>
              <a:spcPct val="90000"/>
            </a:lnSpc>
            <a:spcBef>
              <a:spcPct val="0"/>
            </a:spcBef>
            <a:spcAft>
              <a:spcPct val="15000"/>
            </a:spcAft>
            <a:buFontTx/>
            <a:buNone/>
          </a:pPr>
          <a:r>
            <a:rPr lang="fr-FR" sz="2000" kern="1200" dirty="0">
              <a:solidFill>
                <a:schemeClr val="accent1">
                  <a:lumMod val="75000"/>
                </a:schemeClr>
              </a:solidFill>
              <a:latin typeface="Cambria" panose="02040503050406030204" pitchFamily="18" charset="0"/>
              <a:ea typeface="Cambria" panose="02040503050406030204" pitchFamily="18" charset="0"/>
            </a:rPr>
            <a:t>OUTCOME (effet)</a:t>
          </a:r>
          <a:endParaRPr lang="fr-FR" sz="1200" kern="1200" dirty="0">
            <a:latin typeface="Cambria" panose="02040503050406030204" pitchFamily="18" charset="0"/>
            <a:ea typeface="Cambria" panose="02040503050406030204" pitchFamily="18" charset="0"/>
          </a:endParaRPr>
        </a:p>
        <a:p>
          <a:pPr marL="114300" lvl="1" indent="-114300" algn="l" defTabSz="533400">
            <a:lnSpc>
              <a:spcPct val="90000"/>
            </a:lnSpc>
            <a:spcBef>
              <a:spcPct val="0"/>
            </a:spcBef>
            <a:spcAft>
              <a:spcPct val="15000"/>
            </a:spcAft>
            <a:buChar char="•"/>
          </a:pPr>
          <a:r>
            <a:rPr lang="fr-FR" sz="1200" kern="1200" dirty="0">
              <a:latin typeface="Cambria" panose="02040503050406030204" pitchFamily="18" charset="0"/>
              <a:ea typeface="Cambria" panose="02040503050406030204" pitchFamily="18" charset="0"/>
            </a:rPr>
            <a:t>ingénieurs concepteurs</a:t>
          </a:r>
        </a:p>
        <a:p>
          <a:pPr marL="114300" lvl="1" indent="-114300" algn="l" defTabSz="533400">
            <a:lnSpc>
              <a:spcPct val="90000"/>
            </a:lnSpc>
            <a:spcBef>
              <a:spcPct val="0"/>
            </a:spcBef>
            <a:spcAft>
              <a:spcPct val="15000"/>
            </a:spcAft>
            <a:buChar char="•"/>
          </a:pPr>
          <a:r>
            <a:rPr lang="fr-FR" sz="1200" kern="1200" dirty="0">
              <a:latin typeface="Cambria" panose="02040503050406030204" pitchFamily="18" charset="0"/>
              <a:ea typeface="Cambria" panose="02040503050406030204" pitchFamily="18" charset="0"/>
            </a:rPr>
            <a:t>Développement de plateformes soutenant la gestion des ressources marines</a:t>
          </a:r>
        </a:p>
        <a:p>
          <a:pPr marL="114300" lvl="1" indent="-114300" algn="l" defTabSz="533400">
            <a:lnSpc>
              <a:spcPct val="90000"/>
            </a:lnSpc>
            <a:spcBef>
              <a:spcPct val="0"/>
            </a:spcBef>
            <a:spcAft>
              <a:spcPct val="15000"/>
            </a:spcAft>
            <a:buChar char="•"/>
          </a:pPr>
          <a:r>
            <a:rPr lang="fr-FR" sz="1200" kern="1200" dirty="0">
              <a:solidFill>
                <a:schemeClr val="accent2"/>
              </a:solidFill>
              <a:latin typeface="Cambria" panose="02040503050406030204" pitchFamily="18" charset="0"/>
              <a:ea typeface="Cambria" panose="02040503050406030204" pitchFamily="18" charset="0"/>
            </a:rPr>
            <a:t>Acteur de l’économie bleue ?</a:t>
          </a:r>
        </a:p>
        <a:p>
          <a:pPr marL="114300" lvl="1" indent="-114300" algn="l" defTabSz="533400">
            <a:lnSpc>
              <a:spcPct val="90000"/>
            </a:lnSpc>
            <a:spcBef>
              <a:spcPct val="0"/>
            </a:spcBef>
            <a:spcAft>
              <a:spcPct val="15000"/>
            </a:spcAft>
            <a:buChar char="•"/>
          </a:pPr>
          <a:endParaRPr lang="fr-FR" sz="1200" kern="1200" dirty="0">
            <a:latin typeface="Cambria" panose="02040503050406030204" pitchFamily="18" charset="0"/>
            <a:ea typeface="Cambria" panose="02040503050406030204" pitchFamily="18" charset="0"/>
          </a:endParaRPr>
        </a:p>
      </dsp:txBody>
      <dsp:txXfrm>
        <a:off x="5570102" y="1705096"/>
        <a:ext cx="2305972" cy="1267465"/>
      </dsp:txXfrm>
    </dsp:sp>
    <dsp:sp modelId="{4F8A51F4-F995-4616-A329-181CE01B223D}">
      <dsp:nvSpPr>
        <dsp:cNvPr id="0" name=""/>
        <dsp:cNvSpPr/>
      </dsp:nvSpPr>
      <dsp:spPr>
        <a:xfrm>
          <a:off x="6803974" y="2093567"/>
          <a:ext cx="2522778" cy="2522778"/>
        </a:xfrm>
        <a:prstGeom prst="leftCircularArrow">
          <a:avLst>
            <a:gd name="adj1" fmla="val 2926"/>
            <a:gd name="adj2" fmla="val 358173"/>
            <a:gd name="adj3" fmla="val 2060422"/>
            <a:gd name="adj4" fmla="val 8951228"/>
            <a:gd name="adj5" fmla="val 3414"/>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2282520-88B4-44EF-9A36-C0228C45F76F}">
      <dsp:nvSpPr>
        <dsp:cNvPr id="0" name=""/>
        <dsp:cNvSpPr/>
      </dsp:nvSpPr>
      <dsp:spPr>
        <a:xfrm>
          <a:off x="5906979" y="3225757"/>
          <a:ext cx="2287460" cy="73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30480" rIns="45720" bIns="30480" numCol="1" spcCol="1270" anchor="ctr" anchorCtr="0">
          <a:noAutofit/>
        </a:bodyPr>
        <a:lstStyle/>
        <a:p>
          <a:pPr marL="0" lvl="0" indent="0" algn="ctr" defTabSz="1066800">
            <a:lnSpc>
              <a:spcPct val="90000"/>
            </a:lnSpc>
            <a:spcBef>
              <a:spcPct val="0"/>
            </a:spcBef>
            <a:spcAft>
              <a:spcPct val="35000"/>
            </a:spcAft>
            <a:buNone/>
          </a:pPr>
          <a:r>
            <a:rPr lang="fr-FR" sz="2400" kern="1200" dirty="0">
              <a:latin typeface="Cambria" panose="02040503050406030204" pitchFamily="18" charset="0"/>
              <a:ea typeface="Cambria" panose="02040503050406030204" pitchFamily="18" charset="0"/>
            </a:rPr>
            <a:t>Logiciel professionnel</a:t>
          </a:r>
        </a:p>
      </dsp:txBody>
      <dsp:txXfrm>
        <a:off x="5928488" y="3247266"/>
        <a:ext cx="2244442" cy="691344"/>
      </dsp:txXfrm>
    </dsp:sp>
    <dsp:sp modelId="{82AD0CB7-99BC-4B41-B596-E826EF458639}">
      <dsp:nvSpPr>
        <dsp:cNvPr id="0" name=""/>
        <dsp:cNvSpPr/>
      </dsp:nvSpPr>
      <dsp:spPr>
        <a:xfrm>
          <a:off x="8516253" y="1835643"/>
          <a:ext cx="2077511" cy="171351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23825" tIns="123825" rIns="123825" bIns="123825" numCol="1" spcCol="1270" anchor="t" anchorCtr="0">
          <a:noAutofit/>
        </a:bodyPr>
        <a:lstStyle/>
        <a:p>
          <a:pPr marL="114300" lvl="1" indent="-114300" algn="l" defTabSz="533400">
            <a:lnSpc>
              <a:spcPct val="90000"/>
            </a:lnSpc>
            <a:spcBef>
              <a:spcPct val="0"/>
            </a:spcBef>
            <a:spcAft>
              <a:spcPct val="15000"/>
            </a:spcAft>
            <a:buChar char="•"/>
          </a:pPr>
          <a:endParaRPr lang="fr-FR" sz="1200" kern="1200" dirty="0">
            <a:latin typeface="Cambria" panose="02040503050406030204" pitchFamily="18" charset="0"/>
            <a:ea typeface="Cambria" panose="02040503050406030204" pitchFamily="18" charset="0"/>
          </a:endParaRPr>
        </a:p>
      </dsp:txBody>
      <dsp:txXfrm>
        <a:off x="8555686" y="2242257"/>
        <a:ext cx="1998645" cy="1267465"/>
      </dsp:txXfrm>
    </dsp:sp>
    <dsp:sp modelId="{DA1E3009-EE57-44C1-871C-D6A072A6CF8A}">
      <dsp:nvSpPr>
        <dsp:cNvPr id="0" name=""/>
        <dsp:cNvSpPr/>
      </dsp:nvSpPr>
      <dsp:spPr>
        <a:xfrm>
          <a:off x="8977922" y="1468462"/>
          <a:ext cx="1846677" cy="734362"/>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38100" rIns="57150" bIns="38100" numCol="1" spcCol="1270" anchor="ctr" anchorCtr="0">
          <a:noAutofit/>
        </a:bodyPr>
        <a:lstStyle/>
        <a:p>
          <a:pPr marL="0" lvl="0" indent="0" algn="ctr" defTabSz="1333500">
            <a:lnSpc>
              <a:spcPct val="90000"/>
            </a:lnSpc>
            <a:spcBef>
              <a:spcPct val="0"/>
            </a:spcBef>
            <a:spcAft>
              <a:spcPct val="35000"/>
            </a:spcAft>
            <a:buNone/>
          </a:pPr>
          <a:r>
            <a:rPr lang="fr-FR" sz="3000" kern="1200" dirty="0">
              <a:latin typeface="Cambria" panose="02040503050406030204" pitchFamily="18" charset="0"/>
              <a:ea typeface="Cambria" panose="02040503050406030204" pitchFamily="18" charset="0"/>
            </a:rPr>
            <a:t>Impact</a:t>
          </a:r>
        </a:p>
      </dsp:txBody>
      <dsp:txXfrm>
        <a:off x="8999431" y="1489971"/>
        <a:ext cx="1803659" cy="691344"/>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layout4.xml><?xml version="1.0" encoding="utf-8"?>
<dgm:layoutDef xmlns:dgm="http://schemas.openxmlformats.org/drawingml/2006/diagram" xmlns:a="http://schemas.openxmlformats.org/drawingml/2006/main" uniqueId="urn:microsoft.com/office/officeart/2005/8/layout/hProcess4">
  <dgm:title val=""/>
  <dgm:desc val=""/>
  <dgm:catLst>
    <dgm:cat type="process" pri="4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composite"/>
    <dgm:shape xmlns:r="http://schemas.openxmlformats.org/officeDocument/2006/relationships" r:blip="">
      <dgm:adjLst/>
    </dgm:shape>
    <dgm:presOf/>
    <dgm:constrLst>
      <dgm:constr type="w" for="ch" forName="tSp" refType="w"/>
      <dgm:constr type="h" for="ch" forName="tSp" refType="h" fact="0.15"/>
      <dgm:constr type="l" for="ch" forName="tSp"/>
      <dgm:constr type="t" for="ch" forName="tSp"/>
      <dgm:constr type="w" for="ch" forName="bSp" refType="w"/>
      <dgm:constr type="h" for="ch" forName="bSp" refType="h" fact="0.15"/>
      <dgm:constr type="l" for="ch" forName="bSp"/>
      <dgm:constr type="t" for="ch" forName="bSp" refType="h" fact="0.85"/>
      <dgm:constr type="w" for="ch" forName="process" refType="w"/>
      <dgm:constr type="h" for="ch" forName="process" refType="h" fact="0.7"/>
      <dgm:constr type="l" for="ch" forName="process"/>
      <dgm:constr type="t" for="ch" forName="process" refType="h" fact="0.15"/>
    </dgm:constrLst>
    <dgm:ruleLst/>
    <dgm:layoutNode name="tSp">
      <dgm:alg type="sp"/>
      <dgm:shape xmlns:r="http://schemas.openxmlformats.org/officeDocument/2006/relationships" r:blip="">
        <dgm:adjLst/>
      </dgm:shape>
      <dgm:presOf/>
      <dgm:constrLst/>
      <dgm:ruleLst/>
    </dgm:layoutNode>
    <dgm:layoutNode name="bSp">
      <dgm:alg type="sp"/>
      <dgm:shape xmlns:r="http://schemas.openxmlformats.org/officeDocument/2006/relationships" r:blip="">
        <dgm:adjLst/>
      </dgm:shape>
      <dgm:presOf/>
      <dgm:constrLst/>
      <dgm:ruleLst/>
    </dgm:layoutNode>
    <dgm:layoutNode name="process">
      <dgm:choose name="Name1">
        <dgm:if name="Name2" func="var" arg="dir" op="equ" val="norm">
          <dgm:alg type="lin">
            <dgm:param type="linDir" val="fromL"/>
          </dgm:alg>
        </dgm:if>
        <dgm:else name="Name3">
          <dgm:alg type="lin">
            <dgm:param type="linDir" val="fromR"/>
          </dgm:alg>
        </dgm:else>
      </dgm:choose>
      <dgm:shape xmlns:r="http://schemas.openxmlformats.org/officeDocument/2006/relationships" r:blip="">
        <dgm:adjLst/>
      </dgm:shape>
      <dgm:presOf/>
      <dgm:constrLst>
        <dgm:constr type="w" for="ch" forName="composite1" refType="w"/>
        <dgm:constr type="w" for="ch" forName="composite2" refType="w" refFor="ch" refForName="composite1" op="equ"/>
        <dgm:constr type="h" for="ch" forName="composite1" refType="h"/>
        <dgm:constr type="h" for="ch" forName="composite2" refType="h" refFor="ch" refForName="composite1" op="equ"/>
        <dgm:constr type="primFontSz" for="des" forName="parentNode1" val="65"/>
        <dgm:constr type="primFontSz" for="des" forName="parentNode2" refType="primFontSz" refFor="des" refForName="parentNode1" op="equ"/>
        <dgm:constr type="secFontSz" for="des" forName="childNode1tx" val="65"/>
        <dgm:constr type="secFontSz" for="des" forName="childNode2tx" refType="secFontSz" refFor="des" refForName="childNode1tx" op="equ"/>
        <dgm:constr type="w" for="des" ptType="sibTrans" refType="w" refFor="ch" refForName="composite1" op="equ" fact="0.05"/>
      </dgm:constrLst>
      <dgm:ruleLst/>
      <dgm:forEach name="Name4" axis="ch" ptType="node" step="2">
        <dgm:layoutNode name="composite1">
          <dgm:alg type="composite">
            <dgm:param type="ar" val="0.943"/>
          </dgm:alg>
          <dgm:shape xmlns:r="http://schemas.openxmlformats.org/officeDocument/2006/relationships" r:blip="">
            <dgm:adjLst/>
          </dgm:shape>
          <dgm:presOf/>
          <dgm:choose name="Name5">
            <dgm:if name="Name6" func="var" arg="dir" op="equ" val="norm">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dgm:constr type="w" for="ch" forName="childNode1tx" refType="w" fact="0.9"/>
                <dgm:constr type="h" for="ch" forName="childNode1tx" refType="h" fact="0.55"/>
                <dgm:constr type="t" for="ch" forName="childNode1tx" refType="h" fact="0.15"/>
                <dgm:constr type="l" for="ch" forName="childNode1tx"/>
                <dgm:constr type="w" for="ch" forName="parentNode1" refType="w" fact="0.8"/>
                <dgm:constr type="h" for="ch" forName="parentNode1" refType="h" fact="0.3"/>
                <dgm:constr type="t" for="ch" forName="parentNode1" refType="h" fact="0.7"/>
                <dgm:constr type="l" for="ch" forName="parentNode1" refType="w" fact="0.2"/>
                <dgm:constr type="w" for="ch" forName="connSite1" refType="w" fact="0.01"/>
                <dgm:constr type="h" for="ch" forName="connSite1" refType="h" fact="0.01"/>
                <dgm:constr type="t" for="ch" forName="connSite1"/>
                <dgm:constr type="l" for="ch" forName="connSite1" refType="w" fact="0.35"/>
              </dgm:constrLst>
            </dgm:if>
            <dgm:else name="Name7">
              <dgm:constrLst>
                <dgm:constr type="h" refType="w" fact="1.06"/>
                <dgm:constr type="w" for="ch" forName="dummyNode1" refType="w"/>
                <dgm:constr type="h" for="ch" forName="dummyNode1" refType="h"/>
                <dgm:constr type="t" for="ch" forName="dummyNode1"/>
                <dgm:constr type="l" for="ch" forName="dummyNode1"/>
                <dgm:constr type="w" for="ch" forName="childNode1" refType="w" fact="0.9"/>
                <dgm:constr type="h" for="ch" forName="childNode1" refType="h" fact="0.7"/>
                <dgm:constr type="t" for="ch" forName="childNode1" refType="h" fact="0.15"/>
                <dgm:constr type="l" for="ch" forName="childNode1" refType="w" fact="0.1"/>
                <dgm:constr type="w" for="ch" forName="childNode1tx" refType="w" fact="0.9"/>
                <dgm:constr type="h" for="ch" forName="childNode1tx" refType="h" fact="0.55"/>
                <dgm:constr type="t" for="ch" forName="childNode1tx" refType="h" fact="0.15"/>
                <dgm:constr type="l" for="ch" forName="childNode1tx" refType="w" fact="0.1"/>
                <dgm:constr type="w" for="ch" forName="parentNode1" refType="w" fact="0.8"/>
                <dgm:constr type="h" for="ch" forName="parentNode1" refType="h" fact="0.3"/>
                <dgm:constr type="t" for="ch" forName="parentNode1" refType="h" fact="0.7"/>
                <dgm:constr type="l" for="ch" forName="parentNode1"/>
                <dgm:constr type="w" for="ch" forName="connSite1" refType="w" fact="0.01"/>
                <dgm:constr type="h" for="ch" forName="connSite1" refType="h" fact="0.01"/>
                <dgm:constr type="t" for="ch" forName="connSite1"/>
                <dgm:constr type="l" for="ch" forName="connSite1" refType="w" fact="0.65"/>
              </dgm:constrLst>
            </dgm:else>
          </dgm:choose>
          <dgm:ruleLst/>
          <dgm:layoutNode name="dummyNode1">
            <dgm:alg type="sp"/>
            <dgm:shape xmlns:r="http://schemas.openxmlformats.org/officeDocument/2006/relationships" type="rect" r:blip="" hideGeom="1">
              <dgm:adjLst/>
            </dgm:shape>
            <dgm:presOf/>
            <dgm:constrLst/>
            <dgm:ruleLst/>
          </dgm:layoutNode>
          <dgm:layoutNode name="childNode1"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1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1" styleLbl="node1">
            <dgm:varLst>
              <dgm:chMax val="1"/>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1" moveWith="childNode1">
            <dgm:alg type="sp"/>
            <dgm:shape xmlns:r="http://schemas.openxmlformats.org/officeDocument/2006/relationships" r:blip="">
              <dgm:adjLst/>
            </dgm:shape>
            <dgm:presOf/>
            <dgm:constrLst/>
            <dgm:ruleLst/>
          </dgm:layoutNode>
        </dgm:layoutNode>
        <dgm:forEach name="Name8" axis="followSib" ptType="sibTrans" cnt="1">
          <dgm:layoutNode name="Name9">
            <dgm:alg type="conn">
              <dgm:param type="connRout" val="curve"/>
              <dgm:param type="srcNode" val="parentNode1"/>
              <dgm:param type="dstNode" val="connSite2"/>
              <dgm:param type="begPts" val="bCtr"/>
              <dgm:param type="endPts" val="bCtr"/>
            </dgm:alg>
            <dgm:shape xmlns:r="http://schemas.openxmlformats.org/officeDocument/2006/relationships" type="conn" r:blip="" zOrderOff="-2">
              <dgm:adjLst/>
            </dgm:shape>
            <dgm:presOf axis="self"/>
            <dgm:choose name="Name10">
              <dgm:if name="Name11" func="var" arg="dir" op="equ" val="norm">
                <dgm:constrLst>
                  <dgm:constr type="h" refType="w" fact="0.35"/>
                  <dgm:constr type="wArH" refType="h"/>
                  <dgm:constr type="hArH" refType="h"/>
                  <dgm:constr type="connDist"/>
                  <dgm:constr type="diam" refType="connDist" fact="-1.15"/>
                  <dgm:constr type="begPad"/>
                  <dgm:constr type="endPad"/>
                </dgm:constrLst>
              </dgm:if>
              <dgm:else name="Name12">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name="Name13" axis="followSib" ptType="node" cnt="1">
          <dgm:layoutNode name="composite2">
            <dgm:alg type="composite">
              <dgm:param type="ar" val="0.943"/>
            </dgm:alg>
            <dgm:shape xmlns:r="http://schemas.openxmlformats.org/officeDocument/2006/relationships" r:blip="">
              <dgm:adjLst/>
            </dgm:shape>
            <dgm:presOf/>
            <dgm:choose name="Name14">
              <dgm:if name="Name15" func="var" arg="dir" op="equ" val="norm">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dgm:constr type="w" for="ch" forName="childNode2tx" refType="w" fact="0.9"/>
                  <dgm:constr type="h" for="ch" forName="childNode2tx" refType="h" fact="0.55"/>
                  <dgm:constr type="t" for="ch" forName="childNode2tx" refType="h" fact="0.3"/>
                  <dgm:constr type="l" for="ch" forName="childNode2tx"/>
                  <dgm:constr type="w" for="ch" forName="parentNode2" refType="w" fact="0.8"/>
                  <dgm:constr type="h" for="ch" forName="parentNode2" refType="h" fact="0.3"/>
                  <dgm:constr type="t" for="ch" forName="parentNode2"/>
                  <dgm:constr type="l" for="ch" forName="parentNode2" refType="w" fact="0.2"/>
                  <dgm:constr type="w" for="ch" forName="connSite2" refType="w" fact="0.01"/>
                  <dgm:constr type="h" for="ch" forName="connSite2" refType="h" fact="0.01"/>
                  <dgm:constr type="t" for="ch" forName="connSite2" refType="h" fact="0.99"/>
                  <dgm:constr type="l" for="ch" forName="connSite2" refType="w" fact="0.25"/>
                </dgm:constrLst>
              </dgm:if>
              <dgm:else name="Name16">
                <dgm:constrLst>
                  <dgm:constr type="h" refType="w" fact="1.06"/>
                  <dgm:constr type="w" for="ch" forName="dummyNode2" refType="w"/>
                  <dgm:constr type="h" for="ch" forName="dummyNode2" refType="h"/>
                  <dgm:constr type="t" for="ch" forName="dummyNode2"/>
                  <dgm:constr type="l" for="ch" forName="dummyNode2"/>
                  <dgm:constr type="w" for="ch" forName="childNode2" refType="w" fact="0.9"/>
                  <dgm:constr type="h" for="ch" forName="childNode2" refType="h" fact="0.7"/>
                  <dgm:constr type="t" for="ch" forName="childNode2" refType="h" fact="0.15"/>
                  <dgm:constr type="l" for="ch" forName="childNode2" refType="w" fact="0.1"/>
                  <dgm:constr type="w" for="ch" forName="childNode2tx" refType="w" fact="0.9"/>
                  <dgm:constr type="h" for="ch" forName="childNode2tx" refType="h" fact="0.55"/>
                  <dgm:constr type="t" for="ch" forName="childNode2tx" refType="h" fact="0.3"/>
                  <dgm:constr type="l" for="ch" forName="childNode2tx" refType="w" fact="0.1"/>
                  <dgm:constr type="w" for="ch" forName="parentNode2" refType="w" fact="0.8"/>
                  <dgm:constr type="h" for="ch" forName="parentNode2" refType="h" fact="0.3"/>
                  <dgm:constr type="t" for="ch" forName="parentNode2"/>
                  <dgm:constr type="l" for="ch" forName="parentNode2"/>
                  <dgm:constr type="w" for="ch" forName="connSite2" refType="w" fact="0.01"/>
                  <dgm:constr type="h" for="ch" forName="connSite2" refType="h" fact="0.01"/>
                  <dgm:constr type="t" for="ch" forName="connSite2" refType="h" fact="0.99"/>
                  <dgm:constr type="l" for="ch" forName="connSite2" refType="w" fact="0.85"/>
                </dgm:constrLst>
              </dgm:else>
            </dgm:choose>
            <dgm:ruleLst/>
            <dgm:layoutNode name="dummyNode2">
              <dgm:alg type="sp"/>
              <dgm:shape xmlns:r="http://schemas.openxmlformats.org/officeDocument/2006/relationships" type="rect" r:blip="" hideGeom="1">
                <dgm:adjLst/>
              </dgm:shape>
              <dgm:presOf/>
              <dgm:constrLst/>
              <dgm:ruleLst/>
            </dgm:layoutNode>
            <dgm:layoutNode name="childNode2" styleLbl="bgAcc1">
              <dgm:varLst>
                <dgm:bulletEnabled val="1"/>
              </dgm:varLst>
              <dgm:alg type="sp"/>
              <dgm:shape xmlns:r="http://schemas.openxmlformats.org/officeDocument/2006/relationships" type="roundRect" r:blip="">
                <dgm:adjLst>
                  <dgm:adj idx="1" val="0.1"/>
                </dgm:adjLst>
              </dgm:shape>
              <dgm:presOf axis="des" ptType="node"/>
              <dgm:constrLst/>
              <dgm:ruleLst/>
            </dgm:layoutNode>
            <dgm:layoutNode name="childNode2tx" styleLbl="bgAcc1">
              <dgm:varLst>
                <dgm:bulletEnabled val="1"/>
              </dgm:varLst>
              <dgm:alg type="tx">
                <dgm:param type="stBulletLvl" val="1"/>
              </dgm:alg>
              <dgm:shape xmlns:r="http://schemas.openxmlformats.org/officeDocument/2006/relationships" type="roundRect" r:blip="" hideGeom="1">
                <dgm:adjLst>
                  <dgm:adj idx="1" val="0.1"/>
                </dgm:adjLst>
              </dgm:shape>
              <dgm:presOf axis="des" ptType="node"/>
              <dgm:constrLst>
                <dgm:constr type="secFontSz" val="65"/>
                <dgm:constr type="primFontSz" refType="secFontSz"/>
                <dgm:constr type="tMarg" refType="secFontSz" fact="0.15"/>
                <dgm:constr type="bMarg" refType="secFontSz" fact="0.15"/>
                <dgm:constr type="lMarg" refType="secFontSz" fact="0.15"/>
                <dgm:constr type="rMarg" refType="secFontSz" fact="0.15"/>
              </dgm:constrLst>
              <dgm:ruleLst>
                <dgm:rule type="secFontSz" val="5" fact="NaN" max="NaN"/>
              </dgm:ruleLst>
            </dgm:layoutNode>
            <dgm:layoutNode name="parentNode2" styleLbl="node1">
              <dgm:varLst>
                <dgm:chMax val="0"/>
                <dgm:bulletEnabled val="1"/>
              </dgm:varLst>
              <dgm:alg type="tx"/>
              <dgm:shape xmlns:r="http://schemas.openxmlformats.org/officeDocument/2006/relationships" type="roundRect" r:blip="">
                <dgm:adjLst>
                  <dgm:adj idx="1" val="0.1"/>
                </dgm:adjLst>
              </dgm:shape>
              <dgm:presOf axis="self"/>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connSite2" moveWith="childNode2">
              <dgm:alg type="sp"/>
              <dgm:shape xmlns:r="http://schemas.openxmlformats.org/officeDocument/2006/relationships" r:blip="">
                <dgm:adjLst/>
              </dgm:shape>
              <dgm:presOf/>
              <dgm:constrLst/>
              <dgm:ruleLst/>
            </dgm:layoutNode>
          </dgm:layoutNode>
          <dgm:forEach name="Name17" axis="followSib" ptType="sibTrans" cnt="1">
            <dgm:layoutNode name="Name18">
              <dgm:alg type="conn">
                <dgm:param type="connRout" val="curve"/>
                <dgm:param type="srcNode" val="parentNode2"/>
                <dgm:param type="dstNode" val="connSite1"/>
                <dgm:param type="begPts" val="tCtr"/>
                <dgm:param type="endPts" val="tCtr"/>
              </dgm:alg>
              <dgm:shape xmlns:r="http://schemas.openxmlformats.org/officeDocument/2006/relationships" type="conn" r:blip="" zOrderOff="-2">
                <dgm:adjLst/>
              </dgm:shape>
              <dgm:presOf axis="self"/>
              <dgm:choose name="Name19">
                <dgm:if name="Name20" func="var" arg="dir" op="equ" val="norm">
                  <dgm:constrLst>
                    <dgm:constr type="h" refType="w" fact="0.35"/>
                    <dgm:constr type="wArH" refType="h"/>
                    <dgm:constr type="hArH" refType="h"/>
                    <dgm:constr type="connDist"/>
                    <dgm:constr type="diam" refType="connDist" fact="1.15"/>
                    <dgm:constr type="begPad"/>
                    <dgm:constr type="endPad"/>
                  </dgm:constrLst>
                </dgm:if>
                <dgm:else name="Name21">
                  <dgm:constrLst>
                    <dgm:constr type="h" refType="w" fact="0.35"/>
                    <dgm:constr type="wArH" refType="h"/>
                    <dgm:constr type="hArH" refType="h"/>
                    <dgm:constr type="connDist"/>
                    <dgm:constr type="diam" refType="connDist" fact="-1.15"/>
                    <dgm:constr type="begPad"/>
                    <dgm:constr type="endPad"/>
                  </dgm:constrLst>
                </dgm:else>
              </dgm:choose>
              <dgm:ruleLst/>
            </dgm:layoutNode>
          </dgm:forEach>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7374B82A-C7F2-7ABE-1717-3512CC2239B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E3373B71-A04E-1BAE-7DE1-CEFB3843135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153FAD-AA54-40A2-A36D-02702AE46E5C}" type="datetimeFigureOut">
              <a:rPr lang="fr-FR" smtClean="0"/>
              <a:t>14/04/2025</a:t>
            </a:fld>
            <a:endParaRPr lang="fr-FR"/>
          </a:p>
        </p:txBody>
      </p:sp>
      <p:sp>
        <p:nvSpPr>
          <p:cNvPr id="4" name="Espace réservé du pied de page 3">
            <a:extLst>
              <a:ext uri="{FF2B5EF4-FFF2-40B4-BE49-F238E27FC236}">
                <a16:creationId xmlns:a16="http://schemas.microsoft.com/office/drawing/2014/main" id="{147A34D4-3832-42D3-7655-0DF343E2AC87}"/>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D9248EDF-DD6A-49B4-8DA6-49362C215D4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9CAB2C9-17CB-4CF8-81AA-1242A5DDF726}" type="slidenum">
              <a:rPr lang="fr-FR" smtClean="0"/>
              <a:t>‹N°›</a:t>
            </a:fld>
            <a:endParaRPr lang="fr-FR"/>
          </a:p>
        </p:txBody>
      </p:sp>
    </p:spTree>
    <p:extLst>
      <p:ext uri="{BB962C8B-B14F-4D97-AF65-F5344CB8AC3E}">
        <p14:creationId xmlns:p14="http://schemas.microsoft.com/office/powerpoint/2010/main" val="3498889924"/>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9596F9F-C7FF-4FA6-B5C9-FF62B7F8229B}" type="datetimeFigureOut">
              <a:rPr lang="fr-FR" smtClean="0"/>
              <a:t>14/04/2025</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36141B-B28E-413C-B546-5A61A3F59B88}" type="slidenum">
              <a:rPr lang="fr-FR" smtClean="0"/>
              <a:t>‹N°›</a:t>
            </a:fld>
            <a:endParaRPr lang="fr-FR"/>
          </a:p>
        </p:txBody>
      </p:sp>
    </p:spTree>
    <p:extLst>
      <p:ext uri="{BB962C8B-B14F-4D97-AF65-F5344CB8AC3E}">
        <p14:creationId xmlns:p14="http://schemas.microsoft.com/office/powerpoint/2010/main" val="3021595263"/>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5</a:t>
            </a:fld>
            <a:endParaRPr lang="fr-FR"/>
          </a:p>
        </p:txBody>
      </p:sp>
    </p:spTree>
    <p:extLst>
      <p:ext uri="{BB962C8B-B14F-4D97-AF65-F5344CB8AC3E}">
        <p14:creationId xmlns:p14="http://schemas.microsoft.com/office/powerpoint/2010/main" val="28597767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fois que vous avez bien identifier le bon appel, il y’a un 2em facteur clé de succès c’est de comprendre les attentes de l'appel visé : analysez les priorités, les objectifs spécifiques et les critères d’évaluation pour cibler au mieux votre proposition. </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20</a:t>
            </a:fld>
            <a:endParaRPr lang="fr-FR"/>
          </a:p>
        </p:txBody>
      </p:sp>
    </p:spTree>
    <p:extLst>
      <p:ext uri="{BB962C8B-B14F-4D97-AF65-F5344CB8AC3E}">
        <p14:creationId xmlns:p14="http://schemas.microsoft.com/office/powerpoint/2010/main" val="19360971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Chaque call suit une structure spécifique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kern="1200" dirty="0">
                <a:solidFill>
                  <a:schemeClr val="accent1">
                    <a:lumMod val="75000"/>
                  </a:schemeClr>
                </a:solidFill>
                <a:latin typeface="+mn-lt"/>
                <a:ea typeface="+mn-ea"/>
                <a:cs typeface="+mn-cs"/>
              </a:rPr>
              <a:t>Cluster</a:t>
            </a:r>
            <a:r>
              <a:rPr lang="fr-FR" dirty="0"/>
              <a:t> : domaine d’intervention spécifique au pilier 2 de HEU</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algn="ctr"/>
            <a:r>
              <a:rPr lang="en-US" b="1" i="1" dirty="0" err="1">
                <a:solidFill>
                  <a:schemeClr val="bg2">
                    <a:lumMod val="50000"/>
                  </a:schemeClr>
                </a:solidFill>
                <a:latin typeface="Cambria" panose="02040503050406030204" pitchFamily="18" charset="0"/>
                <a:ea typeface="Cambria" panose="02040503050406030204" pitchFamily="18" charset="0"/>
              </a:rPr>
              <a:t>Problématiques</a:t>
            </a:r>
            <a:r>
              <a:rPr lang="en-US" b="1" i="1" dirty="0">
                <a:solidFill>
                  <a:schemeClr val="bg2">
                    <a:lumMod val="50000"/>
                  </a:schemeClr>
                </a:solidFill>
                <a:latin typeface="Cambria" panose="02040503050406030204" pitchFamily="18" charset="0"/>
                <a:ea typeface="Cambria" panose="02040503050406030204" pitchFamily="18" charset="0"/>
              </a:rPr>
              <a:t> – Challenges </a:t>
            </a:r>
          </a:p>
          <a:p>
            <a:pPr algn="just"/>
            <a:r>
              <a:rPr lang="fr-FR" i="1" dirty="0">
                <a:solidFill>
                  <a:schemeClr val="bg2">
                    <a:lumMod val="50000"/>
                  </a:schemeClr>
                </a:solidFill>
                <a:latin typeface="Cambria" panose="02040503050406030204" pitchFamily="18" charset="0"/>
                <a:ea typeface="Cambria" panose="02040503050406030204" pitchFamily="18" charset="0"/>
              </a:rPr>
              <a:t>L’objectif du call est d'exploiter au mieux les aliments locaux, en optimisant leur utilisation et en réduisant les chaînes d'approvisionnement, tout en garantissant leur sécurité et leur efficacité nutritionnelle.</a:t>
            </a:r>
          </a:p>
          <a:p>
            <a:pPr marL="285750" indent="-285750" algn="just">
              <a:buFont typeface="Arial" panose="020B0604020202020204" pitchFamily="34" charset="0"/>
              <a:buChar char="•"/>
            </a:pPr>
            <a:r>
              <a:rPr lang="fr-FR" b="1" i="1" u="sng" dirty="0">
                <a:solidFill>
                  <a:schemeClr val="bg2">
                    <a:lumMod val="50000"/>
                  </a:schemeClr>
                </a:solidFill>
                <a:latin typeface="Cambria" panose="02040503050406030204" pitchFamily="18" charset="0"/>
                <a:ea typeface="Cambria" panose="02040503050406030204" pitchFamily="18" charset="0"/>
              </a:rPr>
              <a:t>Problématique 1</a:t>
            </a:r>
            <a:r>
              <a:rPr lang="fr-FR" i="1" dirty="0">
                <a:solidFill>
                  <a:schemeClr val="bg2">
                    <a:lumMod val="50000"/>
                  </a:schemeClr>
                </a:solidFill>
                <a:latin typeface="Cambria" panose="02040503050406030204" pitchFamily="18" charset="0"/>
                <a:ea typeface="Cambria" panose="02040503050406030204" pitchFamily="18" charset="0"/>
              </a:rPr>
              <a:t>: </a:t>
            </a:r>
            <a:r>
              <a:rPr lang="fr-FR" b="0" i="0" noProof="0" dirty="0">
                <a:solidFill>
                  <a:schemeClr val="bg2">
                    <a:lumMod val="50000"/>
                  </a:schemeClr>
                </a:solidFill>
                <a:effectLst/>
                <a:latin typeface="Cambria" panose="02040503050406030204" pitchFamily="18" charset="0"/>
                <a:ea typeface="Cambria" panose="02040503050406030204" pitchFamily="18" charset="0"/>
              </a:rPr>
              <a:t>Optimisation des sources d’alimentation animale</a:t>
            </a:r>
            <a:r>
              <a:rPr lang="en-US" b="0" i="0" dirty="0">
                <a:solidFill>
                  <a:schemeClr val="bg2">
                    <a:lumMod val="50000"/>
                  </a:schemeClr>
                </a:solidFill>
                <a:effectLst/>
                <a:latin typeface="Cambria" panose="02040503050406030204" pitchFamily="18" charset="0"/>
                <a:ea typeface="Cambria" panose="02040503050406030204" pitchFamily="18" charset="0"/>
              </a:rPr>
              <a:t> locales. </a:t>
            </a:r>
          </a:p>
          <a:p>
            <a:pPr algn="just"/>
            <a:endParaRPr lang="en-US" b="0" i="0" dirty="0">
              <a:solidFill>
                <a:schemeClr val="bg2">
                  <a:lumMod val="50000"/>
                </a:schemeClr>
              </a:solidFill>
              <a:effectLst/>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r-FR" b="1" i="1" u="sng" dirty="0">
                <a:solidFill>
                  <a:schemeClr val="bg2">
                    <a:lumMod val="50000"/>
                  </a:schemeClr>
                </a:solidFill>
                <a:latin typeface="Cambria" panose="02040503050406030204" pitchFamily="18" charset="0"/>
                <a:ea typeface="Cambria" panose="02040503050406030204" pitchFamily="18" charset="0"/>
              </a:rPr>
              <a:t>Problématique 2 </a:t>
            </a:r>
            <a:r>
              <a:rPr lang="fr-FR" i="1" dirty="0">
                <a:solidFill>
                  <a:schemeClr val="bg2">
                    <a:lumMod val="50000"/>
                  </a:schemeClr>
                </a:solidFill>
                <a:latin typeface="Cambria" panose="02040503050406030204" pitchFamily="18" charset="0"/>
                <a:ea typeface="Cambria" panose="02040503050406030204" pitchFamily="18" charset="0"/>
              </a:rPr>
              <a:t>: </a:t>
            </a:r>
            <a:r>
              <a:rPr lang="fr-FR" i="0" dirty="0">
                <a:solidFill>
                  <a:schemeClr val="bg2">
                    <a:lumMod val="50000"/>
                  </a:schemeClr>
                </a:solidFill>
                <a:effectLst/>
                <a:latin typeface="Cambria" panose="02040503050406030204" pitchFamily="18" charset="0"/>
                <a:ea typeface="Cambria" panose="02040503050406030204" pitchFamily="18" charset="0"/>
              </a:rPr>
              <a:t>Amélioration de l’efficacité des chaînes de valeur. </a:t>
            </a:r>
          </a:p>
          <a:p>
            <a:pPr algn="just"/>
            <a:endParaRPr lang="fr-FR" i="0" dirty="0">
              <a:solidFill>
                <a:schemeClr val="bg2">
                  <a:lumMod val="50000"/>
                </a:schemeClr>
              </a:solidFill>
              <a:effectLst/>
              <a:latin typeface="Cambria" panose="02040503050406030204" pitchFamily="18" charset="0"/>
              <a:ea typeface="Cambria" panose="02040503050406030204" pitchFamily="18" charset="0"/>
            </a:endParaRPr>
          </a:p>
          <a:p>
            <a:pPr marL="285750" indent="-285750" algn="just">
              <a:buFont typeface="Arial" panose="020B0604020202020204" pitchFamily="34" charset="0"/>
              <a:buChar char="•"/>
            </a:pPr>
            <a:r>
              <a:rPr lang="fr-FR" b="1" i="1" u="sng" dirty="0">
                <a:solidFill>
                  <a:schemeClr val="bg2">
                    <a:lumMod val="50000"/>
                  </a:schemeClr>
                </a:solidFill>
                <a:latin typeface="Cambria" panose="02040503050406030204" pitchFamily="18" charset="0"/>
                <a:ea typeface="Cambria" panose="02040503050406030204" pitchFamily="18" charset="0"/>
              </a:rPr>
              <a:t>Problématique 3 </a:t>
            </a:r>
            <a:r>
              <a:rPr lang="fr-FR" i="1" dirty="0">
                <a:solidFill>
                  <a:schemeClr val="bg2">
                    <a:lumMod val="50000"/>
                  </a:schemeClr>
                </a:solidFill>
                <a:latin typeface="Cambria" panose="02040503050406030204" pitchFamily="18" charset="0"/>
                <a:ea typeface="Cambria" panose="02040503050406030204" pitchFamily="18" charset="0"/>
              </a:rPr>
              <a:t>: </a:t>
            </a:r>
            <a:r>
              <a:rPr lang="fr-FR" i="0" dirty="0">
                <a:solidFill>
                  <a:schemeClr val="bg2">
                    <a:lumMod val="50000"/>
                  </a:schemeClr>
                </a:solidFill>
                <a:effectLst/>
                <a:latin typeface="Cambria" panose="02040503050406030204" pitchFamily="18" charset="0"/>
                <a:ea typeface="Cambria" panose="02040503050406030204" pitchFamily="18" charset="0"/>
              </a:rPr>
              <a:t>Promotion de la circularité des exploitations agricoles.</a:t>
            </a:r>
            <a:r>
              <a:rPr lang="en-US" b="0" i="0" dirty="0">
                <a:solidFill>
                  <a:schemeClr val="bg2">
                    <a:lumMod val="50000"/>
                  </a:schemeClr>
                </a:solidFill>
                <a:effectLst/>
                <a:latin typeface="Cambria" panose="02040503050406030204" pitchFamily="18" charset="0"/>
                <a:ea typeface="Cambria" panose="02040503050406030204" pitchFamily="18" charset="0"/>
              </a:rPr>
              <a:t> </a:t>
            </a:r>
          </a:p>
          <a:p>
            <a:pPr algn="just"/>
            <a:endParaRPr lang="fr-FR" i="1" dirty="0">
              <a:solidFill>
                <a:schemeClr val="bg2">
                  <a:lumMod val="50000"/>
                </a:schemeClr>
              </a:solidFill>
              <a:latin typeface="Cambria" panose="02040503050406030204" pitchFamily="18" charset="0"/>
              <a:ea typeface="Cambria" panose="020405030504060302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Optimisation des sources d’alimentation animale locales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Comment maximiser l’utilisation d’aliments produits localement sans compromettre la performance et la productivité des animaux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Amélioration de l’efficacité des chaînes de valeur</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Comment développer des approches durables pour renforcer la production et l’efficacité des aliments tout en minimisant l’impact environnemental ?</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Promotion de la circularité des exploitations agricoles</a:t>
            </a:r>
          </a:p>
          <a:p>
            <a:pPr marL="685800" marR="0" lvl="1"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Comment intégrer des solutions locales pour une alimentation animale plus respectueuse du climat et favoriser l’économie circulaire au sein des exploitations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sz="1200" b="1" dirty="0">
                <a:solidFill>
                  <a:schemeClr val="accent1">
                    <a:lumMod val="75000"/>
                  </a:schemeClr>
                </a:solidFill>
              </a:rPr>
              <a:t>Destinations</a:t>
            </a:r>
            <a:r>
              <a:rPr lang="fr-FR" sz="1200" dirty="0"/>
              <a:t>: Traduisent les impacts attendus du cluster et identifiés dans la planification stratégique. Elles constituent un ensemble d’actions dans le programme de travail indiquant la direction spécifique et le point d’arrivée final des projets à soutenir.</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a:buClr>
                <a:schemeClr val="accent1">
                  <a:lumMod val="75000"/>
                </a:schemeClr>
              </a:buClr>
              <a:buFont typeface="Wingdings" panose="05000000000000000000" pitchFamily="2" charset="2"/>
              <a:buChar char="q"/>
            </a:pPr>
            <a:r>
              <a:rPr lang="fr-FR" sz="1800" b="1" dirty="0"/>
              <a:t>« call » vs « topic » </a:t>
            </a:r>
            <a:r>
              <a:rPr lang="fr-FR" sz="1800" dirty="0"/>
              <a:t>: </a:t>
            </a:r>
          </a:p>
          <a:p>
            <a:pPr lvl="1">
              <a:buClr>
                <a:schemeClr val="accent1">
                  <a:lumMod val="75000"/>
                </a:schemeClr>
              </a:buClr>
              <a:buFont typeface="Wingdings" panose="05000000000000000000" pitchFamily="2" charset="2"/>
              <a:buChar char="q"/>
            </a:pPr>
            <a:r>
              <a:rPr lang="fr-FR" sz="1400" dirty="0"/>
              <a:t>Chaque partie du programme de travail est divisée en appels (</a:t>
            </a:r>
            <a:r>
              <a:rPr lang="fr-FR" sz="1400" b="1" dirty="0"/>
              <a:t>calls</a:t>
            </a:r>
            <a:r>
              <a:rPr lang="fr-FR" sz="1400" dirty="0"/>
              <a:t>) qui sont eux-mêmes divisés en sujets « topics ». </a:t>
            </a:r>
          </a:p>
          <a:p>
            <a:pPr lvl="1">
              <a:buClr>
                <a:schemeClr val="accent1">
                  <a:lumMod val="75000"/>
                </a:schemeClr>
              </a:buClr>
              <a:buFont typeface="Wingdings" panose="05000000000000000000" pitchFamily="2" charset="2"/>
              <a:buChar char="q"/>
            </a:pPr>
            <a:r>
              <a:rPr lang="fr-FR" sz="1400" dirty="0"/>
              <a:t>Les Topics décrivent les </a:t>
            </a:r>
            <a:r>
              <a:rPr lang="fr-FR" sz="1400" i="1" dirty="0" err="1"/>
              <a:t>expected</a:t>
            </a:r>
            <a:r>
              <a:rPr lang="fr-FR" sz="1400" i="1" dirty="0"/>
              <a:t> </a:t>
            </a:r>
            <a:r>
              <a:rPr lang="fr-FR" sz="1400" i="1" dirty="0" err="1"/>
              <a:t>outcomes</a:t>
            </a:r>
            <a:r>
              <a:rPr lang="fr-FR" sz="1400" i="1" dirty="0"/>
              <a:t> </a:t>
            </a:r>
            <a:r>
              <a:rPr lang="fr-FR" sz="1400" dirty="0"/>
              <a:t>(</a:t>
            </a:r>
            <a:r>
              <a:rPr lang="fr-FR" sz="1400" b="1" dirty="0"/>
              <a:t>retombés attendus</a:t>
            </a:r>
            <a:r>
              <a:rPr lang="fr-FR" sz="1400" dirty="0"/>
              <a:t>) essentiels à la réalisation de ces </a:t>
            </a:r>
            <a:r>
              <a:rPr lang="fr-FR" sz="1400" i="1" dirty="0" err="1"/>
              <a:t>expected</a:t>
            </a:r>
            <a:r>
              <a:rPr lang="fr-FR" sz="1400" i="1" dirty="0"/>
              <a:t> impacts.</a:t>
            </a:r>
            <a:r>
              <a:rPr lang="fr-FR" sz="1400" dirty="0"/>
              <a:t> C'est en répondant au "topic" qu'on monte un projet.</a:t>
            </a:r>
          </a:p>
          <a:p>
            <a:pPr>
              <a:buClr>
                <a:schemeClr val="accent1">
                  <a:lumMod val="75000"/>
                </a:schemeClr>
              </a:buClr>
              <a:buFont typeface="Wingdings" panose="05000000000000000000" pitchFamily="2" charset="2"/>
              <a:buChar char="q"/>
            </a:pPr>
            <a:r>
              <a:rPr lang="fr-FR" sz="1800" b="1" dirty="0"/>
              <a:t>Destinations</a:t>
            </a:r>
            <a:r>
              <a:rPr lang="fr-FR" sz="1800" dirty="0"/>
              <a:t>: Traduisent les impacts attendus du cluster et identifiés dans la planification stratégique. Elles constituent un ensemble d’actions dans le programme de travail indiquant la direction spécifique et le point d’arrivée final des projets à soutenir.</a:t>
            </a:r>
          </a:p>
          <a:p>
            <a:pPr>
              <a:buClr>
                <a:schemeClr val="accent1">
                  <a:lumMod val="75000"/>
                </a:schemeClr>
              </a:buClr>
              <a:buFont typeface="Wingdings" panose="05000000000000000000" pitchFamily="2" charset="2"/>
              <a:buChar char="q"/>
            </a:pPr>
            <a:r>
              <a:rPr lang="fr-FR" sz="1800" b="1" dirty="0" err="1"/>
              <a:t>Expected</a:t>
            </a:r>
            <a:r>
              <a:rPr lang="fr-FR" sz="1800" b="1" dirty="0"/>
              <a:t> impacts</a:t>
            </a:r>
            <a:r>
              <a:rPr lang="fr-FR" sz="1800" dirty="0"/>
              <a:t>: Ce que la CE veut obtenir grâce aux projets financés : liste d’impacts en lien avec l’économie/la société/les politiques européennes que les propositions de l’ensemble des topics de cette destination doivent contribuer à atteindre. Ils apparaissent généralement après la fin du projet.</a:t>
            </a:r>
          </a:p>
          <a:p>
            <a:pPr>
              <a:buClr>
                <a:schemeClr val="accent1">
                  <a:lumMod val="75000"/>
                </a:schemeClr>
              </a:buClr>
              <a:buFont typeface="Wingdings" panose="05000000000000000000" pitchFamily="2" charset="2"/>
              <a:buChar char="q"/>
            </a:pPr>
            <a:r>
              <a:rPr lang="fr-FR" sz="1800" b="1" dirty="0" err="1"/>
              <a:t>Expected</a:t>
            </a:r>
            <a:r>
              <a:rPr lang="fr-FR" sz="1800" b="1" dirty="0"/>
              <a:t> </a:t>
            </a:r>
            <a:r>
              <a:rPr lang="fr-FR" sz="1800" b="1" dirty="0" err="1"/>
              <a:t>outcomes</a:t>
            </a:r>
            <a:r>
              <a:rPr lang="fr-FR" sz="1800" b="1" dirty="0"/>
              <a:t> </a:t>
            </a:r>
            <a:r>
              <a:rPr lang="fr-FR" sz="1800" dirty="0"/>
              <a:t>: les résultats attendus des projets soumis en réponse à ce topic doivent y contribuer à court, moyen et long terme.</a:t>
            </a:r>
          </a:p>
          <a:p>
            <a:pPr>
              <a:buClr>
                <a:schemeClr val="accent1">
                  <a:lumMod val="75000"/>
                </a:schemeClr>
              </a:buClr>
              <a:buFont typeface="Wingdings" panose="05000000000000000000" pitchFamily="2" charset="2"/>
              <a:buChar char="q"/>
            </a:pPr>
            <a:r>
              <a:rPr lang="fr-FR" sz="1800" b="1" dirty="0"/>
              <a:t>Scope</a:t>
            </a:r>
            <a:r>
              <a:rPr lang="fr-FR" sz="1800" dirty="0"/>
              <a:t>: cadre d’action des propositions soumises dans le cadre de ce topic</a:t>
            </a:r>
          </a:p>
          <a:p>
            <a:pPr>
              <a:buClr>
                <a:schemeClr val="accent1">
                  <a:lumMod val="75000"/>
                </a:schemeClr>
              </a:buClr>
              <a:buFont typeface="Wingdings" panose="05000000000000000000" pitchFamily="2" charset="2"/>
              <a:buChar char="q"/>
            </a:pPr>
            <a:r>
              <a:rPr lang="fr-FR" sz="1800" b="1" dirty="0"/>
              <a:t> </a:t>
            </a:r>
            <a:r>
              <a:rPr lang="fr-FR" sz="1800" b="1" dirty="0" err="1"/>
              <a:t>Specific</a:t>
            </a:r>
            <a:r>
              <a:rPr lang="fr-FR" sz="1800" b="1" dirty="0"/>
              <a:t> </a:t>
            </a:r>
            <a:r>
              <a:rPr lang="fr-FR" sz="1800" b="1" dirty="0" err="1"/>
              <a:t>Challeng</a:t>
            </a:r>
            <a:r>
              <a:rPr lang="fr-FR" sz="1800" b="1" dirty="0"/>
              <a:t> </a:t>
            </a:r>
            <a:r>
              <a:rPr lang="fr-FR" sz="1800" dirty="0"/>
              <a:t>:  Contexte et raisons d’être de ce sujet.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21</a:t>
            </a:fld>
            <a:endParaRPr lang="fr-FR"/>
          </a:p>
        </p:txBody>
      </p:sp>
    </p:spTree>
    <p:extLst>
      <p:ext uri="{BB962C8B-B14F-4D97-AF65-F5344CB8AC3E}">
        <p14:creationId xmlns:p14="http://schemas.microsoft.com/office/powerpoint/2010/main" val="203904342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fois que vous avez identifier le bon appel et compris les attentes du call, il est crucial d’aligner parfaitement votre projet avec l'appel : assurez-vous que votre projet répond aux enjeux et aux besoins définis, en démontrant clairement comment il contribuera aux résultats attendus. En suivant ces étapes, vous maximisez vos chances de succès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23</a:t>
            </a:fld>
            <a:endParaRPr lang="fr-FR"/>
          </a:p>
        </p:txBody>
      </p:sp>
    </p:spTree>
    <p:extLst>
      <p:ext uri="{BB962C8B-B14F-4D97-AF65-F5344CB8AC3E}">
        <p14:creationId xmlns:p14="http://schemas.microsoft.com/office/powerpoint/2010/main" val="860768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maximiser vos chances de succès, il est essentiel d’aligner votre projet avec les exigences de l’appel. </a:t>
            </a:r>
          </a:p>
          <a:p>
            <a:endParaRPr lang="fr-FR" dirty="0"/>
          </a:p>
          <a:p>
            <a:r>
              <a:rPr lang="fr-FR" dirty="0"/>
              <a:t>Cela signifie répondre non seulement aux aspects administratifs, mais surtout aux </a:t>
            </a:r>
            <a:r>
              <a:rPr lang="fr-FR" dirty="0" err="1"/>
              <a:t>expected</a:t>
            </a:r>
            <a:r>
              <a:rPr lang="fr-FR" dirty="0"/>
              <a:t> </a:t>
            </a:r>
            <a:r>
              <a:rPr lang="fr-FR" dirty="0" err="1"/>
              <a:t>outcomes</a:t>
            </a:r>
            <a:r>
              <a:rPr lang="fr-FR" dirty="0"/>
              <a:t>, aux impacts visés, au périmètre du sujet, au niveau de TRL attendu, et aux innovations spécifiques demandées par le bailleur.</a:t>
            </a:r>
          </a:p>
          <a:p>
            <a:endParaRPr lang="fr-FR" dirty="0"/>
          </a:p>
          <a:p>
            <a:r>
              <a:rPr lang="fr-FR" dirty="0"/>
              <a:t>En parallèle, cet alignement doit aussi servir vos propres objectifs : apporter des résultats concrets à votre problématique, valoriser vos solutions innovantes, et positionner votre projet à un niveau de maturité technologique cohérent.</a:t>
            </a:r>
          </a:p>
          <a:p>
            <a:endParaRPr lang="fr-FR" dirty="0"/>
          </a:p>
          <a:p>
            <a:r>
              <a:rPr lang="fr-FR" dirty="0"/>
              <a:t>C’est à cette intersection entre les attentes du financeur et vos ambitions que se construit un projet solide, pertinent et compétitif."</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24</a:t>
            </a:fld>
            <a:endParaRPr lang="fr-FR"/>
          </a:p>
        </p:txBody>
      </p:sp>
    </p:spTree>
    <p:extLst>
      <p:ext uri="{BB962C8B-B14F-4D97-AF65-F5344CB8AC3E}">
        <p14:creationId xmlns:p14="http://schemas.microsoft.com/office/powerpoint/2010/main" val="28180826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8677BA2-80BF-613D-3D15-13F1BEB7767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9DEAD76B-5E75-8765-6A6D-ABF1EB4A3D5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5EEB847-F6FE-9B7E-761A-70C5FBF04535}"/>
              </a:ext>
            </a:extLst>
          </p:cNvPr>
          <p:cNvSpPr>
            <a:spLocks noGrp="1"/>
          </p:cNvSpPr>
          <p:nvPr>
            <p:ph type="body" idx="1"/>
          </p:nvPr>
        </p:nvSpPr>
        <p:spPr/>
        <p:txBody>
          <a:bodyPr/>
          <a:lstStyle/>
          <a:p>
            <a:r>
              <a:rPr lang="fr-FR" dirty="0"/>
              <a:t>Comment déterminer la maturité de votre projet et la positionner sur l’échelle de TRL ?</a:t>
            </a:r>
          </a:p>
          <a:p>
            <a:endParaRPr lang="fr-FR" dirty="0"/>
          </a:p>
          <a:p>
            <a:r>
              <a:rPr lang="fr-FR" dirty="0"/>
              <a:t>En faisant un </a:t>
            </a:r>
            <a:r>
              <a:rPr lang="fr-FR" dirty="0" err="1"/>
              <a:t>review</a:t>
            </a:r>
            <a:r>
              <a:rPr lang="fr-FR" dirty="0"/>
              <a:t> de vos projets, j’ai noté fondamentalement 2 i</a:t>
            </a:r>
            <a:r>
              <a:rPr lang="fr-FR" sz="1800" kern="100" dirty="0">
                <a:effectLst/>
                <a:latin typeface="Aptos" panose="020B0004020202020204" pitchFamily="34" charset="0"/>
                <a:ea typeface="Aptos" panose="020B0004020202020204" pitchFamily="34" charset="0"/>
                <a:cs typeface="Arial" panose="020B0604020202020204" pitchFamily="34" charset="0"/>
              </a:rPr>
              <a:t>ncohérences concernant l’échelle TRL</a:t>
            </a:r>
          </a:p>
          <a:p>
            <a:pPr marL="342900" lvl="0" indent="-342900" algn="just">
              <a:lnSpc>
                <a:spcPct val="107000"/>
              </a:lnSpc>
              <a:buFont typeface="Aptos" panose="020B0004020202020204" pitchFamily="34" charset="0"/>
              <a:buChar char="-"/>
            </a:pPr>
            <a:r>
              <a:rPr lang="fr-FR" sz="1800" kern="100" dirty="0">
                <a:effectLst/>
                <a:latin typeface="Aptos" panose="020B0004020202020204" pitchFamily="34" charset="0"/>
                <a:ea typeface="Aptos" panose="020B0004020202020204" pitchFamily="34" charset="0"/>
                <a:cs typeface="Arial" panose="020B0604020202020204" pitchFamily="34" charset="0"/>
              </a:rPr>
              <a:t>J’ai vu des sauts de TRL énorme pour une durée de projet relativement courte (2 à 8)</a:t>
            </a:r>
          </a:p>
          <a:p>
            <a:pPr marL="342900" lvl="0" indent="-342900" algn="just">
              <a:lnSpc>
                <a:spcPct val="107000"/>
              </a:lnSpc>
              <a:spcAft>
                <a:spcPts val="800"/>
              </a:spcAft>
              <a:buFont typeface="Aptos" panose="020B0004020202020204" pitchFamily="34" charset="0"/>
              <a:buChar char="-"/>
            </a:pPr>
            <a:r>
              <a:rPr lang="fr-FR" sz="1800" kern="100" dirty="0">
                <a:effectLst/>
                <a:latin typeface="Aptos" panose="020B0004020202020204" pitchFamily="34" charset="0"/>
                <a:ea typeface="Aptos" panose="020B0004020202020204" pitchFamily="34" charset="0"/>
                <a:cs typeface="Arial" panose="020B0604020202020204" pitchFamily="34" charset="0"/>
              </a:rPr>
              <a:t>J’ai vu des TRL dégressifs i.e. début de TRL élevé et fin de TRL faible. </a:t>
            </a:r>
          </a:p>
          <a:p>
            <a:endParaRPr lang="fr-FR" dirty="0"/>
          </a:p>
          <a:p>
            <a:r>
              <a:rPr lang="fr-FR" dirty="0"/>
              <a:t>Ainsi, nous avons développé au sein de INNOFLUENCE une méthodologie pour déterminer votre maturité à l’aune de l’échelle TRL.</a:t>
            </a:r>
          </a:p>
          <a:p>
            <a:endParaRPr lang="fr-FR" dirty="0"/>
          </a:p>
          <a:p>
            <a:r>
              <a:rPr lang="fr-FR" dirty="0"/>
              <a:t>TRL 1 = Principe de base</a:t>
            </a:r>
          </a:p>
          <a:p>
            <a:r>
              <a:rPr lang="fr-FR" dirty="0"/>
              <a:t>TRL 2 = Concept technologique</a:t>
            </a:r>
          </a:p>
          <a:p>
            <a:r>
              <a:rPr lang="fr-FR" dirty="0"/>
              <a:t>TRL 3 = 1</a:t>
            </a:r>
            <a:r>
              <a:rPr lang="fr-FR" baseline="30000" dirty="0"/>
              <a:t>er</a:t>
            </a:r>
            <a:r>
              <a:rPr lang="fr-FR" dirty="0"/>
              <a:t> preuve de concept</a:t>
            </a:r>
          </a:p>
          <a:p>
            <a:r>
              <a:rPr lang="fr-FR" dirty="0"/>
              <a:t>TRL 4 = Réalisation d’un modèle fonctionnel</a:t>
            </a:r>
          </a:p>
          <a:p>
            <a:r>
              <a:rPr lang="fr-FR" dirty="0"/>
              <a:t>TRL 5 = Réalisation d’un modèle représentatif</a:t>
            </a:r>
          </a:p>
          <a:p>
            <a:r>
              <a:rPr lang="fr-FR" dirty="0"/>
              <a:t>TRL 6 = Performance de modèle</a:t>
            </a:r>
          </a:p>
          <a:p>
            <a:r>
              <a:rPr lang="fr-FR" dirty="0"/>
              <a:t>TRL 7 = Performance du 1</a:t>
            </a:r>
            <a:r>
              <a:rPr lang="fr-FR" baseline="30000" dirty="0"/>
              <a:t>er</a:t>
            </a:r>
            <a:r>
              <a:rPr lang="fr-FR" dirty="0"/>
              <a:t> produit réalisé</a:t>
            </a:r>
          </a:p>
          <a:p>
            <a:r>
              <a:rPr lang="fr-FR" dirty="0"/>
              <a:t>TRL 8 = Industrialisation d’un produit qualifié</a:t>
            </a:r>
          </a:p>
          <a:p>
            <a:r>
              <a:rPr lang="fr-FR" dirty="0"/>
              <a:t>TRL  9 = Industrialisation</a:t>
            </a:r>
          </a:p>
        </p:txBody>
      </p:sp>
      <p:sp>
        <p:nvSpPr>
          <p:cNvPr id="4" name="Espace réservé du pied de page 3">
            <a:extLst>
              <a:ext uri="{FF2B5EF4-FFF2-40B4-BE49-F238E27FC236}">
                <a16:creationId xmlns:a16="http://schemas.microsoft.com/office/drawing/2014/main" id="{4929CD38-B5D8-105C-9A3D-B7FB80EB8DE2}"/>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E701E1DE-CDFB-CA5D-FC3E-6925EFF78F6E}"/>
              </a:ext>
            </a:extLst>
          </p:cNvPr>
          <p:cNvSpPr>
            <a:spLocks noGrp="1"/>
          </p:cNvSpPr>
          <p:nvPr>
            <p:ph type="sldNum" sz="quarter" idx="5"/>
          </p:nvPr>
        </p:nvSpPr>
        <p:spPr/>
        <p:txBody>
          <a:bodyPr/>
          <a:lstStyle/>
          <a:p>
            <a:fld id="{C736141B-B28E-413C-B546-5A61A3F59B88}" type="slidenum">
              <a:rPr lang="fr-FR" smtClean="0"/>
              <a:t>25</a:t>
            </a:fld>
            <a:endParaRPr lang="fr-FR"/>
          </a:p>
        </p:txBody>
      </p:sp>
    </p:spTree>
    <p:extLst>
      <p:ext uri="{BB962C8B-B14F-4D97-AF65-F5344CB8AC3E}">
        <p14:creationId xmlns:p14="http://schemas.microsoft.com/office/powerpoint/2010/main" val="3805754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Identifier le bon appel à projets, c’est le </a:t>
            </a:r>
            <a:r>
              <a:rPr lang="fr-FR" b="1" dirty="0"/>
              <a:t>1</a:t>
            </a:r>
            <a:r>
              <a:rPr lang="fr-FR" b="1" baseline="30000" dirty="0"/>
              <a:t>er</a:t>
            </a:r>
            <a:r>
              <a:rPr lang="fr-FR" b="1" dirty="0"/>
              <a:t> facteur de succès </a:t>
            </a:r>
            <a:r>
              <a:rPr lang="fr-FR" dirty="0"/>
              <a:t>pour maximiser vos chances de financement. </a:t>
            </a:r>
          </a:p>
          <a:p>
            <a:endParaRPr lang="fr-FR" dirty="0"/>
          </a:p>
          <a:p>
            <a:r>
              <a:rPr lang="fr-FR" dirty="0"/>
              <a:t>Il faut </a:t>
            </a:r>
            <a:r>
              <a:rPr lang="fr-FR" b="1" dirty="0"/>
              <a:t>prendre le temps </a:t>
            </a:r>
            <a:r>
              <a:rPr lang="fr-FR" dirty="0"/>
              <a:t>de décrypter la description du call, comprendre les enjeux sous-jacents – qu’ils soient scientifiques, technologiques ou sociétaux – et repérer les mots-clés qui révèlent les attentes implicites du financeur. </a:t>
            </a:r>
          </a:p>
          <a:p>
            <a:endParaRPr lang="fr-FR" dirty="0"/>
          </a:p>
          <a:p>
            <a:r>
              <a:rPr lang="fr-FR" dirty="0"/>
              <a:t>En résumé, un </a:t>
            </a:r>
            <a:r>
              <a:rPr lang="fr-FR" b="1" dirty="0"/>
              <a:t>bon positionnement</a:t>
            </a:r>
            <a:r>
              <a:rPr lang="fr-FR" dirty="0"/>
              <a:t>, c’est s’assurer que votre projet </a:t>
            </a:r>
            <a:r>
              <a:rPr lang="fr-FR" b="1" dirty="0"/>
              <a:t>répond pleinement</a:t>
            </a:r>
            <a:r>
              <a:rPr lang="fr-FR" dirty="0"/>
              <a:t> aux priorités de l’appel."</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26</a:t>
            </a:fld>
            <a:endParaRPr lang="fr-FR"/>
          </a:p>
        </p:txBody>
      </p:sp>
    </p:spTree>
    <p:extLst>
      <p:ext uri="{BB962C8B-B14F-4D97-AF65-F5344CB8AC3E}">
        <p14:creationId xmlns:p14="http://schemas.microsoft.com/office/powerpoint/2010/main" val="9758116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Chaîne de valeur globale d’une proposition d’appel à projet</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Concevoir une proposition</a:t>
            </a:r>
          </a:p>
          <a:p>
            <a:endParaRPr lang="fr-FR" dirty="0"/>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Bien</a:t>
            </a:r>
            <a:r>
              <a:rPr lang="fr-FR" sz="1200" b="1" dirty="0">
                <a:solidFill>
                  <a:schemeClr val="bg2">
                    <a:lumMod val="50000"/>
                  </a:schemeClr>
                </a:solidFill>
              </a:rPr>
              <a:t> anticiper </a:t>
            </a:r>
            <a:r>
              <a:rPr lang="fr-FR" sz="1200" dirty="0">
                <a:solidFill>
                  <a:schemeClr val="bg2">
                    <a:lumMod val="50000"/>
                  </a:schemeClr>
                </a:solidFill>
              </a:rPr>
              <a:t>(délais administratifs, DL soumission etc.) ;  </a:t>
            </a:r>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 Prenez de la hauteur ;</a:t>
            </a:r>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 Analyser, concevoir avant de rédiger ;</a:t>
            </a:r>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 Vous pensez à votre projet? … Pensez à votre proposition !</a:t>
            </a:r>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 Une proposition contient votre projet…mais pas seulement ;</a:t>
            </a:r>
          </a:p>
          <a:p>
            <a:pPr>
              <a:lnSpc>
                <a:spcPct val="150000"/>
              </a:lnSpc>
              <a:buClr>
                <a:schemeClr val="bg2">
                  <a:lumMod val="50000"/>
                </a:schemeClr>
              </a:buClr>
              <a:buFont typeface="Wingdings" panose="05000000000000000000" pitchFamily="2" charset="2"/>
              <a:buChar char="ü"/>
            </a:pPr>
            <a:r>
              <a:rPr lang="fr-FR" sz="1200" dirty="0">
                <a:solidFill>
                  <a:schemeClr val="bg2">
                    <a:lumMod val="50000"/>
                  </a:schemeClr>
                </a:solidFill>
              </a:rPr>
              <a:t> Il répond surtout à une demande d’un financeur, en l’occurrence la CE.</a:t>
            </a:r>
          </a:p>
          <a:p>
            <a:endParaRPr lang="fr-FR" dirty="0"/>
          </a:p>
          <a:p>
            <a:endParaRPr lang="fr-FR" dirty="0"/>
          </a:p>
          <a:p>
            <a:pPr marL="171450" indent="-171450">
              <a:buFontTx/>
              <a:buChar char="-"/>
            </a:pPr>
            <a:r>
              <a:rPr lang="fr-FR" dirty="0"/>
              <a:t>Il ne suffit pas d’avoir une bonne </a:t>
            </a:r>
            <a:r>
              <a:rPr lang="fr-FR" dirty="0" err="1"/>
              <a:t>idée</a:t>
            </a:r>
            <a:r>
              <a:rPr lang="fr-FR" dirty="0"/>
              <a:t>. </a:t>
            </a:r>
          </a:p>
          <a:p>
            <a:pPr marL="171450" indent="-171450">
              <a:buFontTx/>
              <a:buChar char="-"/>
            </a:pPr>
            <a:r>
              <a:rPr lang="fr-FR" dirty="0"/>
              <a:t>Un projet doit s’inscrire dans un contexte </a:t>
            </a:r>
            <a:r>
              <a:rPr lang="fr-FR" dirty="0" err="1"/>
              <a:t>stratégique</a:t>
            </a:r>
            <a:r>
              <a:rPr lang="fr-FR" dirty="0"/>
              <a:t> plus large pour convaincre la Commission </a:t>
            </a:r>
            <a:r>
              <a:rPr lang="fr-FR" dirty="0" err="1"/>
              <a:t>Européenne</a:t>
            </a:r>
            <a:r>
              <a:rPr lang="fr-FR" dirty="0"/>
              <a:t>.</a:t>
            </a:r>
          </a:p>
          <a:p>
            <a:pPr marL="171450" indent="-171450">
              <a:buFontTx/>
              <a:buChar char="-"/>
            </a:pPr>
            <a:r>
              <a:rPr lang="fr-FR" dirty="0"/>
              <a:t>La rédaction est la dernière partie : Beaucoup d’</a:t>
            </a:r>
            <a:r>
              <a:rPr lang="fr-FR" dirty="0" err="1"/>
              <a:t>échecs</a:t>
            </a:r>
            <a:r>
              <a:rPr lang="fr-FR" dirty="0"/>
              <a:t> viennent d’une </a:t>
            </a:r>
            <a:r>
              <a:rPr lang="fr-FR" dirty="0" err="1"/>
              <a:t>rédaction</a:t>
            </a:r>
            <a:r>
              <a:rPr lang="fr-FR" dirty="0"/>
              <a:t> </a:t>
            </a:r>
            <a:r>
              <a:rPr lang="fr-FR" dirty="0" err="1"/>
              <a:t>précipitée</a:t>
            </a:r>
            <a:r>
              <a:rPr lang="fr-FR" dirty="0"/>
              <a:t>, sans fondement </a:t>
            </a:r>
            <a:r>
              <a:rPr lang="fr-FR" dirty="0" err="1"/>
              <a:t>stratégique</a:t>
            </a:r>
            <a:r>
              <a:rPr lang="fr-FR" dirty="0"/>
              <a:t> ni structuration solide.</a:t>
            </a:r>
          </a:p>
          <a:p>
            <a:endParaRPr lang="fr-FR" dirty="0"/>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Votre projet R&amp;D ne doit pas seulement être </a:t>
            </a:r>
            <a:r>
              <a:rPr lang="fr-FR"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excellent techniquement</a:t>
            </a:r>
            <a:r>
              <a:rPr lang="fr-FR"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mais doit s’inscrire dans une </a:t>
            </a:r>
            <a:r>
              <a:rPr lang="fr-FR"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vision</a:t>
            </a:r>
            <a:r>
              <a:rPr lang="fr-FR"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a:t>
            </a:r>
            <a:r>
              <a:rPr lang="fr-FR"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stratégique, structurée </a:t>
            </a:r>
            <a:r>
              <a:rPr lang="fr-FR"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de manière rigoureuse et répondre aux </a:t>
            </a:r>
            <a:r>
              <a:rPr lang="fr-FR"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attentes du financeur </a:t>
            </a:r>
            <a:r>
              <a:rPr lang="fr-FR"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(avancée scientifique/technologie + changement positif de l’EU). </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28</a:t>
            </a:fld>
            <a:endParaRPr lang="fr-FR"/>
          </a:p>
        </p:txBody>
      </p:sp>
    </p:spTree>
    <p:extLst>
      <p:ext uri="{BB962C8B-B14F-4D97-AF65-F5344CB8AC3E}">
        <p14:creationId xmlns:p14="http://schemas.microsoft.com/office/powerpoint/2010/main" val="30523323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9438C1-925B-DB0F-24D9-D2F17A023C6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F1712A3B-0A9D-C0BF-5BCE-88E025E9CA5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01B701A-0B3F-FFE0-1255-CDDD13B337C3}"/>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Une proposition Horizon Europe se structure en trois sections principales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Excellence scientifique : Présente l'innovation et la qualité scientifique du projet, en détaillant l'approche méthodologique et les objectifs de recherche.</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Impact : Décrit les résultats attendus, leur contribution aux priorités de l'appel, ainsi que l'impact social, économique et environnemental du projet.</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dirty="0"/>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r>
              <a:rPr lang="fr-FR" dirty="0"/>
              <a:t>Qualité et efficacité de la mise en œuvre : Explique la gestion du projet, les compétences des partenaires, le plan de travail et la stratégie de diffusion des résultats.</a:t>
            </a:r>
          </a:p>
          <a:p>
            <a:pPr marL="228600" marR="0" lvl="0" indent="-228600" algn="l" defTabSz="914400" rtl="0" eaLnBrk="1" fontAlgn="auto" latinLnBrk="0" hangingPunct="1">
              <a:lnSpc>
                <a:spcPct val="100000"/>
              </a:lnSpc>
              <a:spcBef>
                <a:spcPts val="0"/>
              </a:spcBef>
              <a:spcAft>
                <a:spcPts val="0"/>
              </a:spcAft>
              <a:buClrTx/>
              <a:buSzTx/>
              <a:buFontTx/>
              <a:buAutoNum type="arabicPeriod"/>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Ces trois sections doivent être bien articulées pour montrer la pertinence et la viabilité du projet.</a:t>
            </a:r>
          </a:p>
        </p:txBody>
      </p:sp>
      <p:sp>
        <p:nvSpPr>
          <p:cNvPr id="4" name="Espace réservé du pied de page 3">
            <a:extLst>
              <a:ext uri="{FF2B5EF4-FFF2-40B4-BE49-F238E27FC236}">
                <a16:creationId xmlns:a16="http://schemas.microsoft.com/office/drawing/2014/main" id="{681937E6-A9FE-A5EC-E737-D58113D2A1BF}"/>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6B361802-5370-08B8-BF6A-1EC7B66B9726}"/>
              </a:ext>
            </a:extLst>
          </p:cNvPr>
          <p:cNvSpPr>
            <a:spLocks noGrp="1"/>
          </p:cNvSpPr>
          <p:nvPr>
            <p:ph type="sldNum" sz="quarter" idx="5"/>
          </p:nvPr>
        </p:nvSpPr>
        <p:spPr/>
        <p:txBody>
          <a:bodyPr/>
          <a:lstStyle/>
          <a:p>
            <a:fld id="{C736141B-B28E-413C-B546-5A61A3F59B88}" type="slidenum">
              <a:rPr lang="fr-FR" smtClean="0"/>
              <a:t>29</a:t>
            </a:fld>
            <a:endParaRPr lang="fr-FR"/>
          </a:p>
        </p:txBody>
      </p:sp>
    </p:spTree>
    <p:extLst>
      <p:ext uri="{BB962C8B-B14F-4D97-AF65-F5344CB8AC3E}">
        <p14:creationId xmlns:p14="http://schemas.microsoft.com/office/powerpoint/2010/main" val="24985388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AEFD18-4C88-CFA3-0E1B-A3C0CFEDF17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EB1CF0E-68A5-3D0A-C33F-7408F31A89F9}"/>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E7A70C8-F8F5-E9C7-5230-AE74B2EF141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pied de page 3">
            <a:extLst>
              <a:ext uri="{FF2B5EF4-FFF2-40B4-BE49-F238E27FC236}">
                <a16:creationId xmlns:a16="http://schemas.microsoft.com/office/drawing/2014/main" id="{00E7740D-C98B-C27D-090F-CBF78645D337}"/>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6F9E4CA6-DE3E-F0C8-39FF-1A38DC3E4ED1}"/>
              </a:ext>
            </a:extLst>
          </p:cNvPr>
          <p:cNvSpPr>
            <a:spLocks noGrp="1"/>
          </p:cNvSpPr>
          <p:nvPr>
            <p:ph type="sldNum" sz="quarter" idx="5"/>
          </p:nvPr>
        </p:nvSpPr>
        <p:spPr/>
        <p:txBody>
          <a:bodyPr/>
          <a:lstStyle/>
          <a:p>
            <a:fld id="{C736141B-B28E-413C-B546-5A61A3F59B88}" type="slidenum">
              <a:rPr lang="fr-FR" smtClean="0"/>
              <a:t>30</a:t>
            </a:fld>
            <a:endParaRPr lang="fr-FR"/>
          </a:p>
        </p:txBody>
      </p:sp>
    </p:spTree>
    <p:extLst>
      <p:ext uri="{BB962C8B-B14F-4D97-AF65-F5344CB8AC3E}">
        <p14:creationId xmlns:p14="http://schemas.microsoft.com/office/powerpoint/2010/main" val="197436548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1E87C6-9E93-AAEB-76B3-598A5804507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E489CA6-036A-1F0D-EF5D-5EB5E3D8885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0A4F681-014A-7E89-0BBA-13CCD1E205FC}"/>
              </a:ext>
            </a:extLst>
          </p:cNvPr>
          <p:cNvSpPr>
            <a:spLocks noGrp="1"/>
          </p:cNvSpPr>
          <p:nvPr>
            <p:ph type="body" idx="1"/>
          </p:nvPr>
        </p:nvSpPr>
        <p:spPr/>
        <p:txBody>
          <a:bodyPr/>
          <a:lstStyle/>
          <a:p>
            <a:pPr marL="0" indent="0">
              <a:lnSpc>
                <a:spcPct val="150000"/>
              </a:lnSpc>
              <a:buClr>
                <a:schemeClr val="accent1">
                  <a:lumMod val="75000"/>
                </a:schemeClr>
              </a:buClr>
              <a:buFontTx/>
              <a:buNone/>
            </a:pPr>
            <a:r>
              <a:rPr lang="fr-FR" sz="2400" dirty="0"/>
              <a:t>Les objectifs dans une proposition</a:t>
            </a:r>
          </a:p>
          <a:p>
            <a:pPr marL="0" indent="0">
              <a:lnSpc>
                <a:spcPct val="150000"/>
              </a:lnSpc>
              <a:buClr>
                <a:schemeClr val="accent1">
                  <a:lumMod val="75000"/>
                </a:schemeClr>
              </a:buClr>
              <a:buFontTx/>
              <a:buNone/>
            </a:pPr>
            <a:endParaRPr lang="fr-FR" sz="2400" dirty="0"/>
          </a:p>
          <a:p>
            <a:pPr marL="342900" indent="-342900">
              <a:lnSpc>
                <a:spcPct val="150000"/>
              </a:lnSpc>
              <a:buClr>
                <a:schemeClr val="accent1">
                  <a:lumMod val="75000"/>
                </a:schemeClr>
              </a:buClr>
              <a:buFontTx/>
              <a:buChar char="-"/>
            </a:pPr>
            <a:r>
              <a:rPr lang="fr-FR" sz="2400" dirty="0"/>
              <a:t>Justifier la pertinence du projet : </a:t>
            </a:r>
            <a:r>
              <a:rPr lang="fr-FR" sz="2000" dirty="0"/>
              <a:t>Ils montrent en quoi le projet répond aux défis identifiés dans l’appel.</a:t>
            </a:r>
          </a:p>
          <a:p>
            <a:pPr marL="342900" indent="-342900">
              <a:lnSpc>
                <a:spcPct val="150000"/>
              </a:lnSpc>
              <a:buClr>
                <a:schemeClr val="accent1">
                  <a:lumMod val="75000"/>
                </a:schemeClr>
              </a:buClr>
              <a:buFontTx/>
              <a:buChar char="-"/>
            </a:pPr>
            <a:r>
              <a:rPr lang="fr-FR" sz="2400" dirty="0"/>
              <a:t>Démontrent la cohérence avec les priorités de l’UE : </a:t>
            </a:r>
            <a:r>
              <a:rPr lang="fr-FR" sz="2000" dirty="0"/>
              <a:t>Ils s’alignent avec les stratégies européennes (Green Deal, Digital Europe, santé, etc.).</a:t>
            </a:r>
          </a:p>
          <a:p>
            <a:pPr marL="342900" indent="-342900">
              <a:lnSpc>
                <a:spcPct val="150000"/>
              </a:lnSpc>
              <a:buClr>
                <a:schemeClr val="accent1">
                  <a:lumMod val="75000"/>
                </a:schemeClr>
              </a:buClr>
              <a:buFontTx/>
              <a:buChar char="-"/>
            </a:pPr>
            <a:r>
              <a:rPr lang="fr-FR" sz="2400" dirty="0"/>
              <a:t>Structurent l’ensemble du projet : </a:t>
            </a:r>
            <a:r>
              <a:rPr lang="fr-FR" sz="2000" dirty="0"/>
              <a:t>Ils guident la méthodologie, les lots de travaux (</a:t>
            </a:r>
            <a:r>
              <a:rPr lang="fr-FR" sz="2000" dirty="0" err="1"/>
              <a:t>WPs</a:t>
            </a:r>
            <a:r>
              <a:rPr lang="fr-FR" sz="2000" dirty="0"/>
              <a:t>) et les livrables.</a:t>
            </a:r>
          </a:p>
          <a:p>
            <a:pPr marL="342900" indent="-342900">
              <a:lnSpc>
                <a:spcPct val="150000"/>
              </a:lnSpc>
              <a:buClr>
                <a:schemeClr val="accent1">
                  <a:lumMod val="75000"/>
                </a:schemeClr>
              </a:buClr>
              <a:buFontTx/>
              <a:buChar char="-"/>
            </a:pPr>
            <a:endParaRPr lang="fr-FR" sz="2000" dirty="0"/>
          </a:p>
          <a:p>
            <a:pPr marL="342900" indent="-342900">
              <a:lnSpc>
                <a:spcPct val="150000"/>
              </a:lnSpc>
              <a:buClr>
                <a:schemeClr val="accent1">
                  <a:lumMod val="75000"/>
                </a:schemeClr>
              </a:buClr>
              <a:buFontTx/>
              <a:buChar char="-"/>
            </a:pPr>
            <a:endParaRPr lang="fr-FR" sz="2000" dirty="0"/>
          </a:p>
          <a:p>
            <a:pPr marL="0" indent="0">
              <a:lnSpc>
                <a:spcPct val="150000"/>
              </a:lnSpc>
              <a:buClr>
                <a:schemeClr val="accent1">
                  <a:lumMod val="75000"/>
                </a:schemeClr>
              </a:buClr>
              <a:buNone/>
            </a:pPr>
            <a:r>
              <a:rPr lang="fr-FR" sz="2000" dirty="0"/>
              <a:t>Les objectifs sont essentiels et servent à </a:t>
            </a:r>
            <a:r>
              <a:rPr lang="fr-FR" sz="2000" b="1" dirty="0">
                <a:solidFill>
                  <a:schemeClr val="accent1">
                    <a:lumMod val="75000"/>
                  </a:schemeClr>
                </a:solidFill>
              </a:rPr>
              <a:t>répondre directement aux attentes du call </a:t>
            </a:r>
            <a:r>
              <a:rPr lang="fr-FR" sz="2000" dirty="0"/>
              <a:t>et se divisent généralement en 2 catégories :</a:t>
            </a:r>
          </a:p>
          <a:p>
            <a:pPr>
              <a:lnSpc>
                <a:spcPct val="150000"/>
              </a:lnSpc>
              <a:buClr>
                <a:schemeClr val="accent1">
                  <a:lumMod val="75000"/>
                </a:schemeClr>
              </a:buClr>
              <a:buFont typeface="Wingdings" panose="05000000000000000000" pitchFamily="2" charset="2"/>
              <a:buChar char="q"/>
            </a:pPr>
            <a:r>
              <a:rPr lang="fr-FR" sz="2000" dirty="0"/>
              <a:t> Objectif général : </a:t>
            </a:r>
            <a:r>
              <a:rPr lang="fr-FR" sz="1800" dirty="0"/>
              <a:t>Décrit la vision globale du projet, l’enjeu majeur auquel il répond ;</a:t>
            </a:r>
          </a:p>
          <a:p>
            <a:pPr>
              <a:lnSpc>
                <a:spcPct val="150000"/>
              </a:lnSpc>
              <a:buClr>
                <a:schemeClr val="accent1">
                  <a:lumMod val="75000"/>
                </a:schemeClr>
              </a:buClr>
              <a:buFont typeface="Wingdings" panose="05000000000000000000" pitchFamily="2" charset="2"/>
              <a:buChar char="q"/>
            </a:pPr>
            <a:r>
              <a:rPr lang="fr-FR" sz="2000" dirty="0"/>
              <a:t> Objectifs spécifiques : </a:t>
            </a:r>
            <a:r>
              <a:rPr lang="fr-FR" sz="1800" dirty="0"/>
              <a:t>Détaillent les étapes clés et les résultats attendus.</a:t>
            </a:r>
          </a:p>
          <a:p>
            <a:pPr marL="0" indent="0">
              <a:lnSpc>
                <a:spcPct val="150000"/>
              </a:lnSpc>
              <a:buClr>
                <a:schemeClr val="accent1">
                  <a:lumMod val="75000"/>
                </a:schemeClr>
              </a:buClr>
              <a:buNone/>
            </a:pPr>
            <a:r>
              <a:rPr lang="fr-FR" sz="2000" dirty="0"/>
              <a:t>Les </a:t>
            </a:r>
            <a:r>
              <a:rPr lang="fr-FR" sz="2000" b="1" dirty="0">
                <a:solidFill>
                  <a:schemeClr val="accent1">
                    <a:lumMod val="75000"/>
                  </a:schemeClr>
                </a:solidFill>
              </a:rPr>
              <a:t>objectifs permettent </a:t>
            </a:r>
            <a:r>
              <a:rPr lang="fr-FR" sz="2000" dirty="0"/>
              <a:t>de : </a:t>
            </a:r>
          </a:p>
          <a:p>
            <a:pPr>
              <a:lnSpc>
                <a:spcPct val="150000"/>
              </a:lnSpc>
              <a:buClr>
                <a:schemeClr val="accent1">
                  <a:lumMod val="75000"/>
                </a:schemeClr>
              </a:buClr>
              <a:buFont typeface="Wingdings" panose="05000000000000000000" pitchFamily="2" charset="2"/>
              <a:buChar char="q"/>
            </a:pPr>
            <a:r>
              <a:rPr lang="fr-FR" sz="2000" dirty="0"/>
              <a:t> Justifier la pertinence du projet </a:t>
            </a:r>
          </a:p>
          <a:p>
            <a:pPr>
              <a:lnSpc>
                <a:spcPct val="150000"/>
              </a:lnSpc>
              <a:buClr>
                <a:schemeClr val="accent1">
                  <a:lumMod val="75000"/>
                </a:schemeClr>
              </a:buClr>
              <a:buFont typeface="Wingdings" panose="05000000000000000000" pitchFamily="2" charset="2"/>
              <a:buChar char="q"/>
            </a:pPr>
            <a:r>
              <a:rPr lang="fr-FR" sz="2000" dirty="0"/>
              <a:t>Démontrent la cohérence avec les priorités de l’UE </a:t>
            </a:r>
          </a:p>
          <a:p>
            <a:pPr>
              <a:lnSpc>
                <a:spcPct val="150000"/>
              </a:lnSpc>
              <a:buClr>
                <a:schemeClr val="accent1">
                  <a:lumMod val="75000"/>
                </a:schemeClr>
              </a:buClr>
              <a:buFont typeface="Wingdings" panose="05000000000000000000" pitchFamily="2" charset="2"/>
              <a:buChar char="q"/>
            </a:pPr>
            <a:r>
              <a:rPr lang="fr-FR" sz="2000" dirty="0"/>
              <a:t>Structurent l’ensemble du projet </a:t>
            </a:r>
          </a:p>
          <a:p>
            <a:pPr marL="0" indent="0">
              <a:lnSpc>
                <a:spcPct val="150000"/>
              </a:lnSpc>
              <a:buClr>
                <a:schemeClr val="accent1">
                  <a:lumMod val="75000"/>
                </a:schemeClr>
              </a:buClr>
              <a:buNone/>
            </a:pPr>
            <a:r>
              <a:rPr lang="fr-FR" sz="2000" dirty="0"/>
              <a:t>Un </a:t>
            </a:r>
            <a:r>
              <a:rPr lang="fr-FR" sz="2000" b="1" dirty="0">
                <a:solidFill>
                  <a:schemeClr val="accent1">
                    <a:lumMod val="75000"/>
                  </a:schemeClr>
                </a:solidFill>
              </a:rPr>
              <a:t>bon objectif répond à l’appel de 3 façons</a:t>
            </a:r>
            <a:r>
              <a:rPr lang="fr-FR" sz="2000" dirty="0"/>
              <a:t>, à l’aide de la méthode </a:t>
            </a:r>
            <a:r>
              <a:rPr lang="fr-FR" sz="2000" b="1" dirty="0">
                <a:solidFill>
                  <a:schemeClr val="accent1">
                    <a:lumMod val="75000"/>
                  </a:schemeClr>
                </a:solidFill>
              </a:rPr>
              <a:t>SMART</a:t>
            </a:r>
            <a:r>
              <a:rPr lang="fr-FR" sz="2000" dirty="0"/>
              <a:t> :</a:t>
            </a:r>
          </a:p>
          <a:p>
            <a:pPr>
              <a:lnSpc>
                <a:spcPct val="150000"/>
              </a:lnSpc>
              <a:buClr>
                <a:schemeClr val="accent1">
                  <a:lumMod val="75000"/>
                </a:schemeClr>
              </a:buClr>
              <a:buFont typeface="Wingdings" panose="05000000000000000000" pitchFamily="2" charset="2"/>
              <a:buChar char="q"/>
            </a:pPr>
            <a:r>
              <a:rPr lang="fr-FR" sz="2000" dirty="0"/>
              <a:t> Lien direct avec l’appel à projets : Chaque objectif doit clairement répondre à une partie du call.</a:t>
            </a:r>
          </a:p>
          <a:p>
            <a:pPr>
              <a:lnSpc>
                <a:spcPct val="150000"/>
              </a:lnSpc>
              <a:buClr>
                <a:schemeClr val="accent1">
                  <a:lumMod val="75000"/>
                </a:schemeClr>
              </a:buClr>
              <a:buFont typeface="Wingdings" panose="05000000000000000000" pitchFamily="2" charset="2"/>
              <a:buChar char="q"/>
            </a:pPr>
            <a:r>
              <a:rPr lang="fr-FR" sz="2000" dirty="0"/>
              <a:t> Impact démontrable : Il doit montrer comment le projet va apporter un changement ou une amélioration</a:t>
            </a:r>
          </a:p>
          <a:p>
            <a:pPr>
              <a:lnSpc>
                <a:spcPct val="150000"/>
              </a:lnSpc>
              <a:buClr>
                <a:schemeClr val="accent1">
                  <a:lumMod val="75000"/>
                </a:schemeClr>
              </a:buClr>
              <a:buFont typeface="Wingdings" panose="05000000000000000000" pitchFamily="2" charset="2"/>
              <a:buChar char="q"/>
            </a:pPr>
            <a:r>
              <a:rPr lang="fr-FR" sz="2000" dirty="0"/>
              <a:t> Faisabilité : Il doit être atteignable (mesurable) avec les ressources et le temps du projet.</a:t>
            </a:r>
          </a:p>
          <a:p>
            <a:pPr marL="342900" indent="-342900">
              <a:lnSpc>
                <a:spcPct val="150000"/>
              </a:lnSpc>
              <a:buClr>
                <a:schemeClr val="accent1">
                  <a:lumMod val="75000"/>
                </a:schemeClr>
              </a:buClr>
              <a:buFontTx/>
              <a:buChar char="-"/>
            </a:pPr>
            <a:endParaRPr lang="fr-FR" sz="2000" dirty="0"/>
          </a:p>
        </p:txBody>
      </p:sp>
      <p:sp>
        <p:nvSpPr>
          <p:cNvPr id="4" name="Espace réservé du pied de page 3">
            <a:extLst>
              <a:ext uri="{FF2B5EF4-FFF2-40B4-BE49-F238E27FC236}">
                <a16:creationId xmlns:a16="http://schemas.microsoft.com/office/drawing/2014/main" id="{E99A4625-E502-FDF6-6B67-8494F4700920}"/>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D16BE5D5-DB27-7812-E0AC-D776DB09A4DD}"/>
              </a:ext>
            </a:extLst>
          </p:cNvPr>
          <p:cNvSpPr>
            <a:spLocks noGrp="1"/>
          </p:cNvSpPr>
          <p:nvPr>
            <p:ph type="sldNum" sz="quarter" idx="5"/>
          </p:nvPr>
        </p:nvSpPr>
        <p:spPr/>
        <p:txBody>
          <a:bodyPr/>
          <a:lstStyle/>
          <a:p>
            <a:fld id="{C736141B-B28E-413C-B546-5A61A3F59B88}" type="slidenum">
              <a:rPr lang="fr-FR" smtClean="0"/>
              <a:t>32</a:t>
            </a:fld>
            <a:endParaRPr lang="fr-FR"/>
          </a:p>
        </p:txBody>
      </p:sp>
    </p:spTree>
    <p:extLst>
      <p:ext uri="{BB962C8B-B14F-4D97-AF65-F5344CB8AC3E}">
        <p14:creationId xmlns:p14="http://schemas.microsoft.com/office/powerpoint/2010/main" val="3040963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Référencement </a:t>
            </a:r>
            <a:r>
              <a:rPr lang="fr-FR" dirty="0" err="1"/>
              <a:t>DataDock</a:t>
            </a:r>
            <a:r>
              <a:rPr lang="fr-FR" dirty="0"/>
              <a:t>: capacité à délivrer des </a:t>
            </a:r>
            <a:r>
              <a:rPr lang="fr-FR" b="0" i="0" dirty="0">
                <a:solidFill>
                  <a:srgbClr val="212529"/>
                </a:solidFill>
                <a:effectLst/>
                <a:latin typeface="Poppins" panose="00000500000000000000" pitchFamily="2" charset="0"/>
              </a:rPr>
              <a:t>formations de Qualité et de procéder à des contrôles</a:t>
            </a:r>
          </a:p>
          <a:p>
            <a:pPr marL="171450" indent="-171450">
              <a:buFontTx/>
              <a:buChar char="-"/>
            </a:pP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7</a:t>
            </a:fld>
            <a:endParaRPr lang="fr-FR"/>
          </a:p>
        </p:txBody>
      </p:sp>
    </p:spTree>
    <p:extLst>
      <p:ext uri="{BB962C8B-B14F-4D97-AF65-F5344CB8AC3E}">
        <p14:creationId xmlns:p14="http://schemas.microsoft.com/office/powerpoint/2010/main" val="363544703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921F0A-945E-3350-C005-60D704A6C4E9}"/>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5CAC7FD5-0564-1B56-F8DD-A3E57DA8F6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49831B3F-29DE-1ADF-62F3-FC7BEE592F4B}"/>
              </a:ext>
            </a:extLst>
          </p:cNvPr>
          <p:cNvSpPr>
            <a:spLocks noGrp="1"/>
          </p:cNvSpPr>
          <p:nvPr>
            <p:ph type="body" idx="1"/>
          </p:nvPr>
        </p:nvSpPr>
        <p:spPr/>
        <p:txBody>
          <a:bodyPr/>
          <a:lstStyle/>
          <a:p>
            <a:r>
              <a:rPr lang="fr-FR" b="1" dirty="0"/>
              <a:t>C’est quoi le concept du projet ?</a:t>
            </a:r>
          </a:p>
          <a:p>
            <a:endParaRPr lang="fr-FR" dirty="0"/>
          </a:p>
          <a:p>
            <a:pPr marL="171450" indent="-171450">
              <a:buFontTx/>
              <a:buChar char="-"/>
            </a:pPr>
            <a:r>
              <a:rPr lang="fr-FR" dirty="0"/>
              <a:t>Dans la section Excellence d’une proposition de projet européen, le "Concept of the Project" est l’un des éléments clés. </a:t>
            </a:r>
          </a:p>
          <a:p>
            <a:pPr marL="171450" indent="-171450">
              <a:buFontTx/>
              <a:buChar char="-"/>
            </a:pPr>
            <a:r>
              <a:rPr lang="fr-FR" dirty="0"/>
              <a:t>Il sert à expliquer l'idée centrale du projet, pourquoi elle est innovante et comment elle va répondre aux défis identifiés.</a:t>
            </a:r>
          </a:p>
          <a:p>
            <a:pPr marL="171450" indent="-171450">
              <a:buFontTx/>
              <a:buChar char="-"/>
            </a:pPr>
            <a:r>
              <a:rPr lang="fr-FR" dirty="0"/>
              <a:t>Ce concept doit être cohérent, convaincant et bien structuré, en reliant la problématique, la méthodologie et les résultats attendus.</a:t>
            </a:r>
          </a:p>
        </p:txBody>
      </p:sp>
      <p:sp>
        <p:nvSpPr>
          <p:cNvPr id="4" name="Espace réservé du pied de page 3">
            <a:extLst>
              <a:ext uri="{FF2B5EF4-FFF2-40B4-BE49-F238E27FC236}">
                <a16:creationId xmlns:a16="http://schemas.microsoft.com/office/drawing/2014/main" id="{8F987844-BA78-8EE6-AF62-ED282245A92F}"/>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CF14149A-A087-C045-12C1-3ADB888708A5}"/>
              </a:ext>
            </a:extLst>
          </p:cNvPr>
          <p:cNvSpPr>
            <a:spLocks noGrp="1"/>
          </p:cNvSpPr>
          <p:nvPr>
            <p:ph type="sldNum" sz="quarter" idx="5"/>
          </p:nvPr>
        </p:nvSpPr>
        <p:spPr/>
        <p:txBody>
          <a:bodyPr/>
          <a:lstStyle/>
          <a:p>
            <a:fld id="{C736141B-B28E-413C-B546-5A61A3F59B88}" type="slidenum">
              <a:rPr lang="fr-FR" smtClean="0"/>
              <a:t>33</a:t>
            </a:fld>
            <a:endParaRPr lang="fr-FR"/>
          </a:p>
        </p:txBody>
      </p:sp>
    </p:spTree>
    <p:extLst>
      <p:ext uri="{BB962C8B-B14F-4D97-AF65-F5344CB8AC3E}">
        <p14:creationId xmlns:p14="http://schemas.microsoft.com/office/powerpoint/2010/main" val="2009316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Dans les propositions Horizon Europe, l’état de l’art est souvent intégré dans la section "Excellence", où il faut démontrer la valeur scientifique et technologique du projet.</a:t>
            </a:r>
          </a:p>
          <a:p>
            <a:endParaRPr lang="fr-FR" dirty="0"/>
          </a:p>
          <a:p>
            <a:r>
              <a:rPr lang="fr-FR" dirty="0"/>
              <a:t>Le </a:t>
            </a:r>
            <a:r>
              <a:rPr lang="fr-FR" dirty="0" err="1"/>
              <a:t>SoA</a:t>
            </a:r>
            <a:r>
              <a:rPr lang="fr-FR" dirty="0"/>
              <a:t> sert à :</a:t>
            </a:r>
          </a:p>
          <a:p>
            <a:endParaRPr lang="fr-FR" dirty="0"/>
          </a:p>
          <a:p>
            <a:pPr marL="171450" indent="-171450">
              <a:buFontTx/>
              <a:buChar char="-"/>
            </a:pPr>
            <a:r>
              <a:rPr lang="fr-FR" dirty="0"/>
              <a:t>Identifier les avancées actuelles dans le domaine scientifique et technologique ciblé.</a:t>
            </a:r>
          </a:p>
          <a:p>
            <a:pPr marL="171450" indent="-171450">
              <a:buFontTx/>
              <a:buChar char="-"/>
            </a:pPr>
            <a:r>
              <a:rPr lang="fr-FR" dirty="0"/>
              <a:t>Mettre en évidence les lacunes ou défis non résolus.</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34</a:t>
            </a:fld>
            <a:endParaRPr lang="fr-FR"/>
          </a:p>
        </p:txBody>
      </p:sp>
    </p:spTree>
    <p:extLst>
      <p:ext uri="{BB962C8B-B14F-4D97-AF65-F5344CB8AC3E}">
        <p14:creationId xmlns:p14="http://schemas.microsoft.com/office/powerpoint/2010/main" val="270942969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FF261A-544B-0384-DE7B-7B18783416C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763E176-5080-FAFA-0B50-EDD043BA16D1}"/>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AAE2338-6149-BF47-DB98-FE36A62A211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200" dirty="0">
                <a:solidFill>
                  <a:schemeClr val="bg2">
                    <a:lumMod val="50000"/>
                  </a:schemeClr>
                </a:solidFill>
              </a:rPr>
              <a:t>Une fois que les objectifs sont identifiés, le </a:t>
            </a:r>
            <a:r>
              <a:rPr lang="fr-FR" sz="1200" dirty="0" err="1">
                <a:solidFill>
                  <a:schemeClr val="bg2">
                    <a:lumMod val="50000"/>
                  </a:schemeClr>
                </a:solidFill>
              </a:rPr>
              <a:t>SoA</a:t>
            </a:r>
            <a:r>
              <a:rPr lang="fr-FR" sz="1200" dirty="0">
                <a:solidFill>
                  <a:schemeClr val="bg2">
                    <a:lumMod val="50000"/>
                  </a:schemeClr>
                </a:solidFill>
              </a:rPr>
              <a:t> posé, les verrous répondent aux questions : qu’est-ce qui m’empêchent </a:t>
            </a:r>
            <a:r>
              <a:rPr lang="fr-FR" sz="1200" b="1" dirty="0">
                <a:solidFill>
                  <a:schemeClr val="bg2">
                    <a:lumMod val="50000"/>
                  </a:schemeClr>
                </a:solidFill>
              </a:rPr>
              <a:t>d’atteindre mes objectifs </a:t>
            </a:r>
            <a:r>
              <a:rPr lang="fr-FR" sz="1200" dirty="0">
                <a:solidFill>
                  <a:schemeClr val="bg2">
                    <a:lumMod val="50000"/>
                  </a:schemeClr>
                </a:solidFill>
              </a:rPr>
              <a:t>? Quelles sont les </a:t>
            </a:r>
            <a:r>
              <a:rPr lang="fr-FR" sz="1200" b="1" dirty="0">
                <a:solidFill>
                  <a:schemeClr val="bg2">
                    <a:lumMod val="50000"/>
                  </a:schemeClr>
                </a:solidFill>
              </a:rPr>
              <a:t>incertitudes</a:t>
            </a:r>
            <a:r>
              <a:rPr lang="fr-FR" sz="1200" dirty="0">
                <a:solidFill>
                  <a:schemeClr val="bg2">
                    <a:lumMod val="50000"/>
                  </a:schemeClr>
                </a:solidFill>
              </a:rPr>
              <a:t> associées ?</a:t>
            </a:r>
            <a:r>
              <a:rPr lang="fr-FR" dirty="0">
                <a:solidFill>
                  <a:schemeClr val="bg2">
                    <a:lumMod val="50000"/>
                  </a:schemeClr>
                </a:solidFill>
              </a:rPr>
              <a:t> Pourquoi le </a:t>
            </a:r>
            <a:r>
              <a:rPr lang="fr-FR" dirty="0" err="1">
                <a:solidFill>
                  <a:schemeClr val="bg2">
                    <a:lumMod val="50000"/>
                  </a:schemeClr>
                </a:solidFill>
              </a:rPr>
              <a:t>SoA</a:t>
            </a:r>
            <a:r>
              <a:rPr lang="fr-FR" dirty="0">
                <a:solidFill>
                  <a:schemeClr val="bg2">
                    <a:lumMod val="50000"/>
                  </a:schemeClr>
                </a:solidFill>
              </a:rPr>
              <a:t> n’apporte pas de solutions aux problèmes ?</a:t>
            </a:r>
          </a:p>
          <a:p>
            <a:endParaRPr lang="fr-FR" dirty="0"/>
          </a:p>
          <a:p>
            <a:endParaRPr lang="fr-FR" dirty="0"/>
          </a:p>
          <a:p>
            <a:r>
              <a:rPr lang="fr-FR" dirty="0"/>
              <a:t>Dans une proposition de projet R&amp;D collaboratif européen, les verrous et lacunes sont les obstacles scientifiques, technologiques ou méthodologiques qui empêchent d’atteindre une innovation.</a:t>
            </a:r>
          </a:p>
          <a:p>
            <a:endParaRPr lang="fr-FR" dirty="0"/>
          </a:p>
          <a:p>
            <a:r>
              <a:rPr lang="fr-FR" dirty="0"/>
              <a:t>En identifiant et en expliquant ces verrous, on justifie pourquoi le projet est nécessaire et en quoi il apporte une solution nouvelle.</a:t>
            </a:r>
          </a:p>
          <a:p>
            <a:endParaRPr lang="fr-FR" dirty="0"/>
          </a:p>
          <a:p>
            <a:r>
              <a:rPr lang="fr-FR" dirty="0"/>
              <a:t>Les verrous technologiques et scientifiques sont les obstacles majeurs qui empêchent l’adoption ou l’efficacité d’une technologie.</a:t>
            </a:r>
          </a:p>
          <a:p>
            <a:pPr marL="171450" indent="-171450">
              <a:buFontTx/>
              <a:buChar char="-"/>
            </a:pPr>
            <a:r>
              <a:rPr lang="fr-FR" dirty="0"/>
              <a:t>Exemple (Énergies marines renouvelables) : La faible efficacité des hydroliennes dans des courants instables.</a:t>
            </a:r>
          </a:p>
          <a:p>
            <a:pPr marL="171450" indent="-171450">
              <a:buFontTx/>
              <a:buChar char="-"/>
            </a:pPr>
            <a:r>
              <a:rPr lang="fr-FR" dirty="0"/>
              <a:t>Comment le présenter ?</a:t>
            </a:r>
          </a:p>
          <a:p>
            <a:pPr marL="628650" lvl="1" indent="-171450">
              <a:buFontTx/>
              <a:buChar char="-"/>
            </a:pPr>
            <a:r>
              <a:rPr lang="fr-FR" dirty="0"/>
              <a:t>État de l’art : Présenter les solutions existantes et leurs limites.</a:t>
            </a:r>
          </a:p>
          <a:p>
            <a:pPr marL="628650" lvl="1" indent="-171450">
              <a:buFontTx/>
              <a:buChar char="-"/>
            </a:pPr>
            <a:r>
              <a:rPr lang="fr-FR" dirty="0"/>
              <a:t>Solution proposée : Développement d’une hydrolienne adaptative avec optimisation des pales via l’IA.</a:t>
            </a:r>
          </a:p>
          <a:p>
            <a:pPr marL="628650" lvl="1" indent="-171450">
              <a:buFontTx/>
              <a:buChar char="-"/>
            </a:pPr>
            <a:r>
              <a:rPr lang="fr-FR" dirty="0"/>
              <a:t>Bonne pratique : Relier chaque verrou aux TRL (Technology </a:t>
            </a:r>
            <a:r>
              <a:rPr lang="fr-FR" dirty="0" err="1"/>
              <a:t>Readiness</a:t>
            </a:r>
            <a:r>
              <a:rPr lang="fr-FR" dirty="0"/>
              <a:t> Levels) et expliquer comment le projet fait progresser la technologie.</a:t>
            </a:r>
          </a:p>
        </p:txBody>
      </p:sp>
      <p:sp>
        <p:nvSpPr>
          <p:cNvPr id="4" name="Espace réservé du pied de page 3">
            <a:extLst>
              <a:ext uri="{FF2B5EF4-FFF2-40B4-BE49-F238E27FC236}">
                <a16:creationId xmlns:a16="http://schemas.microsoft.com/office/drawing/2014/main" id="{22C34A6B-3760-8FA2-FEF7-F885D90BC2B0}"/>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7882DBC6-EEF3-E7A6-D944-C5F0B7D9B3D8}"/>
              </a:ext>
            </a:extLst>
          </p:cNvPr>
          <p:cNvSpPr>
            <a:spLocks noGrp="1"/>
          </p:cNvSpPr>
          <p:nvPr>
            <p:ph type="sldNum" sz="quarter" idx="5"/>
          </p:nvPr>
        </p:nvSpPr>
        <p:spPr/>
        <p:txBody>
          <a:bodyPr/>
          <a:lstStyle/>
          <a:p>
            <a:fld id="{C736141B-B28E-413C-B546-5A61A3F59B88}" type="slidenum">
              <a:rPr lang="fr-FR" smtClean="0"/>
              <a:t>35</a:t>
            </a:fld>
            <a:endParaRPr lang="fr-FR"/>
          </a:p>
        </p:txBody>
      </p:sp>
    </p:spTree>
    <p:extLst>
      <p:ext uri="{BB962C8B-B14F-4D97-AF65-F5344CB8AC3E}">
        <p14:creationId xmlns:p14="http://schemas.microsoft.com/office/powerpoint/2010/main" val="220925444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7C9ED75-5809-B8CE-D4E0-C973946768E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11E400D5-6A92-7B4D-20A3-0BB8E879AF2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81DE00F-E00F-41E9-49A7-FC6AA4B9326B}"/>
              </a:ext>
            </a:extLst>
          </p:cNvPr>
          <p:cNvSpPr>
            <a:spLocks noGrp="1"/>
          </p:cNvSpPr>
          <p:nvPr>
            <p:ph type="body" idx="1"/>
          </p:nvPr>
        </p:nvSpPr>
        <p:spPr/>
        <p:txBody>
          <a:bodyPr/>
          <a:lstStyle/>
          <a:p>
            <a:r>
              <a:rPr lang="fr-FR" dirty="0"/>
              <a:t>La méthodologie doit </a:t>
            </a:r>
            <a:r>
              <a:rPr lang="fr-FR" sz="1200" dirty="0">
                <a:solidFill>
                  <a:schemeClr val="bg2">
                    <a:lumMod val="50000"/>
                  </a:schemeClr>
                </a:solidFill>
              </a:rPr>
              <a:t>être claire, détaillée et crédible.</a:t>
            </a:r>
          </a:p>
          <a:p>
            <a:endParaRPr lang="fr-FR" dirty="0"/>
          </a:p>
          <a:p>
            <a:r>
              <a:rPr lang="fr-FR" dirty="0"/>
              <a:t>Vous devez démontrer que votre méthodologie est </a:t>
            </a:r>
            <a:r>
              <a:rPr lang="fr-FR" dirty="0">
                <a:solidFill>
                  <a:schemeClr val="bg2">
                    <a:lumMod val="50000"/>
                  </a:schemeClr>
                </a:solidFill>
              </a:rPr>
              <a:t>la plus efficace et que vous êtes les mieux à même d’appliquer cette méthodologie ;</a:t>
            </a:r>
          </a:p>
          <a:p>
            <a:endParaRPr lang="fr-FR" dirty="0"/>
          </a:p>
          <a:p>
            <a:endParaRPr lang="fr-FR" dirty="0"/>
          </a:p>
          <a:p>
            <a:r>
              <a:rPr lang="fr-FR" dirty="0"/>
              <a:t>Exemple pratique :</a:t>
            </a:r>
          </a:p>
          <a:p>
            <a:endParaRPr lang="fr-FR" dirty="0"/>
          </a:p>
          <a:p>
            <a:pPr marL="0" indent="0">
              <a:buFontTx/>
              <a:buNone/>
            </a:pPr>
            <a:r>
              <a:rPr lang="fr-FR" b="1" dirty="0"/>
              <a:t>Formuler ses verrous</a:t>
            </a:r>
          </a:p>
          <a:p>
            <a:pPr marL="171450" indent="-171450">
              <a:buFontTx/>
              <a:buChar char="-"/>
            </a:pPr>
            <a:r>
              <a:rPr lang="fr-FR" dirty="0"/>
              <a:t>📌 Exemple (Économie bleue - Aquaculture durable)</a:t>
            </a:r>
          </a:p>
          <a:p>
            <a:pPr marL="171450" indent="-171450">
              <a:buFontTx/>
              <a:buChar char="-"/>
            </a:pPr>
            <a:r>
              <a:rPr lang="fr-FR" dirty="0"/>
              <a:t>🔹 Verrou technologique : </a:t>
            </a:r>
          </a:p>
          <a:p>
            <a:pPr marL="628650" lvl="1" indent="-171450">
              <a:buFontTx/>
              <a:buChar char="-"/>
            </a:pPr>
            <a:r>
              <a:rPr lang="fr-FR" dirty="0"/>
              <a:t>Manque de systèmes intelligents pour optimiser l’alimentation des poissons.</a:t>
            </a:r>
          </a:p>
          <a:p>
            <a:pPr marL="171450" lvl="0" indent="-171450">
              <a:buFontTx/>
              <a:buChar char="-"/>
            </a:pPr>
            <a:r>
              <a:rPr lang="fr-FR" dirty="0"/>
              <a:t>🔹 Verrou scientifique : </a:t>
            </a:r>
          </a:p>
          <a:p>
            <a:pPr marL="628650" lvl="1" indent="-171450">
              <a:buFontTx/>
              <a:buChar char="-"/>
            </a:pPr>
            <a:r>
              <a:rPr lang="fr-FR" dirty="0"/>
              <a:t>Absence de données fiables sur l’impact environnemental des fermes aquacoles.</a:t>
            </a:r>
          </a:p>
          <a:p>
            <a:pPr marL="628650" lvl="1" indent="-171450">
              <a:buFontTx/>
              <a:buChar char="-"/>
            </a:pPr>
            <a:endParaRPr lang="fr-FR" dirty="0"/>
          </a:p>
          <a:p>
            <a:pPr marL="0" lvl="0" indent="0">
              <a:buFontTx/>
              <a:buNone/>
            </a:pPr>
            <a:r>
              <a:rPr lang="fr-FR" b="1" dirty="0"/>
              <a:t>Exemple de méthodologie (levée du verrou technologique)</a:t>
            </a:r>
          </a:p>
          <a:p>
            <a:pPr marL="171450" lvl="0" indent="-171450">
              <a:buFontTx/>
              <a:buChar char="-"/>
            </a:pPr>
            <a:r>
              <a:rPr lang="fr-FR" dirty="0"/>
              <a:t>🔹 Action 1 : Développement d’un capteur IoT pour suivre l’état nutritionnel des poissons.</a:t>
            </a:r>
          </a:p>
          <a:p>
            <a:pPr marL="171450" lvl="0" indent="-171450">
              <a:buFontTx/>
              <a:buChar char="-"/>
            </a:pPr>
            <a:r>
              <a:rPr lang="fr-FR" dirty="0"/>
              <a:t>🔹 Action 2 : Intégration d’un algorithme d’IA pour ajuster automatiquement l’alimentation.</a:t>
            </a:r>
          </a:p>
          <a:p>
            <a:pPr marL="171450" lvl="0" indent="-171450">
              <a:buFontTx/>
              <a:buChar char="-"/>
            </a:pPr>
            <a:r>
              <a:rPr lang="fr-FR" dirty="0"/>
              <a:t>🔹 Action 3 : Validation sur un site pilote en Méditerranée.</a:t>
            </a:r>
          </a:p>
          <a:p>
            <a:pPr marL="457200" marR="0" lvl="1" indent="0" algn="l" defTabSz="914400" rtl="0" eaLnBrk="1" fontAlgn="auto" latinLnBrk="0" hangingPunct="1">
              <a:lnSpc>
                <a:spcPct val="100000"/>
              </a:lnSpc>
              <a:spcBef>
                <a:spcPts val="0"/>
              </a:spcBef>
              <a:spcAft>
                <a:spcPts val="0"/>
              </a:spcAft>
              <a:buClrTx/>
              <a:buSzTx/>
              <a:buFontTx/>
              <a:buNone/>
              <a:tabLst/>
              <a:defRPr/>
            </a:pPr>
            <a:endParaRPr lang="fr-FR" dirty="0"/>
          </a:p>
          <a:p>
            <a:pPr marL="0" indent="0">
              <a:buFontTx/>
              <a:buNone/>
            </a:pPr>
            <a:r>
              <a:rPr lang="fr-FR" b="1" dirty="0"/>
              <a:t>Exemple de structuration des WP</a:t>
            </a:r>
          </a:p>
          <a:p>
            <a:pPr marL="171450" indent="-171450">
              <a:buFontTx/>
              <a:buChar char="-"/>
            </a:pPr>
            <a:r>
              <a:rPr lang="fr-FR" dirty="0"/>
              <a:t>WP1 - Recherche et analyse → Collecte de données sur les fermes aquacoles existantes.</a:t>
            </a:r>
          </a:p>
          <a:p>
            <a:pPr marL="171450" indent="-171450">
              <a:buFontTx/>
              <a:buChar char="-"/>
            </a:pPr>
            <a:r>
              <a:rPr lang="fr-FR" dirty="0"/>
              <a:t>WP2 - Développement technologique → Conception et prototypage des capteurs.</a:t>
            </a:r>
          </a:p>
          <a:p>
            <a:pPr marL="171450" indent="-171450">
              <a:buFontTx/>
              <a:buChar char="-"/>
            </a:pPr>
            <a:r>
              <a:rPr lang="fr-FR" dirty="0"/>
              <a:t>WP3 - Expérimentation → Test des solutions sur plusieurs sites pilotes.</a:t>
            </a:r>
          </a:p>
          <a:p>
            <a:pPr marL="171450" indent="-171450">
              <a:buFontTx/>
              <a:buChar char="-"/>
            </a:pPr>
            <a:r>
              <a:rPr lang="fr-FR" dirty="0"/>
              <a:t>WP4 - Évaluation d’impact → Analyse des bénéfices environnementaux et économiques.</a:t>
            </a:r>
          </a:p>
          <a:p>
            <a:pPr marL="171450" indent="-171450">
              <a:buFontTx/>
              <a:buChar char="-"/>
            </a:pPr>
            <a:r>
              <a:rPr lang="fr-FR" dirty="0"/>
              <a:t>WP5 - Diffusion et exploitation → Stratégie pour maximiser l’impact du projet.</a:t>
            </a:r>
          </a:p>
        </p:txBody>
      </p:sp>
      <p:sp>
        <p:nvSpPr>
          <p:cNvPr id="4" name="Espace réservé du pied de page 3">
            <a:extLst>
              <a:ext uri="{FF2B5EF4-FFF2-40B4-BE49-F238E27FC236}">
                <a16:creationId xmlns:a16="http://schemas.microsoft.com/office/drawing/2014/main" id="{9FC47A00-0F35-F8B7-E777-6B32EF10266C}"/>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B532CA36-4D27-09AD-F60C-A4CF1B228694}"/>
              </a:ext>
            </a:extLst>
          </p:cNvPr>
          <p:cNvSpPr>
            <a:spLocks noGrp="1"/>
          </p:cNvSpPr>
          <p:nvPr>
            <p:ph type="sldNum" sz="quarter" idx="5"/>
          </p:nvPr>
        </p:nvSpPr>
        <p:spPr/>
        <p:txBody>
          <a:bodyPr/>
          <a:lstStyle/>
          <a:p>
            <a:fld id="{C736141B-B28E-413C-B546-5A61A3F59B88}" type="slidenum">
              <a:rPr lang="fr-FR" smtClean="0"/>
              <a:t>36</a:t>
            </a:fld>
            <a:endParaRPr lang="fr-FR"/>
          </a:p>
        </p:txBody>
      </p:sp>
    </p:spTree>
    <p:extLst>
      <p:ext uri="{BB962C8B-B14F-4D97-AF65-F5344CB8AC3E}">
        <p14:creationId xmlns:p14="http://schemas.microsoft.com/office/powerpoint/2010/main" val="21115552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E23CC9D-3014-CD56-9918-4BB8A37B253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4AC118C5-4FBD-758A-A8DF-4F9DBA14CC3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0425C96-9D92-395D-6F77-CA282A854862}"/>
              </a:ext>
            </a:extLst>
          </p:cNvPr>
          <p:cNvSpPr>
            <a:spLocks noGrp="1"/>
          </p:cNvSpPr>
          <p:nvPr>
            <p:ph type="body" idx="1"/>
          </p:nvPr>
        </p:nvSpPr>
        <p:spPr/>
        <p:txBody>
          <a:bodyPr/>
          <a:lstStyle/>
          <a:p>
            <a:r>
              <a:rPr lang="fr-FR" sz="1800" b="1" i="0" u="none" strike="noStrike" baseline="0" dirty="0">
                <a:solidFill>
                  <a:srgbClr val="000000"/>
                </a:solidFill>
                <a:latin typeface="Arial" panose="020B0604020202020204" pitchFamily="34" charset="0"/>
              </a:rPr>
              <a:t>L’ambition du projet </a:t>
            </a:r>
            <a:r>
              <a:rPr lang="fr-FR" sz="1800" b="0" i="0" u="none" strike="noStrike" baseline="0" dirty="0">
                <a:solidFill>
                  <a:srgbClr val="000000"/>
                </a:solidFill>
                <a:latin typeface="Arial" panose="020B0604020202020204" pitchFamily="34" charset="0"/>
              </a:rPr>
              <a:t>afin de mettre en évidence l’innovation de la solution proposée et les avancées scientifiques apportées par le projet. </a:t>
            </a:r>
          </a:p>
          <a:p>
            <a:endParaRPr lang="fr-FR" dirty="0"/>
          </a:p>
          <a:p>
            <a:r>
              <a:rPr lang="fr-FR" dirty="0"/>
              <a:t>Potentiel d’innovation</a:t>
            </a:r>
          </a:p>
          <a:p>
            <a:endParaRPr lang="fr-FR" dirty="0"/>
          </a:p>
          <a:p>
            <a:r>
              <a:rPr lang="fr-FR" sz="1800" b="0" i="0" u="none" strike="noStrike" baseline="0" dirty="0">
                <a:solidFill>
                  <a:srgbClr val="000000"/>
                </a:solidFill>
                <a:latin typeface="Arial" panose="020B0604020202020204" pitchFamily="34" charset="0"/>
              </a:rPr>
              <a:t>Démontrer dans quelle mesure </a:t>
            </a:r>
            <a:r>
              <a:rPr lang="fr-FR" sz="1800" b="1" i="0" u="none" strike="noStrike" baseline="0" dirty="0">
                <a:solidFill>
                  <a:srgbClr val="000000"/>
                </a:solidFill>
                <a:latin typeface="Arial" panose="020B0604020202020204" pitchFamily="34" charset="0"/>
              </a:rPr>
              <a:t>la solution est ambitieuse</a:t>
            </a:r>
            <a:r>
              <a:rPr lang="fr-FR" sz="1800" b="0" i="0" u="none" strike="noStrike" baseline="0" dirty="0">
                <a:solidFill>
                  <a:srgbClr val="000000"/>
                </a:solidFill>
                <a:latin typeface="Arial" panose="020B0604020202020204" pitchFamily="34" charset="0"/>
              </a:rPr>
              <a:t>, </a:t>
            </a:r>
            <a:r>
              <a:rPr lang="fr-FR" sz="1800" b="1" i="0" u="none" strike="noStrike" baseline="0" dirty="0">
                <a:solidFill>
                  <a:srgbClr val="000000"/>
                </a:solidFill>
                <a:latin typeface="Arial" panose="020B0604020202020204" pitchFamily="34" charset="0"/>
              </a:rPr>
              <a:t>soulève plusieurs verrous technologiques</a:t>
            </a:r>
            <a:r>
              <a:rPr lang="fr-FR" sz="1800" b="0" i="0" u="none" strike="noStrike" baseline="0" dirty="0">
                <a:solidFill>
                  <a:srgbClr val="000000"/>
                </a:solidFill>
                <a:latin typeface="Arial" panose="020B0604020202020204" pitchFamily="34" charset="0"/>
              </a:rPr>
              <a:t>, </a:t>
            </a:r>
            <a:r>
              <a:rPr lang="fr-FR" sz="1800" b="1" i="0" u="none" strike="noStrike" baseline="0" dirty="0">
                <a:solidFill>
                  <a:srgbClr val="000000"/>
                </a:solidFill>
                <a:latin typeface="Arial" panose="020B0604020202020204" pitchFamily="34" charset="0"/>
              </a:rPr>
              <a:t>va au-delà de l’état de l’art </a:t>
            </a:r>
            <a:r>
              <a:rPr lang="fr-FR" sz="1800" b="0" i="0" u="none" strike="noStrike" baseline="0" dirty="0">
                <a:solidFill>
                  <a:srgbClr val="000000"/>
                </a:solidFill>
                <a:latin typeface="Arial" panose="020B0604020202020204" pitchFamily="34" charset="0"/>
              </a:rPr>
              <a:t>et </a:t>
            </a:r>
            <a:r>
              <a:rPr lang="fr-FR" sz="1800" b="1" i="0" u="none" strike="noStrike" baseline="0" dirty="0">
                <a:solidFill>
                  <a:srgbClr val="000000"/>
                </a:solidFill>
                <a:latin typeface="Arial" panose="020B0604020202020204" pitchFamily="34" charset="0"/>
              </a:rPr>
              <a:t>répond à un réel besoin marché</a:t>
            </a:r>
            <a:r>
              <a:rPr lang="fr-FR" sz="1800" b="0" i="0" u="none" strike="noStrike" baseline="0" dirty="0">
                <a:solidFill>
                  <a:srgbClr val="000000"/>
                </a:solidFill>
                <a:latin typeface="Arial" panose="020B0604020202020204" pitchFamily="34" charset="0"/>
              </a:rPr>
              <a:t>. </a:t>
            </a:r>
          </a:p>
          <a:p>
            <a:pPr marL="0" indent="0">
              <a:buFontTx/>
              <a:buNone/>
            </a:pPr>
            <a:endParaRPr lang="fr-FR" dirty="0"/>
          </a:p>
          <a:p>
            <a:pPr>
              <a:buClr>
                <a:schemeClr val="accent1">
                  <a:lumMod val="75000"/>
                </a:schemeClr>
              </a:buClr>
              <a:buFont typeface="Wingdings" panose="05000000000000000000" pitchFamily="2" charset="2"/>
              <a:buChar char="q"/>
            </a:pPr>
            <a:r>
              <a:rPr lang="fr-FR" dirty="0"/>
              <a:t> Si elle est innovante (très souhaitable), démontrez son apport à l’état de l’art et démontrer comment elle va au-delà de l’état de l’art ; </a:t>
            </a:r>
          </a:p>
          <a:p>
            <a:pPr>
              <a:buClr>
                <a:schemeClr val="accent1">
                  <a:lumMod val="75000"/>
                </a:schemeClr>
              </a:buClr>
              <a:buFont typeface="Wingdings" panose="05000000000000000000" pitchFamily="2" charset="2"/>
              <a:buChar char="q"/>
            </a:pPr>
            <a:r>
              <a:rPr lang="fr-FR" dirty="0"/>
              <a:t> Montrer en quoi l’innovation dépasse l’état de l’art ;</a:t>
            </a:r>
          </a:p>
          <a:p>
            <a:pPr>
              <a:buClr>
                <a:schemeClr val="accent1">
                  <a:lumMod val="75000"/>
                </a:schemeClr>
              </a:buClr>
              <a:buFont typeface="Wingdings" panose="05000000000000000000" pitchFamily="2" charset="2"/>
              <a:buChar char="q"/>
            </a:pPr>
            <a:r>
              <a:rPr lang="fr-FR" dirty="0"/>
              <a:t> Relier l’innovation aux TRL et montrer comment le projet fait progresser la technologie vers une application réelle.</a:t>
            </a:r>
          </a:p>
          <a:p>
            <a:pPr marL="0" indent="0">
              <a:buFontTx/>
              <a:buNone/>
            </a:pPr>
            <a:endParaRPr lang="fr-FR" dirty="0"/>
          </a:p>
        </p:txBody>
      </p:sp>
      <p:sp>
        <p:nvSpPr>
          <p:cNvPr id="4" name="Espace réservé du pied de page 3">
            <a:extLst>
              <a:ext uri="{FF2B5EF4-FFF2-40B4-BE49-F238E27FC236}">
                <a16:creationId xmlns:a16="http://schemas.microsoft.com/office/drawing/2014/main" id="{9C502692-EC47-74FF-9EE8-21F4D527A48C}"/>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2C871BA3-1B1A-0577-0EA5-F4A2A0CD732B}"/>
              </a:ext>
            </a:extLst>
          </p:cNvPr>
          <p:cNvSpPr>
            <a:spLocks noGrp="1"/>
          </p:cNvSpPr>
          <p:nvPr>
            <p:ph type="sldNum" sz="quarter" idx="5"/>
          </p:nvPr>
        </p:nvSpPr>
        <p:spPr/>
        <p:txBody>
          <a:bodyPr/>
          <a:lstStyle/>
          <a:p>
            <a:fld id="{C736141B-B28E-413C-B546-5A61A3F59B88}" type="slidenum">
              <a:rPr lang="fr-FR" smtClean="0"/>
              <a:t>37</a:t>
            </a:fld>
            <a:endParaRPr lang="fr-FR"/>
          </a:p>
        </p:txBody>
      </p:sp>
    </p:spTree>
    <p:extLst>
      <p:ext uri="{BB962C8B-B14F-4D97-AF65-F5344CB8AC3E}">
        <p14:creationId xmlns:p14="http://schemas.microsoft.com/office/powerpoint/2010/main" val="343035247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B264A2-E7CD-61BF-7F85-7831DF5DF25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F30CD42-7226-63B0-0A72-75FF1F4A28E5}"/>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C1D6DED-3A61-F809-0270-C81B2166FFF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Impact : Décrit les résultats attendus, leur contribution aux priorités de l'appel, ainsi que l'impact social, économique et environnemental du projet.</a:t>
            </a:r>
          </a:p>
        </p:txBody>
      </p:sp>
      <p:sp>
        <p:nvSpPr>
          <p:cNvPr id="4" name="Espace réservé du pied de page 3">
            <a:extLst>
              <a:ext uri="{FF2B5EF4-FFF2-40B4-BE49-F238E27FC236}">
                <a16:creationId xmlns:a16="http://schemas.microsoft.com/office/drawing/2014/main" id="{77AE0DE6-1371-9CF9-E80E-A2661834B9C7}"/>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3F7DE95E-543A-059E-4A47-E452BEED9AA4}"/>
              </a:ext>
            </a:extLst>
          </p:cNvPr>
          <p:cNvSpPr>
            <a:spLocks noGrp="1"/>
          </p:cNvSpPr>
          <p:nvPr>
            <p:ph type="sldNum" sz="quarter" idx="5"/>
          </p:nvPr>
        </p:nvSpPr>
        <p:spPr/>
        <p:txBody>
          <a:bodyPr/>
          <a:lstStyle/>
          <a:p>
            <a:fld id="{C736141B-B28E-413C-B546-5A61A3F59B88}" type="slidenum">
              <a:rPr lang="fr-FR" smtClean="0"/>
              <a:t>48</a:t>
            </a:fld>
            <a:endParaRPr lang="fr-FR"/>
          </a:p>
        </p:txBody>
      </p:sp>
    </p:spTree>
    <p:extLst>
      <p:ext uri="{BB962C8B-B14F-4D97-AF65-F5344CB8AC3E}">
        <p14:creationId xmlns:p14="http://schemas.microsoft.com/office/powerpoint/2010/main" val="1175355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039E12-5BD0-BBA2-2C86-61F57DAAB360}"/>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ADD7513-2B46-BA1C-E2AB-9B79E2A1C70E}"/>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4742891-FBB8-7E18-A955-126F7E69B9DC}"/>
              </a:ext>
            </a:extLst>
          </p:cNvPr>
          <p:cNvSpPr>
            <a:spLocks noGrp="1"/>
          </p:cNvSpPr>
          <p:nvPr>
            <p:ph type="body" idx="1"/>
          </p:nvPr>
        </p:nvSpPr>
        <p:spPr/>
        <p:txBody>
          <a:bodyPr/>
          <a:lstStyle/>
          <a:p>
            <a:r>
              <a:rPr lang="fr-FR" dirty="0"/>
              <a:t>Le premier schéma vient de la méthode PM2, la méthodologie Horizon</a:t>
            </a:r>
          </a:p>
          <a:p>
            <a:endParaRPr lang="fr-FR" dirty="0"/>
          </a:p>
          <a:p>
            <a:r>
              <a:rPr lang="fr-FR" dirty="0"/>
              <a:t>La chaîne de l'impact dans un projet se comprend comme un enchaînement logique et temporel entre ces différents niveaux. Voici comment ça fonctionne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Results</a:t>
            </a:r>
            <a:r>
              <a:rPr lang="fr-FR" dirty="0"/>
              <a:t> : Les results sont les résultats immédiats que le projet vise à atteindre, en termes d'accomplissements directs et spécifiques. Ils se réfèrent à ce qui est directement produit et obtenu à la fin du projet comme par exemple, l'amélioration de la durabilité des ressources maritimes, et la gestion efficace des zones marines protégées.</a:t>
            </a:r>
          </a:p>
          <a:p>
            <a:endParaRPr lang="fr-FR" dirty="0"/>
          </a:p>
          <a:p>
            <a:r>
              <a:rPr lang="fr-FR" b="1" dirty="0"/>
              <a:t>Outputs</a:t>
            </a:r>
            <a:r>
              <a:rPr lang="fr-FR" dirty="0"/>
              <a:t> : Les outputs sont des résultats sous forme exploitable, tels que le développement de technologies de pêche durable, les formations pour les pêcheurs, et la mise en place de systèmes de surveillance des déchets marins.</a:t>
            </a:r>
          </a:p>
          <a:p>
            <a:endParaRPr lang="fr-FR" dirty="0"/>
          </a:p>
          <a:p>
            <a:r>
              <a:rPr lang="fr-FR" b="1" dirty="0" err="1"/>
              <a:t>Outcomes</a:t>
            </a:r>
            <a:r>
              <a:rPr lang="fr-FR" dirty="0"/>
              <a:t> : Les </a:t>
            </a:r>
            <a:r>
              <a:rPr lang="fr-FR" dirty="0" err="1"/>
              <a:t>outcomes</a:t>
            </a:r>
            <a:r>
              <a:rPr lang="fr-FR" dirty="0"/>
              <a:t> sont les effets directs des outputs, c'est-à-dire les changements qui se produisent une fois que les outputs sont mis en œuvre. Les </a:t>
            </a:r>
            <a:r>
              <a:rPr lang="fr-FR" dirty="0" err="1"/>
              <a:t>outcomes</a:t>
            </a:r>
            <a:r>
              <a:rPr lang="fr-FR" dirty="0"/>
              <a:t> représentent les effets immédiats à moyen terme générés par l’utilisation ou l’application des outputs :  Récupération des écosystèmes marins, amélioration des comportements des acteurs du secteur maritime, meilleure gestion des aires protégées.</a:t>
            </a:r>
          </a:p>
          <a:p>
            <a:endParaRPr lang="fr-FR" dirty="0"/>
          </a:p>
          <a:p>
            <a:r>
              <a:rPr lang="fr-FR" b="1" dirty="0"/>
              <a:t>Impacts</a:t>
            </a:r>
            <a:r>
              <a:rPr lang="fr-FR" dirty="0"/>
              <a:t> : Les impacts sont les effets à long terme, généralement globaux, qui découlent des </a:t>
            </a:r>
            <a:r>
              <a:rPr lang="fr-FR" dirty="0" err="1"/>
              <a:t>outcomes</a:t>
            </a:r>
            <a:r>
              <a:rPr lang="fr-FR" dirty="0"/>
              <a:t>. Ce sont les changements durables et systémiques sur l'environnement, l'économie ou la société qui sont générés par les résultats du projet à plus grande échelle : tels que la restauration des écosystèmes marins, la croissance économique durable dans les secteurs maritimes, et la contribution à la lutte contre le changement climatique.</a:t>
            </a:r>
          </a:p>
          <a:p>
            <a:endParaRPr lang="en-GB" dirty="0"/>
          </a:p>
        </p:txBody>
      </p:sp>
      <p:sp>
        <p:nvSpPr>
          <p:cNvPr id="4" name="Espace réservé du pied de page 3">
            <a:extLst>
              <a:ext uri="{FF2B5EF4-FFF2-40B4-BE49-F238E27FC236}">
                <a16:creationId xmlns:a16="http://schemas.microsoft.com/office/drawing/2014/main" id="{16F5FB0D-7088-7B91-46A1-8F6F4BD3F626}"/>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65A9C840-B291-7285-339B-CDB175312917}"/>
              </a:ext>
            </a:extLst>
          </p:cNvPr>
          <p:cNvSpPr>
            <a:spLocks noGrp="1"/>
          </p:cNvSpPr>
          <p:nvPr>
            <p:ph type="sldNum" sz="quarter" idx="5"/>
          </p:nvPr>
        </p:nvSpPr>
        <p:spPr/>
        <p:txBody>
          <a:bodyPr/>
          <a:lstStyle/>
          <a:p>
            <a:fld id="{C736141B-B28E-413C-B546-5A61A3F59B88}" type="slidenum">
              <a:rPr lang="fr-FR" smtClean="0"/>
              <a:t>49</a:t>
            </a:fld>
            <a:endParaRPr lang="fr-FR"/>
          </a:p>
        </p:txBody>
      </p:sp>
    </p:spTree>
    <p:extLst>
      <p:ext uri="{BB962C8B-B14F-4D97-AF65-F5344CB8AC3E}">
        <p14:creationId xmlns:p14="http://schemas.microsoft.com/office/powerpoint/2010/main" val="25975480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dirty="0"/>
              <a:t>Les outcomes </a:t>
            </a:r>
            <a:r>
              <a:rPr lang="fr-FR" sz="1200" dirty="0"/>
              <a:t>constituent les effets sont une conséquence directe d’un résultat</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200" dirty="0" err="1"/>
              <a:t>Outcomes</a:t>
            </a:r>
            <a:r>
              <a:rPr lang="fr-FR" sz="1200" dirty="0"/>
              <a:t> = Effets attendus du projet sur les utilisateurs finaux (scientifiques, industriels, société).</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50</a:t>
            </a:fld>
            <a:endParaRPr lang="fr-FR"/>
          </a:p>
        </p:txBody>
      </p:sp>
    </p:spTree>
    <p:extLst>
      <p:ext uri="{BB962C8B-B14F-4D97-AF65-F5344CB8AC3E}">
        <p14:creationId xmlns:p14="http://schemas.microsoft.com/office/powerpoint/2010/main" val="332392536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E4A921-839E-29D5-4A88-5FF7FC69743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50C6F0-F66E-7F5E-1A30-3C93911B81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66ABDA15-CE36-D51D-E1C2-5F530A42716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85770237-5B42-CB8A-D065-C0F2FACEFF28}"/>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51B86135-988A-5E94-43FA-D4DE83C7AECF}"/>
              </a:ext>
            </a:extLst>
          </p:cNvPr>
          <p:cNvSpPr>
            <a:spLocks noGrp="1"/>
          </p:cNvSpPr>
          <p:nvPr>
            <p:ph type="sldNum" sz="quarter" idx="5"/>
          </p:nvPr>
        </p:nvSpPr>
        <p:spPr/>
        <p:txBody>
          <a:bodyPr/>
          <a:lstStyle/>
          <a:p>
            <a:fld id="{C736141B-B28E-413C-B546-5A61A3F59B88}" type="slidenum">
              <a:rPr lang="fr-FR" smtClean="0"/>
              <a:t>52</a:t>
            </a:fld>
            <a:endParaRPr lang="fr-FR"/>
          </a:p>
        </p:txBody>
      </p:sp>
    </p:spTree>
    <p:extLst>
      <p:ext uri="{BB962C8B-B14F-4D97-AF65-F5344CB8AC3E}">
        <p14:creationId xmlns:p14="http://schemas.microsoft.com/office/powerpoint/2010/main" val="29937416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0EA3CD-DCC4-EC11-9212-AAC41471860C}"/>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FBCE3A8-FD44-7C16-CDE9-BC169DD1220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804EF03-C60E-EB68-C2A7-8FC432499841}"/>
              </a:ext>
            </a:extLst>
          </p:cNvPr>
          <p:cNvSpPr>
            <a:spLocks noGrp="1"/>
          </p:cNvSpPr>
          <p:nvPr>
            <p:ph type="body" idx="1"/>
          </p:nvPr>
        </p:nvSpPr>
        <p:spPr/>
        <p:txBody>
          <a:bodyPr/>
          <a:lstStyle/>
          <a:p>
            <a:pPr marL="228600" indent="-228600">
              <a:buAutoNum type="arabicPeriod"/>
            </a:pPr>
            <a:r>
              <a:rPr lang="fr-FR" dirty="0"/>
              <a:t>Chercheurs/Ingénieurs (Recherche et développement)</a:t>
            </a:r>
          </a:p>
          <a:p>
            <a:pPr marL="685800" lvl="1" indent="-228600">
              <a:buAutoNum type="arabicPeriod"/>
            </a:pPr>
            <a:r>
              <a:rPr lang="fr-FR" dirty="0"/>
              <a:t>Acteurs : Chercheurs spécialisés dans l’économie bleue, ingénieurs en biotechnologie marine, ingénieurs des énergies marines renouvelables.</a:t>
            </a:r>
          </a:p>
          <a:p>
            <a:pPr marL="685800" lvl="1" indent="-228600">
              <a:buAutoNum type="arabicPeriod"/>
            </a:pPr>
            <a:r>
              <a:rPr lang="fr-FR" dirty="0"/>
              <a:t>Rôle : Mener des recherches pour développer de nouvelles technologies, produits et solutions innovantes adaptées à l’économie bleue (énergies marines renouvelables, aquaculture durable, biotechnologies marines, etc.).</a:t>
            </a:r>
          </a:p>
          <a:p>
            <a:pPr marL="228600" indent="-228600">
              <a:buAutoNum type="arabicPeriod"/>
            </a:pPr>
            <a:r>
              <a:rPr lang="fr-FR" dirty="0"/>
              <a:t>Programme/Projet (Conception de solutions)</a:t>
            </a:r>
          </a:p>
          <a:p>
            <a:pPr marL="685800" lvl="1" indent="-228600">
              <a:buAutoNum type="arabicPeriod"/>
            </a:pPr>
            <a:r>
              <a:rPr lang="fr-FR" dirty="0"/>
              <a:t>Acteurs : Développeurs de solutions pour l’économie bleue, industriels du secteur maritime (énergies marines renouvelables, pêche durable, etc.).</a:t>
            </a:r>
          </a:p>
          <a:p>
            <a:pPr marL="685800" lvl="1" indent="-228600">
              <a:buAutoNum type="arabicPeriod"/>
            </a:pPr>
            <a:r>
              <a:rPr lang="fr-FR" dirty="0"/>
              <a:t>Rôle : Développer des solutions pratiques (logiciels, équipements, infrastructures) qui soutiennent les activités maritimes durables, la gestion des ressources marines et l’optimisation des secteurs comme la pêche, le transport maritime, etc.</a:t>
            </a:r>
          </a:p>
          <a:p>
            <a:pPr marL="228600" indent="-228600">
              <a:buAutoNum type="arabicPeriod"/>
            </a:pPr>
            <a:r>
              <a:rPr lang="fr-FR" dirty="0"/>
              <a:t>Technologie de conception (ex. logiciel de CAO, technologie spécifique) (Conception et ingénierie)</a:t>
            </a:r>
          </a:p>
          <a:p>
            <a:pPr marL="685800" lvl="1" indent="-228600">
              <a:buAutoNum type="arabicPeriod"/>
            </a:pPr>
            <a:r>
              <a:rPr lang="fr-FR" dirty="0"/>
              <a:t>Acteurs : Ingénieurs concepteurs spécialisés dans la création de technologies pour l'économie bleue (outils de gestion de pêche, logiciels de modélisation pour les énergies marines renouvelables, etc.).</a:t>
            </a:r>
          </a:p>
          <a:p>
            <a:pPr marL="685800" lvl="1" indent="-228600">
              <a:buAutoNum type="arabicPeriod"/>
            </a:pPr>
            <a:r>
              <a:rPr lang="fr-FR" dirty="0"/>
              <a:t>Rôle : Créer et optimiser les outils de conception (logiciels, équipements) pour soutenir des activités maritimes durables.</a:t>
            </a:r>
          </a:p>
          <a:p>
            <a:pPr marL="228600" indent="-228600">
              <a:buAutoNum type="arabicPeriod"/>
            </a:pPr>
            <a:r>
              <a:rPr lang="fr-FR" dirty="0"/>
              <a:t>Industriels du secteur (Implémentation et production)</a:t>
            </a:r>
          </a:p>
          <a:p>
            <a:pPr marL="685800" lvl="1" indent="-228600">
              <a:buAutoNum type="arabicPeriod"/>
            </a:pPr>
            <a:r>
              <a:rPr lang="fr-FR" dirty="0"/>
              <a:t>Acteurs : Industriels du secteur naval, industriels de la pêche durable, producteurs d’énergie marine, entreprises de biotechnologie marine.</a:t>
            </a:r>
          </a:p>
          <a:p>
            <a:pPr marL="685800" lvl="1" indent="-228600">
              <a:buAutoNum type="arabicPeriod"/>
            </a:pPr>
            <a:r>
              <a:rPr lang="fr-FR" dirty="0"/>
              <a:t>Rôle : Appliquer les technologies et solutions créées dans la phase précédente à une échelle plus large, dans des secteurs comme la construction navale, la production d’énergies renouvelables marines, la pêche durable, ou la gestion des écosystèmes marins.</a:t>
            </a:r>
          </a:p>
          <a:p>
            <a:pPr marL="228600" indent="-228600">
              <a:buAutoNum type="arabicPeriod"/>
            </a:pPr>
            <a:r>
              <a:rPr lang="fr-FR" dirty="0"/>
              <a:t>Impact immédiat (Retombées immédiates)</a:t>
            </a:r>
          </a:p>
          <a:p>
            <a:pPr marL="685800" lvl="1" indent="-228600">
              <a:buAutoNum type="arabicPeriod"/>
            </a:pPr>
            <a:r>
              <a:rPr lang="fr-FR" dirty="0"/>
              <a:t>Secteurs impactés :Secteur de l’économie bleue : Développement d’une économie bleue plus durable.</a:t>
            </a:r>
          </a:p>
          <a:p>
            <a:pPr marL="685800" lvl="1" indent="-228600">
              <a:buAutoNum type="arabicPeriod"/>
            </a:pPr>
            <a:r>
              <a:rPr lang="fr-FR" dirty="0"/>
              <a:t>Transport maritime : Réduction des émissions, optimisation des routes et des performances des navires.</a:t>
            </a:r>
          </a:p>
          <a:p>
            <a:pPr marL="685800" lvl="1" indent="-228600">
              <a:buAutoNum type="arabicPeriod"/>
            </a:pPr>
            <a:r>
              <a:rPr lang="fr-FR" dirty="0"/>
              <a:t>Pêcheurs : Amélioration des méthodes de pêche, réduction de l'impact environnemental, augmentation de la durabilité des stocks marins.</a:t>
            </a:r>
          </a:p>
          <a:p>
            <a:pPr marL="228600" indent="-228600">
              <a:buAutoNum type="arabicPeriod"/>
            </a:pPr>
            <a:r>
              <a:rPr lang="fr-FR" dirty="0"/>
              <a:t>Résultats à moyen terme (Changements dans les secteurs économiques)</a:t>
            </a:r>
          </a:p>
          <a:p>
            <a:pPr marL="685800" lvl="1" indent="-228600">
              <a:buAutoNum type="arabicPeriod"/>
            </a:pPr>
            <a:r>
              <a:rPr lang="fr-FR" dirty="0"/>
              <a:t>Acteurs : Communautés côtières, entreprises de l’économie bleue.</a:t>
            </a:r>
          </a:p>
          <a:p>
            <a:pPr marL="685800" lvl="1" indent="-228600">
              <a:buAutoNum type="arabicPeriod"/>
            </a:pPr>
            <a:r>
              <a:rPr lang="fr-FR" dirty="0"/>
              <a:t>Rôle : Amélioration des conditions économiques et sociales grâce à des pratiques maritimes durables. Croissance de l’industrie de la pêche durable, développement du secteur des énergies marines renouvelables, création d’emplois dans les secteurs maritimes.</a:t>
            </a:r>
          </a:p>
          <a:p>
            <a:pPr marL="228600" indent="-228600">
              <a:buAutoNum type="arabicPeriod"/>
            </a:pPr>
            <a:r>
              <a:rPr lang="fr-FR" dirty="0"/>
              <a:t>Impact à long terme (Changements durables)</a:t>
            </a:r>
          </a:p>
          <a:p>
            <a:pPr marL="685800" lvl="1" indent="-228600">
              <a:buAutoNum type="arabicPeriod"/>
            </a:pPr>
            <a:r>
              <a:rPr lang="fr-FR" dirty="0"/>
              <a:t>Acteurs : Écosystèmes marins, communautés locales, économie bleue.</a:t>
            </a:r>
          </a:p>
          <a:p>
            <a:pPr marL="685800" lvl="1" indent="-228600">
              <a:buAutoNum type="arabicPeriod"/>
            </a:pPr>
            <a:r>
              <a:rPr lang="fr-FR" dirty="0"/>
              <a:t>Rôle : Renforcement de la résilience des communautés côtières, préservation de la biodiversité marine, transition vers une économie bleue circulaire, et réduction de l'empreinte carbone globale des activités maritimes.</a:t>
            </a:r>
          </a:p>
        </p:txBody>
      </p:sp>
      <p:sp>
        <p:nvSpPr>
          <p:cNvPr id="4" name="Espace réservé du pied de page 3">
            <a:extLst>
              <a:ext uri="{FF2B5EF4-FFF2-40B4-BE49-F238E27FC236}">
                <a16:creationId xmlns:a16="http://schemas.microsoft.com/office/drawing/2014/main" id="{44530364-87D8-8EB0-7EBA-EAEF59EA4517}"/>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08CC2796-F919-C8B4-7AF8-6861EF64D11E}"/>
              </a:ext>
            </a:extLst>
          </p:cNvPr>
          <p:cNvSpPr>
            <a:spLocks noGrp="1"/>
          </p:cNvSpPr>
          <p:nvPr>
            <p:ph type="sldNum" sz="quarter" idx="5"/>
          </p:nvPr>
        </p:nvSpPr>
        <p:spPr/>
        <p:txBody>
          <a:bodyPr/>
          <a:lstStyle/>
          <a:p>
            <a:fld id="{C736141B-B28E-413C-B546-5A61A3F59B88}" type="slidenum">
              <a:rPr lang="fr-FR" smtClean="0"/>
              <a:t>54</a:t>
            </a:fld>
            <a:endParaRPr lang="fr-FR"/>
          </a:p>
        </p:txBody>
      </p:sp>
    </p:spTree>
    <p:extLst>
      <p:ext uri="{BB962C8B-B14F-4D97-AF65-F5344CB8AC3E}">
        <p14:creationId xmlns:p14="http://schemas.microsoft.com/office/powerpoint/2010/main" val="41863860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BC55A2-7EDE-3DC7-23DC-4F4207D83E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DC668FC-8EC0-05B5-D4DA-8B37ADF34FD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06F5082E-98F8-557B-4117-6B3A16DB8A3B}"/>
              </a:ext>
            </a:extLst>
          </p:cNvPr>
          <p:cNvSpPr>
            <a:spLocks noGrp="1"/>
          </p:cNvSpPr>
          <p:nvPr>
            <p:ph type="body" idx="1"/>
          </p:nvPr>
        </p:nvSpPr>
        <p:spPr/>
        <p:txBody>
          <a:bodyPr/>
          <a:lstStyle/>
          <a:p>
            <a:pPr algn="just">
              <a:lnSpc>
                <a:spcPct val="107000"/>
              </a:lnSpc>
              <a:spcAft>
                <a:spcPts val="800"/>
              </a:spcAft>
              <a:buNone/>
            </a:pPr>
            <a:r>
              <a:rPr lang="fr-FR" sz="1800" kern="100" dirty="0">
                <a:effectLst/>
                <a:latin typeface="Aptos" panose="020B0004020202020204" pitchFamily="34" charset="0"/>
                <a:ea typeface="Aptos" panose="020B0004020202020204" pitchFamily="34" charset="0"/>
                <a:cs typeface="Arial" panose="020B0604020202020204" pitchFamily="34" charset="0"/>
              </a:rPr>
              <a:t>Sur cette slide, nous pouvons observer deux courbes qui représentent les trajectoires de deux projets de recherche et développement (R&amp;D). L'axe des abscisses indique la temporalité, tandis que l'axe des ordonnées montre l'évolution du progrès technique ou de l'innovation. </a:t>
            </a:r>
          </a:p>
          <a:p>
            <a:pPr algn="just">
              <a:lnSpc>
                <a:spcPct val="107000"/>
              </a:lnSpc>
              <a:spcAft>
                <a:spcPts val="800"/>
              </a:spcAft>
              <a:buNone/>
            </a:pPr>
            <a:r>
              <a:rPr lang="fr-FR" sz="1800" kern="100" dirty="0">
                <a:effectLst/>
                <a:latin typeface="Aptos" panose="020B0004020202020204" pitchFamily="34" charset="0"/>
                <a:ea typeface="Aptos" panose="020B0004020202020204" pitchFamily="34" charset="0"/>
                <a:cs typeface="Arial" panose="020B0604020202020204" pitchFamily="34" charset="0"/>
              </a:rPr>
              <a:t>La première courbe en rouge pointillé représente un projet R&amp;D sans financement, tandis que la seconde en vert illustre un projet bénéficiant d'un financement, notamment européen.</a:t>
            </a:r>
          </a:p>
          <a:p>
            <a:pPr algn="just">
              <a:lnSpc>
                <a:spcPct val="107000"/>
              </a:lnSpc>
              <a:spcAft>
                <a:spcPts val="800"/>
              </a:spcAft>
              <a:buNone/>
            </a:pPr>
            <a:r>
              <a:rPr lang="fr-FR" sz="1800" kern="100" dirty="0">
                <a:effectLst/>
                <a:latin typeface="Aptos" panose="020B0004020202020204" pitchFamily="34" charset="0"/>
                <a:ea typeface="Aptos" panose="020B0004020202020204" pitchFamily="34" charset="0"/>
                <a:cs typeface="Arial" panose="020B0604020202020204" pitchFamily="34" charset="0"/>
              </a:rPr>
              <a:t>On note que le projet R&amp;D sans financement suit une trajectoire relativement lente et coûteuse. En effet, le manque de ressources financières rallonge le processus de développement, ce qui entraîne des coûts plus importants à chaque étape. Le projet avance à un rythme plus lent, avec des périodes d'incertitude plus longues et des risques élevés. En l'absence de soutien financier, la capacité à explorer des solutions innovantes est limitée par les ressources disponibles et la nécessité de réduire les risques financiers.</a:t>
            </a:r>
          </a:p>
          <a:p>
            <a:pPr algn="just">
              <a:lnSpc>
                <a:spcPct val="107000"/>
              </a:lnSpc>
              <a:spcAft>
                <a:spcPts val="800"/>
              </a:spcAft>
            </a:pPr>
            <a:r>
              <a:rPr lang="fr-FR" sz="1800" kern="100" dirty="0">
                <a:effectLst/>
                <a:latin typeface="Aptos" panose="020B0004020202020204" pitchFamily="34" charset="0"/>
                <a:ea typeface="Aptos" panose="020B0004020202020204" pitchFamily="34" charset="0"/>
                <a:cs typeface="Arial" panose="020B0604020202020204" pitchFamily="34" charset="0"/>
              </a:rPr>
              <a:t>À l'inverse, un projet bénéficiant d'un financement la courbe verte ici, des financements comme ceux proposés par la CE, permet nettement d'accélérer le processus d'innovation. Grâce aux ressources financières disponibles, le projet peut avancer plus rapidement, surmonter les obstacles techniques plus facilement et engager des recherches à la pointe de l'innovation. Le financement permet de partager les risques, de garantir un meilleur retour sur investissement et de maximiser l'impact du projet. Ainsi, le temps nécessaire pour atteindre des résultats concrets est considérablement réduit, avec des coûts maîtrisés.</a:t>
            </a:r>
          </a:p>
          <a:p>
            <a:pPr marL="457200" lvl="1" indent="0">
              <a:buFontTx/>
              <a:buNone/>
            </a:pPr>
            <a:endParaRPr lang="fr-FR" sz="1200" b="1" dirty="0"/>
          </a:p>
          <a:p>
            <a:pPr marL="457200" lvl="1" indent="0">
              <a:buFontTx/>
              <a:buNone/>
            </a:pPr>
            <a:r>
              <a:rPr lang="fr-FR" b="1" dirty="0"/>
              <a:t>Pourquoi s’intéresser aux projets européens</a:t>
            </a:r>
          </a:p>
          <a:p>
            <a:pPr marL="457200" lvl="1" indent="0">
              <a:buFontTx/>
              <a:buNone/>
            </a:pPr>
            <a:endParaRPr lang="fr-FR" dirty="0"/>
          </a:p>
          <a:p>
            <a:pPr marL="457200" lvl="1" indent="0">
              <a:buFontTx/>
              <a:buNone/>
            </a:pPr>
            <a:r>
              <a:rPr lang="fr-FR" dirty="0"/>
              <a:t>Projet innovant : </a:t>
            </a:r>
          </a:p>
          <a:p>
            <a:pPr marL="685800" lvl="1" indent="-228600">
              <a:buFontTx/>
              <a:buAutoNum type="arabicPeriod"/>
            </a:pPr>
            <a:r>
              <a:rPr lang="fr-FR" dirty="0"/>
              <a:t>Un Avancement Technologique ou Scientifique : Il doit apporter une innovation significative, que ce soit une avancée technologique, un nouveau procédé, ou une amélioration substantielle par rapport à l’état de l’art existant.</a:t>
            </a:r>
          </a:p>
          <a:p>
            <a:pPr marL="685800" lvl="1" indent="-228600">
              <a:buFontTx/>
              <a:buAutoNum type="arabicPeriod"/>
            </a:pPr>
            <a:r>
              <a:rPr lang="fr-FR" dirty="0"/>
              <a:t>Un Impact Économique et Sociétal : L’innovation doit répondre à un besoin économique, sociétal ou environnemental clairement identifié, en contribuant aux objectifs stratégiques de l’UE (transition écologique, numérique, santé, etc.).</a:t>
            </a:r>
          </a:p>
          <a:p>
            <a:pPr marL="685800" lvl="1" indent="-228600">
              <a:buFontTx/>
              <a:buAutoNum type="arabicPeriod"/>
            </a:pPr>
            <a:r>
              <a:rPr lang="fr-FR" dirty="0"/>
              <a:t>Une Collaboration Internationale : Dans les financements européens, un projet de R&amp;D collaboratif doit impliquer plusieurs partenaires (entreprises, universités, centres de recherche) issus de différents pays de l’UE ou associés.</a:t>
            </a:r>
          </a:p>
          <a:p>
            <a:pPr marL="685800" lvl="1" indent="-228600">
              <a:buFontTx/>
              <a:buAutoNum type="arabicPeriod"/>
            </a:pPr>
            <a:r>
              <a:rPr lang="fr-FR" dirty="0"/>
              <a:t>Une Faisabilité Technique et Commerciale : Il doit démontrer un fort potentiel de mise sur le marché avec un plan clair pour le développement, la démonstration et la commercialisation de l’innovation.</a:t>
            </a:r>
          </a:p>
          <a:p>
            <a:pPr marL="685800" lvl="1" indent="-228600">
              <a:buFontTx/>
              <a:buAutoNum type="arabicPeriod"/>
            </a:pPr>
            <a:endParaRPr lang="fr-FR" dirty="0"/>
          </a:p>
          <a:p>
            <a:pPr marL="457200" lvl="1" indent="0">
              <a:buFontTx/>
              <a:buNone/>
            </a:pPr>
            <a:endParaRPr lang="fr-FR" sz="1200" dirty="0"/>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schemeClr val="accent4"/>
              </a:solidFill>
              <a:latin typeface="Cambria" panose="02040503050406030204" pitchFamily="18" charset="0"/>
              <a:ea typeface="Cambria" panose="02040503050406030204" pitchFamily="18" charset="0"/>
              <a:cs typeface="Fira Sans Extra Condensed Medium"/>
              <a:sym typeface="Fira Sans Extra Condensed Medium"/>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schemeClr val="accent3"/>
              </a:solidFill>
              <a:latin typeface="Cambria" panose="02040503050406030204" pitchFamily="18" charset="0"/>
              <a:ea typeface="Cambria" panose="02040503050406030204" pitchFamily="18" charset="0"/>
              <a:cs typeface="Fira Sans Extra Condensed Medium"/>
              <a:sym typeface="Fira Sans Extra Condensed Medium"/>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schemeClr val="accent1"/>
              </a:solidFill>
              <a:latin typeface="Cambria" panose="02040503050406030204" pitchFamily="18" charset="0"/>
              <a:ea typeface="Cambria" panose="02040503050406030204" pitchFamily="18" charset="0"/>
              <a:cs typeface="Fira Sans Extra Condensed Medium"/>
              <a:sym typeface="Fira Sans Extra Condensed Medium"/>
            </a:endParaRPr>
          </a:p>
          <a:p>
            <a:pPr marL="628650" marR="0" lvl="1" indent="-171450" algn="l" defTabSz="914400" rtl="0" eaLnBrk="1" fontAlgn="auto" latinLnBrk="0" hangingPunct="1">
              <a:lnSpc>
                <a:spcPct val="100000"/>
              </a:lnSpc>
              <a:spcBef>
                <a:spcPts val="0"/>
              </a:spcBef>
              <a:spcAft>
                <a:spcPts val="0"/>
              </a:spcAft>
              <a:buClrTx/>
              <a:buSzTx/>
              <a:buFontTx/>
              <a:buChar char="-"/>
              <a:tabLst/>
              <a:defRPr/>
            </a:pPr>
            <a:endParaRPr lang="fr-FR" sz="1200" dirty="0">
              <a:solidFill>
                <a:schemeClr val="accent1"/>
              </a:solidFill>
              <a:latin typeface="Cambria" panose="02040503050406030204" pitchFamily="18" charset="0"/>
              <a:ea typeface="Cambria" panose="02040503050406030204" pitchFamily="18" charset="0"/>
              <a:cs typeface="Fira Sans Extra Condensed Medium"/>
              <a:sym typeface="Fira Sans Extra Condensed Medium"/>
            </a:endParaRPr>
          </a:p>
          <a:p>
            <a:pPr marL="457200" lvl="1" indent="0">
              <a:buFontTx/>
              <a:buNone/>
            </a:pPr>
            <a:endParaRPr lang="fr-FR" sz="1200" dirty="0"/>
          </a:p>
          <a:p>
            <a:pPr marL="457200" lvl="1" indent="0">
              <a:buFontTx/>
              <a:buNone/>
            </a:pPr>
            <a:endParaRPr lang="fr-FR" dirty="0"/>
          </a:p>
        </p:txBody>
      </p:sp>
      <p:sp>
        <p:nvSpPr>
          <p:cNvPr id="4" name="Espace réservé du pied de page 3">
            <a:extLst>
              <a:ext uri="{FF2B5EF4-FFF2-40B4-BE49-F238E27FC236}">
                <a16:creationId xmlns:a16="http://schemas.microsoft.com/office/drawing/2014/main" id="{DD97AE26-7280-EC94-14F2-DA2EABCAA7FD}"/>
              </a:ext>
            </a:extLst>
          </p:cNvPr>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a:extLst>
              <a:ext uri="{FF2B5EF4-FFF2-40B4-BE49-F238E27FC236}">
                <a16:creationId xmlns:a16="http://schemas.microsoft.com/office/drawing/2014/main" id="{0BE44381-8C84-1785-433F-A73295D2E6D7}"/>
              </a:ext>
            </a:extLst>
          </p:cNvPr>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75815111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Cette slide vous montre comment un projet Horizon Europe se construit en cascade à partir des grandes priorités définies par l’Union européenne. </a:t>
            </a:r>
          </a:p>
          <a:p>
            <a:endParaRPr lang="fr-FR" dirty="0"/>
          </a:p>
          <a:p>
            <a:r>
              <a:rPr lang="fr-FR" dirty="0"/>
              <a:t>On part du haut niveau, avec les </a:t>
            </a:r>
            <a:r>
              <a:rPr lang="fr-FR" dirty="0" err="1"/>
              <a:t>Expected</a:t>
            </a:r>
            <a:r>
              <a:rPr lang="fr-FR" dirty="0"/>
              <a:t> Impacts du programme, et on descend jusqu’aux tâches opérationnelles dans les Work Packages.</a:t>
            </a:r>
          </a:p>
          <a:p>
            <a:endParaRPr lang="fr-FR" dirty="0"/>
          </a:p>
          <a:p>
            <a:r>
              <a:rPr lang="fr-FR" dirty="0"/>
              <a:t>Tout commence avec les </a:t>
            </a:r>
            <a:r>
              <a:rPr lang="fr-FR" dirty="0" err="1"/>
              <a:t>Expected</a:t>
            </a:r>
            <a:r>
              <a:rPr lang="fr-FR" dirty="0"/>
              <a:t> Impacts du programme : ce sont les grandes transformations que la Commission européenne veut impulser dans la société, l’économie, la science ou l’environnement. Ce sont les finalités politiques qui justifient le financement de la recherche.</a:t>
            </a:r>
          </a:p>
          <a:p>
            <a:endParaRPr lang="fr-FR" dirty="0"/>
          </a:p>
          <a:p>
            <a:r>
              <a:rPr lang="fr-FR" dirty="0"/>
              <a:t>À partir de là, votre projet doit proposer ses propres Project Impacts : quelle contribution spécifique votre initiative va-t-elle apporter à ces grands objectifs ? C’est là que vous ancrez votre projet dans la stratégie européenne.</a:t>
            </a:r>
          </a:p>
          <a:p>
            <a:endParaRPr lang="fr-FR" dirty="0"/>
          </a:p>
          <a:p>
            <a:r>
              <a:rPr lang="fr-FR" dirty="0"/>
              <a:t>Ensuite, vous descendez au niveau des </a:t>
            </a:r>
            <a:r>
              <a:rPr lang="fr-FR" dirty="0" err="1"/>
              <a:t>Outcomes</a:t>
            </a:r>
            <a:r>
              <a:rPr lang="fr-FR" dirty="0"/>
              <a:t> : ce sont les effets concrets que votre projet va générer à moyen terme. Ce sont des changements visibles pour les utilisateurs, les politiques publiques, l’industrie, ou la société civile.</a:t>
            </a:r>
          </a:p>
          <a:p>
            <a:endParaRPr lang="fr-FR" dirty="0"/>
          </a:p>
          <a:p>
            <a:r>
              <a:rPr lang="fr-FR" dirty="0"/>
              <a:t>Pour produire ces </a:t>
            </a:r>
            <a:r>
              <a:rPr lang="fr-FR" dirty="0" err="1"/>
              <a:t>outcomes</a:t>
            </a:r>
            <a:r>
              <a:rPr lang="fr-FR" dirty="0"/>
              <a:t>, vous allez générer des Results, les résultats directs du projet : outils, données, services, technologies, connaissances.</a:t>
            </a:r>
          </a:p>
          <a:p>
            <a:endParaRPr lang="fr-FR" dirty="0"/>
          </a:p>
          <a:p>
            <a:r>
              <a:rPr lang="fr-FR" dirty="0"/>
              <a:t>Et enfin, pour arriver à ces résultats, vous devez définir des Work Packages et des </a:t>
            </a:r>
            <a:r>
              <a:rPr lang="fr-FR" dirty="0" err="1"/>
              <a:t>Tasks</a:t>
            </a:r>
            <a:r>
              <a:rPr lang="fr-FR" dirty="0"/>
              <a:t> très opérationnels. C’est la partie exécution du projet : qui fait quoi, quand, comment.</a:t>
            </a:r>
          </a:p>
          <a:p>
            <a:endParaRPr lang="fr-FR" dirty="0"/>
          </a:p>
          <a:p>
            <a:r>
              <a:rPr lang="fr-FR" dirty="0"/>
              <a:t>Ce schéma montre donc une chose : un bon projet Horizon Europe ne commence pas par ce qu’on veut faire. Il commence par ce que l’Europe veut changer. Et votre rôle, c’est de construire un projet qui remonte cette chaîne de valeur, du terrain jusqu’aux grandes ambitions stratégiques.</a:t>
            </a:r>
            <a:endParaRPr lang="en-GB"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56</a:t>
            </a:fld>
            <a:endParaRPr lang="fr-FR"/>
          </a:p>
        </p:txBody>
      </p:sp>
    </p:spTree>
    <p:extLst>
      <p:ext uri="{BB962C8B-B14F-4D97-AF65-F5344CB8AC3E}">
        <p14:creationId xmlns:p14="http://schemas.microsoft.com/office/powerpoint/2010/main" val="129364720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57</a:t>
            </a:fld>
            <a:endParaRPr lang="fr-FR"/>
          </a:p>
        </p:txBody>
      </p:sp>
    </p:spTree>
    <p:extLst>
      <p:ext uri="{BB962C8B-B14F-4D97-AF65-F5344CB8AC3E}">
        <p14:creationId xmlns:p14="http://schemas.microsoft.com/office/powerpoint/2010/main" val="92885729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58</a:t>
            </a:fld>
            <a:endParaRPr lang="fr-FR"/>
          </a:p>
        </p:txBody>
      </p:sp>
    </p:spTree>
    <p:extLst>
      <p:ext uri="{BB962C8B-B14F-4D97-AF65-F5344CB8AC3E}">
        <p14:creationId xmlns:p14="http://schemas.microsoft.com/office/powerpoint/2010/main" val="7384269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B641F9-630D-4D36-6B6C-F5D8094312D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AE75F823-A7B8-AFA4-B41B-4E80495CFEF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D4C15C-9AB1-78F7-AC8D-BE0EB7BA3B44}"/>
              </a:ext>
            </a:extLst>
          </p:cNvPr>
          <p:cNvSpPr>
            <a:spLocks noGrp="1"/>
          </p:cNvSpPr>
          <p:nvPr>
            <p:ph type="body" idx="1"/>
          </p:nvPr>
        </p:nvSpPr>
        <p:spPr/>
        <p:txBody>
          <a:bodyPr/>
          <a:lstStyle/>
          <a:p>
            <a:pPr marL="0" indent="0">
              <a:buNone/>
            </a:pPr>
            <a:endParaRPr lang="fr-FR" dirty="0"/>
          </a:p>
        </p:txBody>
      </p:sp>
      <p:sp>
        <p:nvSpPr>
          <p:cNvPr id="4" name="Espace réservé du pied de page 3">
            <a:extLst>
              <a:ext uri="{FF2B5EF4-FFF2-40B4-BE49-F238E27FC236}">
                <a16:creationId xmlns:a16="http://schemas.microsoft.com/office/drawing/2014/main" id="{20DFBAD6-29B6-E151-9D42-44177939C1D3}"/>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5B2D8EC3-18B3-E102-77E0-DA95D0DE4796}"/>
              </a:ext>
            </a:extLst>
          </p:cNvPr>
          <p:cNvSpPr>
            <a:spLocks noGrp="1"/>
          </p:cNvSpPr>
          <p:nvPr>
            <p:ph type="sldNum" sz="quarter" idx="5"/>
          </p:nvPr>
        </p:nvSpPr>
        <p:spPr/>
        <p:txBody>
          <a:bodyPr/>
          <a:lstStyle/>
          <a:p>
            <a:fld id="{C736141B-B28E-413C-B546-5A61A3F59B88}" type="slidenum">
              <a:rPr lang="fr-FR" smtClean="0"/>
              <a:t>59</a:t>
            </a:fld>
            <a:endParaRPr lang="fr-FR"/>
          </a:p>
        </p:txBody>
      </p:sp>
    </p:spTree>
    <p:extLst>
      <p:ext uri="{BB962C8B-B14F-4D97-AF65-F5344CB8AC3E}">
        <p14:creationId xmlns:p14="http://schemas.microsoft.com/office/powerpoint/2010/main" val="183537208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Dans un projet R&amp;D collaboratif financé par l’Union Européenne, l’exploitation et la diffusion des résultats sont des éléments clés évalués par la Commission Européenne. Ils garantissent que les innovations et connaissances produites bénéficient à la société, aux industries et aux chercheurs.</a:t>
            </a:r>
          </a:p>
          <a:p>
            <a:endParaRPr lang="fr-FR" dirty="0"/>
          </a:p>
          <a:p>
            <a:pPr lvl="0" algn="just">
              <a:buClr>
                <a:schemeClr val="accent1">
                  <a:lumMod val="75000"/>
                </a:schemeClr>
              </a:buClr>
              <a:buFont typeface="Wingdings" panose="05000000000000000000" pitchFamily="2" charset="2"/>
              <a:buChar char="q"/>
            </a:pPr>
            <a:r>
              <a:rPr lang="fr-FR" sz="2800" kern="1200" noProof="0" dirty="0"/>
              <a:t> Parler de </a:t>
            </a:r>
            <a:r>
              <a:rPr lang="fr-FR" sz="2800" kern="1200" noProof="0" dirty="0">
                <a:solidFill>
                  <a:srgbClr val="FF0000"/>
                </a:solidFill>
              </a:rPr>
              <a:t>l’exploitation</a:t>
            </a:r>
            <a:r>
              <a:rPr lang="fr-FR" sz="2800" kern="1200" noProof="0" dirty="0"/>
              <a:t>!</a:t>
            </a:r>
          </a:p>
          <a:p>
            <a:pPr lvl="1" algn="just">
              <a:buClr>
                <a:schemeClr val="accent1">
                  <a:lumMod val="75000"/>
                </a:schemeClr>
              </a:buClr>
              <a:buFont typeface="Wingdings" panose="05000000000000000000" pitchFamily="2" charset="2"/>
              <a:buChar char="q"/>
            </a:pPr>
            <a:r>
              <a:rPr lang="fr-FR" dirty="0"/>
              <a:t> L'exploitation concerne la manière dont les partenaires du projet vont utiliser les résultats après la fin du financement.</a:t>
            </a:r>
            <a:endParaRPr lang="fr-FR" kern="1200" noProof="0" dirty="0"/>
          </a:p>
          <a:p>
            <a:pPr lvl="0" algn="just">
              <a:buClr>
                <a:schemeClr val="accent1">
                  <a:lumMod val="75000"/>
                </a:schemeClr>
              </a:buClr>
              <a:buFont typeface="Wingdings" panose="05000000000000000000" pitchFamily="2" charset="2"/>
              <a:buChar char="q"/>
            </a:pPr>
            <a:r>
              <a:rPr lang="fr-FR" sz="2800" kern="1200" noProof="0" dirty="0"/>
              <a:t> Le consortium s’engage à exploiter/disséminer ou faire exploiter/disséminer ses résultats selon un plan prédéterminé dans la proposition. </a:t>
            </a:r>
          </a:p>
          <a:p>
            <a:pPr lvl="0" algn="just">
              <a:buClr>
                <a:schemeClr val="accent1">
                  <a:lumMod val="75000"/>
                </a:schemeClr>
              </a:buClr>
              <a:buFont typeface="Wingdings" panose="05000000000000000000" pitchFamily="2" charset="2"/>
              <a:buChar char="q"/>
            </a:pPr>
            <a:r>
              <a:rPr lang="fr-FR" sz="2800" kern="1200" noProof="0" dirty="0"/>
              <a:t> Les </a:t>
            </a:r>
            <a:r>
              <a:rPr lang="fr-FR" sz="2800" b="1" dirty="0">
                <a:solidFill>
                  <a:schemeClr val="accent1">
                    <a:lumMod val="75000"/>
                  </a:schemeClr>
                </a:solidFill>
              </a:rPr>
              <a:t>participants</a:t>
            </a:r>
            <a:r>
              <a:rPr lang="fr-FR" sz="2800" kern="1200" noProof="0" dirty="0"/>
              <a:t> sont soumis à une </a:t>
            </a:r>
            <a:r>
              <a:rPr lang="fr-FR" b="1" dirty="0">
                <a:solidFill>
                  <a:schemeClr val="accent1">
                    <a:lumMod val="75000"/>
                  </a:schemeClr>
                </a:solidFill>
              </a:rPr>
              <a:t>obligation</a:t>
            </a:r>
            <a:r>
              <a:rPr lang="fr-FR" sz="2800" kern="1200" noProof="0" dirty="0"/>
              <a:t> générale de</a:t>
            </a:r>
            <a:r>
              <a:rPr lang="fr-FR" b="1" dirty="0">
                <a:solidFill>
                  <a:schemeClr val="accent1">
                    <a:lumMod val="75000"/>
                  </a:schemeClr>
                </a:solidFill>
              </a:rPr>
              <a:t> diffuser </a:t>
            </a:r>
            <a:r>
              <a:rPr lang="fr-FR" sz="2800" kern="1200" noProof="0" dirty="0"/>
              <a:t>dès que possible leurs résultats auprès du public par tout moyen approprié (autre que la protection ou l’exploitation des résultats), y compris dans des publications scientifiques, à moins que cela n’aille à l’encontre de leur intérêt légitime ;</a:t>
            </a:r>
          </a:p>
          <a:p>
            <a:pPr lvl="0" algn="just">
              <a:buClr>
                <a:schemeClr val="accent1">
                  <a:lumMod val="75000"/>
                </a:schemeClr>
              </a:buClr>
              <a:buFont typeface="Wingdings" panose="05000000000000000000" pitchFamily="2" charset="2"/>
              <a:buChar char="q"/>
            </a:pPr>
            <a:r>
              <a:rPr lang="fr-FR" sz="2800" kern="1200" noProof="0" dirty="0"/>
              <a:t> Cela </a:t>
            </a:r>
            <a:r>
              <a:rPr lang="fr-FR" b="1" dirty="0">
                <a:solidFill>
                  <a:schemeClr val="accent1">
                    <a:lumMod val="75000"/>
                  </a:schemeClr>
                </a:solidFill>
              </a:rPr>
              <a:t>n’affecte en rien </a:t>
            </a:r>
            <a:r>
              <a:rPr lang="fr-FR" sz="2800" kern="1200" noProof="0" dirty="0"/>
              <a:t>les obligations de protection des résultats, de confidentialité, de sécurité ou de protection des données personnelles ;</a:t>
            </a:r>
          </a:p>
          <a:p>
            <a:pPr lvl="0" algn="just">
              <a:buClr>
                <a:schemeClr val="accent1">
                  <a:lumMod val="75000"/>
                </a:schemeClr>
              </a:buClr>
              <a:buFont typeface="Wingdings" panose="05000000000000000000" pitchFamily="2" charset="2"/>
              <a:buChar char="q"/>
            </a:pPr>
            <a:r>
              <a:rPr lang="fr-FR" sz="2800" kern="1200" noProof="0" dirty="0"/>
              <a:t> Tout participant souhaitant diffuser ses résultats doit en notifier les autres participants au moins </a:t>
            </a:r>
            <a:r>
              <a:rPr lang="fr-FR" b="1" dirty="0">
                <a:solidFill>
                  <a:schemeClr val="accent1">
                    <a:lumMod val="75000"/>
                  </a:schemeClr>
                </a:solidFill>
              </a:rPr>
              <a:t>45 jours à l’avance</a:t>
            </a:r>
            <a:r>
              <a:rPr lang="fr-FR" sz="2800" kern="1200" noProof="0" dirty="0"/>
              <a:t>. Tout autre participant peut y objecter dans les 30 jours, s’il peut montrer que cela nuirait à ses intérêts légitimes en relation aux résultats ou connaissances antérieures. Dans ce cas, la diffusion ne peut avoir lieu avant la prise de mesures appropriées pour sauvegarder ces intérêts légitimes.</a:t>
            </a:r>
          </a:p>
          <a:p>
            <a:endParaRPr lang="fr-FR" dirty="0"/>
          </a:p>
          <a:p>
            <a:endParaRPr lang="fr-FR" dirty="0"/>
          </a:p>
          <a:p>
            <a:r>
              <a:rPr lang="fr-FR" dirty="0"/>
              <a:t>Exemple en Économie Bleue : Une technologie innovante de capteurs sous-marins développée dans un projet pourrait être brevetée et transférée à une entreprise de surveillance maritime.</a:t>
            </a:r>
          </a:p>
          <a:p>
            <a:endParaRPr lang="fr-FR" dirty="0"/>
          </a:p>
          <a:p>
            <a:r>
              <a:rPr lang="fr-FR" dirty="0"/>
              <a:t>KER = Key Exploitation Results = Résultats mesurables que le projet cherche à atteindre</a:t>
            </a:r>
          </a:p>
          <a:p>
            <a:endParaRPr lang="fr-FR" dirty="0"/>
          </a:p>
          <a:p>
            <a:r>
              <a:rPr lang="fr-FR" dirty="0" err="1"/>
              <a:t>MoE</a:t>
            </a:r>
            <a:r>
              <a:rPr lang="fr-FR" dirty="0"/>
              <a:t> = Moyen d’exploiter des </a:t>
            </a:r>
            <a:r>
              <a:rPr lang="fr-FR" dirty="0" err="1"/>
              <a:t>KERs</a:t>
            </a:r>
            <a:endParaRPr lang="fr-FR" dirty="0"/>
          </a:p>
          <a:p>
            <a:endParaRPr lang="fr-FR" dirty="0"/>
          </a:p>
          <a:p>
            <a:r>
              <a:rPr lang="fr-FR" dirty="0"/>
              <a:t>Channel = Canaux de dissémination des résultats</a:t>
            </a:r>
          </a:p>
          <a:p>
            <a:endParaRPr lang="fr-FR" dirty="0"/>
          </a:p>
          <a:p>
            <a:pPr algn="just"/>
            <a:r>
              <a:rPr lang="fr-FR" dirty="0"/>
              <a:t>Target = Types de cibles (</a:t>
            </a:r>
            <a:r>
              <a:rPr lang="fr-FR" dirty="0" err="1"/>
              <a:t>scientScientifiques</a:t>
            </a:r>
            <a:r>
              <a:rPr lang="fr-FR" dirty="0"/>
              <a:t> &amp; technologiques,  Académiques &amp; Non-académiques,  Industrielles,  Clients,  Partenaires etc.</a:t>
            </a:r>
          </a:p>
          <a:p>
            <a:endParaRPr lang="fr-FR" dirty="0"/>
          </a:p>
          <a:p>
            <a:r>
              <a:rPr lang="fr-FR" dirty="0"/>
              <a:t>Indicator = Moyens de mesures et les valeurs à atteindre</a:t>
            </a:r>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61</a:t>
            </a:fld>
            <a:endParaRPr lang="fr-FR"/>
          </a:p>
        </p:txBody>
      </p:sp>
    </p:spTree>
    <p:extLst>
      <p:ext uri="{BB962C8B-B14F-4D97-AF65-F5344CB8AC3E}">
        <p14:creationId xmlns:p14="http://schemas.microsoft.com/office/powerpoint/2010/main" val="302968461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7D74EA-54DB-E452-EA7F-A816BC88DD36}"/>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2E1AD9A-2564-916A-AABA-BE7190D61787}"/>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98825DDF-711A-0895-1169-0D70E3C4239A}"/>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AEE723D3-0701-2268-15F7-396024271E8F}"/>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4A122622-F952-9EAF-0C1B-5C89823A8D71}"/>
              </a:ext>
            </a:extLst>
          </p:cNvPr>
          <p:cNvSpPr>
            <a:spLocks noGrp="1"/>
          </p:cNvSpPr>
          <p:nvPr>
            <p:ph type="sldNum" sz="quarter" idx="5"/>
          </p:nvPr>
        </p:nvSpPr>
        <p:spPr/>
        <p:txBody>
          <a:bodyPr/>
          <a:lstStyle/>
          <a:p>
            <a:fld id="{C736141B-B28E-413C-B546-5A61A3F59B88}" type="slidenum">
              <a:rPr lang="fr-FR" smtClean="0"/>
              <a:t>62</a:t>
            </a:fld>
            <a:endParaRPr lang="fr-FR"/>
          </a:p>
        </p:txBody>
      </p:sp>
    </p:spTree>
    <p:extLst>
      <p:ext uri="{BB962C8B-B14F-4D97-AF65-F5344CB8AC3E}">
        <p14:creationId xmlns:p14="http://schemas.microsoft.com/office/powerpoint/2010/main" val="36164632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519665-17E3-A2FE-DBDE-FECD216C1EA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B394AEAF-6507-C7E0-D28F-3CD5FF5BBD9B}"/>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ABE46288-2A6F-A08D-6C47-663ED3D79C27}"/>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pied de page 3">
            <a:extLst>
              <a:ext uri="{FF2B5EF4-FFF2-40B4-BE49-F238E27FC236}">
                <a16:creationId xmlns:a16="http://schemas.microsoft.com/office/drawing/2014/main" id="{C614A8A0-2163-C6F9-9B60-2C8AD1091B54}"/>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3C01D89A-3DF5-FD4D-EBF3-8F4AD93B367E}"/>
              </a:ext>
            </a:extLst>
          </p:cNvPr>
          <p:cNvSpPr>
            <a:spLocks noGrp="1"/>
          </p:cNvSpPr>
          <p:nvPr>
            <p:ph type="sldNum" sz="quarter" idx="5"/>
          </p:nvPr>
        </p:nvSpPr>
        <p:spPr/>
        <p:txBody>
          <a:bodyPr/>
          <a:lstStyle/>
          <a:p>
            <a:fld id="{C736141B-B28E-413C-B546-5A61A3F59B88}" type="slidenum">
              <a:rPr lang="fr-FR" smtClean="0"/>
              <a:t>65</a:t>
            </a:fld>
            <a:endParaRPr lang="fr-FR"/>
          </a:p>
        </p:txBody>
      </p:sp>
    </p:spTree>
    <p:extLst>
      <p:ext uri="{BB962C8B-B14F-4D97-AF65-F5344CB8AC3E}">
        <p14:creationId xmlns:p14="http://schemas.microsoft.com/office/powerpoint/2010/main" val="1944829702"/>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CF7CD6-DAAD-FEF9-9A28-5A3E2A8DE66A}"/>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077EFA38-1259-11DF-CD9E-DDF864754952}"/>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F29A44B8-1DC9-905E-B7EE-94E00B14F69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3A9C1B69-A628-B88E-B5A0-BA7569F4DD58}"/>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E9CB4361-9944-AA82-5282-9AB2B8DE264B}"/>
              </a:ext>
            </a:extLst>
          </p:cNvPr>
          <p:cNvSpPr>
            <a:spLocks noGrp="1"/>
          </p:cNvSpPr>
          <p:nvPr>
            <p:ph type="sldNum" sz="quarter" idx="5"/>
          </p:nvPr>
        </p:nvSpPr>
        <p:spPr/>
        <p:txBody>
          <a:bodyPr/>
          <a:lstStyle/>
          <a:p>
            <a:fld id="{C736141B-B28E-413C-B546-5A61A3F59B88}" type="slidenum">
              <a:rPr lang="fr-FR" smtClean="0"/>
              <a:t>67</a:t>
            </a:fld>
            <a:endParaRPr lang="fr-FR"/>
          </a:p>
        </p:txBody>
      </p:sp>
    </p:spTree>
    <p:extLst>
      <p:ext uri="{BB962C8B-B14F-4D97-AF65-F5344CB8AC3E}">
        <p14:creationId xmlns:p14="http://schemas.microsoft.com/office/powerpoint/2010/main" val="3728326867"/>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897C1B-1173-D2AA-6696-5F7BC49AEF4F}"/>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D1902A2A-7195-EB5A-9570-38443ABD285A}"/>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B2795E26-0BB3-E3DC-FB06-0C330624F463}"/>
              </a:ext>
            </a:extLst>
          </p:cNvPr>
          <p:cNvSpPr>
            <a:spLocks noGrp="1"/>
          </p:cNvSpPr>
          <p:nvPr>
            <p:ph type="body" idx="1"/>
          </p:nvPr>
        </p:nvSpPr>
        <p:spPr/>
        <p:txBody>
          <a:bodyPr/>
          <a:lstStyle/>
          <a:p>
            <a:r>
              <a:rPr lang="fr-FR" dirty="0"/>
              <a:t> la WBS sert à : </a:t>
            </a:r>
          </a:p>
          <a:p>
            <a:pPr marL="228600" indent="-228600">
              <a:buAutoNum type="arabicPeriod"/>
            </a:pPr>
            <a:r>
              <a:rPr lang="fr-FR" dirty="0"/>
              <a:t>Diviser le projet en sous-éléments clairs et spécifiques, ce qui facilite la gestion des différentes composantes du projet (phases, ressources, tâches).</a:t>
            </a:r>
          </a:p>
          <a:p>
            <a:pPr marL="228600" indent="-228600">
              <a:buAutoNum type="arabicPeriod"/>
            </a:pPr>
            <a:r>
              <a:rPr lang="fr-FR" dirty="0"/>
              <a:t>Clarifier les responsabilités en attribuant des tâches spécifiques à des équipes ou des individus, garantissant que chaque aspect du projet est pris en charge.</a:t>
            </a:r>
          </a:p>
          <a:p>
            <a:pPr marL="228600" indent="-228600">
              <a:buAutoNum type="arabicPeriod"/>
            </a:pPr>
            <a:r>
              <a:rPr lang="fr-FR" dirty="0"/>
              <a:t>Assurer la planification détaillée en permettant une estimation plus précise des délais, des coûts et des ressources nécessaires à chaque sous-élément.</a:t>
            </a:r>
          </a:p>
          <a:p>
            <a:pPr marL="228600" indent="-228600">
              <a:buAutoNum type="arabicPeriod"/>
            </a:pPr>
            <a:r>
              <a:rPr lang="fr-FR" dirty="0"/>
              <a:t>Faciliter la gestion des risques en permettant une évaluation de la faisabilité de chaque tâche et en anticipant les problèmes potentiels.</a:t>
            </a:r>
          </a:p>
          <a:p>
            <a:pPr marL="228600" indent="-228600">
              <a:buAutoNum type="arabicPeriod"/>
            </a:pPr>
            <a:r>
              <a:rPr lang="fr-FR" dirty="0"/>
              <a:t>Suivre les progrès du projet de manière structurée, en vérifiant l'avancement de chaque élément de la WBS.</a:t>
            </a:r>
          </a:p>
        </p:txBody>
      </p:sp>
      <p:sp>
        <p:nvSpPr>
          <p:cNvPr id="4" name="Espace réservé du pied de page 3">
            <a:extLst>
              <a:ext uri="{FF2B5EF4-FFF2-40B4-BE49-F238E27FC236}">
                <a16:creationId xmlns:a16="http://schemas.microsoft.com/office/drawing/2014/main" id="{8606A5D1-48AE-6642-7667-5481F960CA2B}"/>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1D7313A4-5178-575E-425F-94322D262A22}"/>
              </a:ext>
            </a:extLst>
          </p:cNvPr>
          <p:cNvSpPr>
            <a:spLocks noGrp="1"/>
          </p:cNvSpPr>
          <p:nvPr>
            <p:ph type="sldNum" sz="quarter" idx="5"/>
          </p:nvPr>
        </p:nvSpPr>
        <p:spPr/>
        <p:txBody>
          <a:bodyPr/>
          <a:lstStyle/>
          <a:p>
            <a:fld id="{C736141B-B28E-413C-B546-5A61A3F59B88}" type="slidenum">
              <a:rPr lang="fr-FR" smtClean="0"/>
              <a:t>68</a:t>
            </a:fld>
            <a:endParaRPr lang="fr-FR"/>
          </a:p>
        </p:txBody>
      </p:sp>
    </p:spTree>
    <p:extLst>
      <p:ext uri="{BB962C8B-B14F-4D97-AF65-F5344CB8AC3E}">
        <p14:creationId xmlns:p14="http://schemas.microsoft.com/office/powerpoint/2010/main" val="3832801890"/>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897EE2-0830-5CE9-43D4-51B231E6BB68}"/>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C23588A2-2151-6B89-E348-D9D25DBB871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794FE22-EBC5-FE37-3842-87D5C8BD4E41}"/>
              </a:ext>
            </a:extLst>
          </p:cNvPr>
          <p:cNvSpPr>
            <a:spLocks noGrp="1"/>
          </p:cNvSpPr>
          <p:nvPr>
            <p:ph type="body" idx="1"/>
          </p:nvPr>
        </p:nvSpPr>
        <p:spPr/>
        <p:txBody>
          <a:bodyPr/>
          <a:lstStyle/>
          <a:p>
            <a:r>
              <a:rPr lang="fr-FR" dirty="0"/>
              <a:t>Voici l’architecture globale de notre projet collaboratif européen, structurée autour de plusieurs </a:t>
            </a:r>
            <a:r>
              <a:rPr lang="fr-FR" dirty="0" err="1"/>
              <a:t>work</a:t>
            </a:r>
            <a:r>
              <a:rPr lang="fr-FR" dirty="0"/>
              <a:t> packages (ou lots de travaux), chacun avec des objectifs spécifiques mais étroitement articulés les uns avec les autres.</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WP1, tout en amont, est dédié à la coordination du projet. Il assure le pilotage global, le respect des échéances et la bonne communication entre les partenaires. Il joue un rôle transversal et soutient tous les autres </a:t>
            </a:r>
            <a:r>
              <a:rPr lang="fr-FR" dirty="0" err="1"/>
              <a:t>WPs</a:t>
            </a:r>
            <a:r>
              <a:rPr lang="fr-FR" dirty="0"/>
              <a:t>. Il peut intégrer les aspects d’éthiques, inclusifs et de gestion des risques.</a:t>
            </a:r>
          </a:p>
          <a:p>
            <a:endParaRPr lang="fr-FR" dirty="0"/>
          </a:p>
          <a:p>
            <a:endParaRPr lang="fr-FR" dirty="0"/>
          </a:p>
          <a:p>
            <a:r>
              <a:rPr lang="fr-FR" dirty="0"/>
              <a:t>Ensuite, le WP2 adresse les aspects d’expression de besoins avec leurs recueils qui vient alimenter les WP3 et WP4.</a:t>
            </a:r>
          </a:p>
          <a:p>
            <a:endParaRPr lang="fr-FR" dirty="0"/>
          </a:p>
          <a:p>
            <a:r>
              <a:rPr lang="fr-FR" dirty="0"/>
              <a:t>Les </a:t>
            </a:r>
            <a:r>
              <a:rPr lang="fr-FR" dirty="0" err="1"/>
              <a:t>WPs</a:t>
            </a:r>
            <a:r>
              <a:rPr lang="fr-FR" dirty="0"/>
              <a:t> 3 et 4 constituent le cœur scientifique ou technique du projet. Ils viennent nourrir les WP5 et WP9 et WP6</a:t>
            </a:r>
          </a:p>
          <a:p>
            <a:endParaRPr lang="fr-FR" dirty="0"/>
          </a:p>
          <a:p>
            <a:r>
              <a:rPr lang="fr-FR" dirty="0"/>
              <a:t>Le WP6 prend le relais pour effectuer les travaux d’intégration. </a:t>
            </a:r>
          </a:p>
          <a:p>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Le WP7 se charge de la validation et aux tests, c’est ici qu’on teste, qu’on évalue et qu’on ajuste.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r>
              <a:rPr lang="fr-FR" dirty="0"/>
              <a:t>le WP8 s’occupe de la valorisation, de la diffusion des résultats et de la stratégie d’impact à long terme. </a:t>
            </a:r>
          </a:p>
          <a:p>
            <a:endParaRPr lang="fr-FR" dirty="0"/>
          </a:p>
          <a:p>
            <a:r>
              <a:rPr lang="fr-FR" dirty="0"/>
              <a:t>Cette structuration logique, progressive et intégrée permet à chaque partenaire de contribuer de manière ciblée tout en garantissant une cohérence d’ensemble. Elle doit refléter votre volonté de travailler de façon collaborative, interdisciplinaire et orientée vers des résultats concrets et partagés."</a:t>
            </a:r>
          </a:p>
        </p:txBody>
      </p:sp>
      <p:sp>
        <p:nvSpPr>
          <p:cNvPr id="4" name="Espace réservé du pied de page 3">
            <a:extLst>
              <a:ext uri="{FF2B5EF4-FFF2-40B4-BE49-F238E27FC236}">
                <a16:creationId xmlns:a16="http://schemas.microsoft.com/office/drawing/2014/main" id="{FBC058FF-1CD2-F5D6-60F6-2F092A54398E}"/>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086BD25E-EA6B-B2D8-DB3B-635D56E48D21}"/>
              </a:ext>
            </a:extLst>
          </p:cNvPr>
          <p:cNvSpPr>
            <a:spLocks noGrp="1"/>
          </p:cNvSpPr>
          <p:nvPr>
            <p:ph type="sldNum" sz="quarter" idx="5"/>
          </p:nvPr>
        </p:nvSpPr>
        <p:spPr/>
        <p:txBody>
          <a:bodyPr/>
          <a:lstStyle/>
          <a:p>
            <a:fld id="{C736141B-B28E-413C-B546-5A61A3F59B88}" type="slidenum">
              <a:rPr lang="fr-FR" smtClean="0"/>
              <a:t>69</a:t>
            </a:fld>
            <a:endParaRPr lang="fr-FR"/>
          </a:p>
        </p:txBody>
      </p:sp>
    </p:spTree>
    <p:extLst>
      <p:ext uri="{BB962C8B-B14F-4D97-AF65-F5344CB8AC3E}">
        <p14:creationId xmlns:p14="http://schemas.microsoft.com/office/powerpoint/2010/main" val="35419236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28265B"/>
                </a:solidFill>
                <a:latin typeface="Gotham-Book"/>
              </a:rPr>
              <a:t>Le Programme-cadre qui est le principal outil de financement de la recherche et de l’innovation au niveau européen.</a:t>
            </a:r>
          </a:p>
          <a:p>
            <a:pPr algn="l"/>
            <a:endParaRPr lang="fr-FR" sz="1800" b="0" i="0" u="none" strike="noStrike" baseline="0" dirty="0">
              <a:solidFill>
                <a:srgbClr val="28265B"/>
              </a:solidFill>
              <a:latin typeface="Gotham-Book"/>
            </a:endParaRPr>
          </a:p>
          <a:p>
            <a:pPr algn="l"/>
            <a:r>
              <a:rPr lang="fr-FR" sz="1800" b="0" i="0" u="none" strike="noStrike" baseline="0" dirty="0">
                <a:solidFill>
                  <a:srgbClr val="28265B"/>
                </a:solidFill>
                <a:latin typeface="Gotham-Book"/>
              </a:rPr>
              <a:t>Il a été créé par l’Union européenne en vue :</a:t>
            </a:r>
          </a:p>
          <a:p>
            <a:pPr marL="285750" indent="-285750" algn="l">
              <a:buFontTx/>
              <a:buChar char="-"/>
            </a:pPr>
            <a:r>
              <a:rPr lang="fr-FR" sz="1800" b="0" i="0" u="none" strike="noStrike" baseline="0" dirty="0">
                <a:solidFill>
                  <a:srgbClr val="595857"/>
                </a:solidFill>
                <a:latin typeface="Gotham-Book"/>
              </a:rPr>
              <a:t>d’accroître la compétitivité de l’industrie européenne en renforçant ses bases scientifiques et technologiques ;</a:t>
            </a:r>
          </a:p>
          <a:p>
            <a:pPr marL="285750" indent="-285750" algn="l">
              <a:buFontTx/>
              <a:buChar char="-"/>
            </a:pPr>
            <a:r>
              <a:rPr lang="fr-FR" sz="1800" b="0" i="0" u="none" strike="noStrike" baseline="0" dirty="0">
                <a:solidFill>
                  <a:srgbClr val="595857"/>
                </a:solidFill>
                <a:latin typeface="Gotham-Book"/>
              </a:rPr>
              <a:t>de promouvoir la recherche qui sert d’appui aux politiques de l’Union européenne ;</a:t>
            </a:r>
          </a:p>
          <a:p>
            <a:pPr marL="285750" indent="-285750" algn="l">
              <a:buFontTx/>
              <a:buChar char="-"/>
            </a:pPr>
            <a:r>
              <a:rPr lang="fr-FR" sz="1800" b="0" i="0" u="none" strike="noStrike" baseline="0" dirty="0">
                <a:solidFill>
                  <a:srgbClr val="595857"/>
                </a:solidFill>
                <a:latin typeface="Gotham-Book"/>
              </a:rPr>
              <a:t>de contribuer a la réalisation de l’espace européen de la recherche</a:t>
            </a:r>
            <a:endParaRPr lang="fr-FR" b="0" dirty="0"/>
          </a:p>
          <a:p>
            <a:pPr marL="171450" indent="-171450">
              <a:buFontTx/>
              <a:buChar char="-"/>
            </a:pPr>
            <a:endParaRPr lang="fr-FR" b="0" dirty="0"/>
          </a:p>
          <a:p>
            <a:pPr marL="171450" indent="-171450">
              <a:buFontTx/>
              <a:buChar char="-"/>
            </a:pPr>
            <a:r>
              <a:rPr lang="fr-FR" b="0" dirty="0"/>
              <a:t>C’est un programme cadre offrant une vision long terme et une stabilité (e.g. les </a:t>
            </a:r>
            <a:r>
              <a:rPr lang="fr-FR" b="0" dirty="0" err="1"/>
              <a:t>work</a:t>
            </a:r>
            <a:r>
              <a:rPr lang="fr-FR" b="0" dirty="0"/>
              <a:t> programmes sont déjà connus à l’avance…)</a:t>
            </a:r>
          </a:p>
          <a:p>
            <a:pPr marL="0" indent="0">
              <a:buFontTx/>
              <a:buNone/>
            </a:pPr>
            <a:endParaRPr lang="fr-FR" b="0" dirty="0"/>
          </a:p>
          <a:p>
            <a:pPr marL="0" indent="0">
              <a:buFontTx/>
              <a:buNone/>
            </a:pPr>
            <a:endParaRPr lang="fr-FR" b="0" dirty="0"/>
          </a:p>
          <a:p>
            <a:r>
              <a:rPr lang="fr-FR" b="1" dirty="0"/>
              <a:t>Objectif de HEU : Elargir la participation et renforcer l’espace UE de la Recherche</a:t>
            </a:r>
          </a:p>
          <a:p>
            <a:pPr marL="171450" indent="-171450">
              <a:buFontTx/>
              <a:buChar char="-"/>
            </a:pPr>
            <a:r>
              <a:rPr lang="fr-FR" dirty="0"/>
              <a:t>Elargir la participation et développer l’excellence</a:t>
            </a:r>
          </a:p>
          <a:p>
            <a:pPr marL="171450" indent="-171450">
              <a:buFontTx/>
              <a:buChar char="-"/>
            </a:pPr>
            <a:r>
              <a:rPr lang="fr-FR" dirty="0"/>
              <a:t>Réformer et consolider le système UE de R&amp;I</a:t>
            </a:r>
          </a:p>
          <a:p>
            <a:pPr marL="0" indent="0">
              <a:buFontTx/>
              <a:buNone/>
            </a:pPr>
            <a:endParaRPr lang="fr-FR" dirty="0"/>
          </a:p>
          <a:p>
            <a:pPr marL="0" indent="0">
              <a:buFontTx/>
              <a:buNone/>
            </a:pPr>
            <a:r>
              <a:rPr lang="fr-FR" dirty="0"/>
              <a:t>- Cluster = Domaine d’intervention spécifique au Pilier 2 de HEU et composé de 6 clusters.</a:t>
            </a:r>
          </a:p>
          <a:p>
            <a:pPr marL="0" indent="0">
              <a:buFontTx/>
              <a:buNone/>
            </a:pPr>
            <a:endParaRPr lang="fr-FR" dirty="0"/>
          </a:p>
        </p:txBody>
      </p:sp>
      <p:sp>
        <p:nvSpPr>
          <p:cNvPr id="4" name="Espace réservé du pied de page 3"/>
          <p:cNvSpPr>
            <a:spLocks noGrp="1"/>
          </p:cNvSpPr>
          <p:nvPr>
            <p:ph type="ftr" sz="quarter" idx="4"/>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
        <p:nvSpPr>
          <p:cNvPr id="5" name="Espace réservé du numéro de diapositive 4"/>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736141B-B28E-413C-B546-5A61A3F59B88}" type="slidenum">
              <a:rPr kumimoji="0" lang="fr-FR"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fr-FR"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72322048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55FD37-BF2A-0ED8-96D1-7CBED4B49E9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ADE33E7-4DE0-E107-1C2E-9D321BAF658C}"/>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D0CE3925-558D-C223-96F3-810DD6AA9528}"/>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98F17DDA-1353-CC69-B787-3BDC90A609C0}"/>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13701FC0-C312-169D-8BA1-2C1077167087}"/>
              </a:ext>
            </a:extLst>
          </p:cNvPr>
          <p:cNvSpPr>
            <a:spLocks noGrp="1"/>
          </p:cNvSpPr>
          <p:nvPr>
            <p:ph type="sldNum" sz="quarter" idx="5"/>
          </p:nvPr>
        </p:nvSpPr>
        <p:spPr/>
        <p:txBody>
          <a:bodyPr/>
          <a:lstStyle/>
          <a:p>
            <a:fld id="{C736141B-B28E-413C-B546-5A61A3F59B88}" type="slidenum">
              <a:rPr lang="fr-FR" smtClean="0"/>
              <a:t>70</a:t>
            </a:fld>
            <a:endParaRPr lang="fr-FR"/>
          </a:p>
        </p:txBody>
      </p:sp>
    </p:spTree>
    <p:extLst>
      <p:ext uri="{BB962C8B-B14F-4D97-AF65-F5344CB8AC3E}">
        <p14:creationId xmlns:p14="http://schemas.microsoft.com/office/powerpoint/2010/main" val="3597130043"/>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Clr>
                <a:schemeClr val="accent1">
                  <a:lumMod val="75000"/>
                </a:schemeClr>
              </a:buClr>
              <a:buFont typeface="Wingdings" panose="05000000000000000000" pitchFamily="2" charset="2"/>
              <a:buNone/>
            </a:pPr>
            <a:r>
              <a:rPr lang="fr-FR" sz="2800" dirty="0">
                <a:latin typeface="Cambria" panose="02040503050406030204" pitchFamily="18" charset="0"/>
                <a:ea typeface="Cambria" panose="02040503050406030204" pitchFamily="18" charset="0"/>
              </a:rPr>
              <a:t>Tableau des livrables (</a:t>
            </a:r>
            <a:r>
              <a:rPr lang="fr-FR" sz="2800" dirty="0" err="1">
                <a:latin typeface="Cambria" panose="02040503050406030204" pitchFamily="18" charset="0"/>
                <a:ea typeface="Cambria" panose="02040503050406030204" pitchFamily="18" charset="0"/>
              </a:rPr>
              <a:t>Deliverables</a:t>
            </a:r>
            <a:r>
              <a:rPr lang="fr-FR" sz="2800" dirty="0">
                <a:latin typeface="Cambria" panose="02040503050406030204" pitchFamily="18" charset="0"/>
                <a:ea typeface="Cambria" panose="02040503050406030204" pitchFamily="18" charset="0"/>
              </a:rPr>
              <a:t>)</a:t>
            </a:r>
          </a:p>
          <a:p>
            <a:pPr marL="457200" indent="-457200">
              <a:buClr>
                <a:schemeClr val="accent1">
                  <a:lumMod val="75000"/>
                </a:schemeClr>
              </a:buClr>
              <a:buFontTx/>
              <a:buChar char="-"/>
            </a:pPr>
            <a:r>
              <a:rPr lang="fr-FR" sz="2800" dirty="0">
                <a:latin typeface="Cambria" panose="02040503050406030204" pitchFamily="18" charset="0"/>
                <a:ea typeface="Cambria" panose="02040503050406030204" pitchFamily="18" charset="0"/>
              </a:rPr>
              <a:t>Les livrables sont dues à la CE</a:t>
            </a:r>
          </a:p>
          <a:p>
            <a:pPr marL="457200" indent="-457200">
              <a:buClr>
                <a:schemeClr val="accent1">
                  <a:lumMod val="75000"/>
                </a:schemeClr>
              </a:buClr>
              <a:buFontTx/>
              <a:buChar char="-"/>
            </a:pPr>
            <a:r>
              <a:rPr lang="fr-FR" sz="2800" dirty="0">
                <a:latin typeface="Cambria" panose="02040503050406030204" pitchFamily="18" charset="0"/>
                <a:ea typeface="Cambria" panose="02040503050406030204" pitchFamily="18" charset="0"/>
              </a:rPr>
              <a:t>Intitulés clairs et compréhensibles</a:t>
            </a:r>
          </a:p>
          <a:p>
            <a:pPr marL="0" indent="0">
              <a:buClr>
                <a:schemeClr val="accent1">
                  <a:lumMod val="75000"/>
                </a:schemeClr>
              </a:buClr>
              <a:buFont typeface="Wingdings" panose="05000000000000000000" pitchFamily="2" charset="2"/>
              <a:buNone/>
            </a:pPr>
            <a:endParaRPr lang="fr-FR" sz="2400" dirty="0">
              <a:latin typeface="Cambria" panose="02040503050406030204" pitchFamily="18" charset="0"/>
              <a:ea typeface="Cambria" panose="02040503050406030204" pitchFamily="18" charset="0"/>
            </a:endParaRPr>
          </a:p>
          <a:p>
            <a:pPr marL="0" indent="0">
              <a:buClr>
                <a:schemeClr val="accent1">
                  <a:lumMod val="75000"/>
                </a:schemeClr>
              </a:buClr>
              <a:buFont typeface="Wingdings" panose="05000000000000000000" pitchFamily="2" charset="2"/>
              <a:buNone/>
            </a:pPr>
            <a:endParaRPr lang="fr-FR" sz="2400" dirty="0">
              <a:latin typeface="Cambria" panose="02040503050406030204" pitchFamily="18" charset="0"/>
              <a:ea typeface="Cambria" panose="02040503050406030204" pitchFamily="18" charset="0"/>
            </a:endParaRPr>
          </a:p>
          <a:p>
            <a:pPr marL="0" indent="0">
              <a:buClr>
                <a:schemeClr val="accent1">
                  <a:lumMod val="75000"/>
                </a:schemeClr>
              </a:buClr>
              <a:buFont typeface="Wingdings" panose="05000000000000000000" pitchFamily="2" charset="2"/>
              <a:buNone/>
            </a:pPr>
            <a:r>
              <a:rPr lang="fr-FR" sz="2800" dirty="0">
                <a:latin typeface="Cambria" panose="02040503050406030204" pitchFamily="18" charset="0"/>
                <a:ea typeface="Cambria" panose="02040503050406030204" pitchFamily="18" charset="0"/>
              </a:rPr>
              <a:t>Tableau des jalons</a:t>
            </a:r>
          </a:p>
          <a:p>
            <a:pPr marL="457200" indent="-457200">
              <a:buClr>
                <a:schemeClr val="accent1">
                  <a:lumMod val="75000"/>
                </a:schemeClr>
              </a:buClr>
              <a:buFontTx/>
              <a:buChar char="-"/>
            </a:pPr>
            <a:r>
              <a:rPr lang="fr-FR" sz="2800" dirty="0">
                <a:latin typeface="Cambria" panose="02040503050406030204" pitchFamily="18" charset="0"/>
                <a:ea typeface="Cambria" panose="02040503050406030204" pitchFamily="18" charset="0"/>
              </a:rPr>
              <a:t>Milestone: point de contrôle de la CE pour s’assurer que les jalons ont été bien atteints et que le projet progresse bien ;</a:t>
            </a:r>
          </a:p>
          <a:p>
            <a:pPr marL="457200" indent="-457200">
              <a:buClr>
                <a:schemeClr val="accent1">
                  <a:lumMod val="75000"/>
                </a:schemeClr>
              </a:buClr>
              <a:buFontTx/>
              <a:buChar char="-"/>
            </a:pPr>
            <a:r>
              <a:rPr lang="fr-FR" sz="2800" dirty="0">
                <a:latin typeface="Cambria" panose="02040503050406030204" pitchFamily="18" charset="0"/>
                <a:ea typeface="Cambria" panose="02040503050406030204" pitchFamily="18" charset="0"/>
              </a:rPr>
              <a:t>Bien remplir le moyen de vérification (</a:t>
            </a:r>
            <a:r>
              <a:rPr lang="fr-FR" sz="2800" dirty="0" err="1">
                <a:latin typeface="Cambria" panose="02040503050406030204" pitchFamily="18" charset="0"/>
                <a:ea typeface="Cambria" panose="02040503050406030204" pitchFamily="18" charset="0"/>
              </a:rPr>
              <a:t>MoV</a:t>
            </a:r>
            <a:r>
              <a:rPr lang="fr-FR" sz="2800" dirty="0">
                <a:latin typeface="Cambria" panose="02040503050406030204" pitchFamily="18" charset="0"/>
                <a:ea typeface="Cambria" panose="02040503050406030204" pitchFamily="18" charset="0"/>
              </a:rPr>
              <a:t>) du jalon de manière consistante, et s’assurer de la cohérence de la date de livraison.</a:t>
            </a:r>
          </a:p>
          <a:p>
            <a:pPr marL="914400" lvl="1" indent="-457200">
              <a:buClr>
                <a:schemeClr val="accent1">
                  <a:lumMod val="75000"/>
                </a:schemeClr>
              </a:buClr>
              <a:buFont typeface="Wingdings" panose="05000000000000000000" pitchFamily="2" charset="2"/>
              <a:buChar char="q"/>
            </a:pPr>
            <a:endParaRPr lang="fr-FR" sz="2800" dirty="0">
              <a:latin typeface="Cambria" panose="02040503050406030204" pitchFamily="18" charset="0"/>
              <a:ea typeface="Cambria" panose="02040503050406030204" pitchFamily="18" charset="0"/>
            </a:endParaRPr>
          </a:p>
          <a:p>
            <a:pPr marL="0" indent="0">
              <a:buClr>
                <a:schemeClr val="accent1">
                  <a:lumMod val="75000"/>
                </a:schemeClr>
              </a:buClr>
              <a:buFontTx/>
              <a:buNone/>
            </a:pPr>
            <a:endParaRPr lang="fr-FR" sz="2800" dirty="0">
              <a:latin typeface="Cambria" panose="02040503050406030204" pitchFamily="18" charset="0"/>
              <a:ea typeface="Cambria" panose="02040503050406030204" pitchFamily="18" charset="0"/>
            </a:endParaRPr>
          </a:p>
          <a:p>
            <a:r>
              <a:rPr lang="fr-FR" dirty="0"/>
              <a:t>Tableau des risques Bien identifier les risques et associer plan de contingence et mitigation ; </a:t>
            </a:r>
          </a:p>
          <a:p>
            <a:pPr marL="171450" indent="-171450">
              <a:buFontTx/>
              <a:buChar char="-"/>
            </a:pPr>
            <a:r>
              <a:rPr lang="fr-FR" dirty="0"/>
              <a:t>Identifier le type de risque (technique/non-technique) et les liés aux jalons </a:t>
            </a:r>
          </a:p>
          <a:p>
            <a:pPr marL="171450" indent="-171450">
              <a:buFontTx/>
              <a:buChar char="-"/>
            </a:pPr>
            <a:r>
              <a:rPr lang="fr-FR" dirty="0"/>
              <a:t>Plan de mitigation : plan pour éviter que le risque n’apparaisse pas </a:t>
            </a:r>
          </a:p>
          <a:p>
            <a:pPr marL="171450" indent="-171450">
              <a:buFontTx/>
              <a:buChar char="-"/>
            </a:pPr>
            <a:r>
              <a:rPr lang="fr-FR" dirty="0"/>
              <a:t>Plan de contingence: le risque est apparu, quelle solution ?</a:t>
            </a: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71</a:t>
            </a:fld>
            <a:endParaRPr lang="fr-FR"/>
          </a:p>
        </p:txBody>
      </p:sp>
    </p:spTree>
    <p:extLst>
      <p:ext uri="{BB962C8B-B14F-4D97-AF65-F5344CB8AC3E}">
        <p14:creationId xmlns:p14="http://schemas.microsoft.com/office/powerpoint/2010/main" val="91840220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FAD23-B0FB-07BC-9CBE-D71B19C700B3}"/>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2BA99460-27D0-2E60-DFEA-5578540B4A66}"/>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51530669-E27A-168D-9C50-F34E07000942}"/>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6619F344-17EE-D7D1-B3EB-EBEB4B2B518A}"/>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85C5E99C-BFFD-27C9-8996-C6E33B8AA68C}"/>
              </a:ext>
            </a:extLst>
          </p:cNvPr>
          <p:cNvSpPr>
            <a:spLocks noGrp="1"/>
          </p:cNvSpPr>
          <p:nvPr>
            <p:ph type="sldNum" sz="quarter" idx="5"/>
          </p:nvPr>
        </p:nvSpPr>
        <p:spPr/>
        <p:txBody>
          <a:bodyPr/>
          <a:lstStyle/>
          <a:p>
            <a:fld id="{C736141B-B28E-413C-B546-5A61A3F59B88}" type="slidenum">
              <a:rPr lang="fr-FR" smtClean="0"/>
              <a:t>72</a:t>
            </a:fld>
            <a:endParaRPr lang="fr-FR"/>
          </a:p>
        </p:txBody>
      </p:sp>
    </p:spTree>
    <p:extLst>
      <p:ext uri="{BB962C8B-B14F-4D97-AF65-F5344CB8AC3E}">
        <p14:creationId xmlns:p14="http://schemas.microsoft.com/office/powerpoint/2010/main" val="193988978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5D1358-423E-9D4A-E6BB-F62193A3B2AD}"/>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8505B0D6-7AD7-7DB3-8A0D-7D43939FC1F0}"/>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ECF04BFD-5F75-AA21-D42B-C34A3A59A4DC}"/>
              </a:ext>
            </a:extLst>
          </p:cNvPr>
          <p:cNvSpPr>
            <a:spLocks noGrp="1"/>
          </p:cNvSpPr>
          <p:nvPr>
            <p:ph type="body" idx="1"/>
          </p:nvPr>
        </p:nvSpPr>
        <p:spPr/>
        <p:txBody>
          <a:bodyPr/>
          <a:lstStyle/>
          <a:p>
            <a:endParaRPr lang="fr-FR" dirty="0"/>
          </a:p>
        </p:txBody>
      </p:sp>
      <p:sp>
        <p:nvSpPr>
          <p:cNvPr id="4" name="Espace réservé du pied de page 3">
            <a:extLst>
              <a:ext uri="{FF2B5EF4-FFF2-40B4-BE49-F238E27FC236}">
                <a16:creationId xmlns:a16="http://schemas.microsoft.com/office/drawing/2014/main" id="{BDE2FECA-5E24-C97F-BA63-DF616ECEB9BD}"/>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90D6AE79-8D93-8575-82C5-A86F0FB4C0C8}"/>
              </a:ext>
            </a:extLst>
          </p:cNvPr>
          <p:cNvSpPr>
            <a:spLocks noGrp="1"/>
          </p:cNvSpPr>
          <p:nvPr>
            <p:ph type="sldNum" sz="quarter" idx="5"/>
          </p:nvPr>
        </p:nvSpPr>
        <p:spPr/>
        <p:txBody>
          <a:bodyPr/>
          <a:lstStyle/>
          <a:p>
            <a:fld id="{C736141B-B28E-413C-B546-5A61A3F59B88}" type="slidenum">
              <a:rPr lang="fr-FR" smtClean="0"/>
              <a:t>73</a:t>
            </a:fld>
            <a:endParaRPr lang="fr-FR"/>
          </a:p>
        </p:txBody>
      </p:sp>
    </p:spTree>
    <p:extLst>
      <p:ext uri="{BB962C8B-B14F-4D97-AF65-F5344CB8AC3E}">
        <p14:creationId xmlns:p14="http://schemas.microsoft.com/office/powerpoint/2010/main" val="4143385884"/>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4">
          <a:extLst>
            <a:ext uri="{FF2B5EF4-FFF2-40B4-BE49-F238E27FC236}">
              <a16:creationId xmlns:a16="http://schemas.microsoft.com/office/drawing/2014/main" id="{540FE8C9-EB58-454E-6957-07FEF2159807}"/>
            </a:ext>
          </a:extLst>
        </p:cNvPr>
        <p:cNvGrpSpPr/>
        <p:nvPr/>
      </p:nvGrpSpPr>
      <p:grpSpPr>
        <a:xfrm>
          <a:off x="0" y="0"/>
          <a:ext cx="0" cy="0"/>
          <a:chOff x="0" y="0"/>
          <a:chExt cx="0" cy="0"/>
        </a:xfrm>
      </p:grpSpPr>
      <p:sp>
        <p:nvSpPr>
          <p:cNvPr id="535" name="Google Shape;535;p24:notes">
            <a:extLst>
              <a:ext uri="{FF2B5EF4-FFF2-40B4-BE49-F238E27FC236}">
                <a16:creationId xmlns:a16="http://schemas.microsoft.com/office/drawing/2014/main" id="{5A2D9B98-4FE3-9FD9-7057-1D81B8079B80}"/>
              </a:ext>
            </a:extLst>
          </p:cNvPr>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6" name="Google Shape;536;p24:notes">
            <a:extLst>
              <a:ext uri="{FF2B5EF4-FFF2-40B4-BE49-F238E27FC236}">
                <a16:creationId xmlns:a16="http://schemas.microsoft.com/office/drawing/2014/main" id="{7FE058CA-D1DD-6FBA-94E8-D3C01EF37272}"/>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5779501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Alimentation, bioéconomie, ressources naturelles, agriculture et environnement</a:t>
            </a: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12</a:t>
            </a:fld>
            <a:endParaRPr lang="fr-FR"/>
          </a:p>
        </p:txBody>
      </p:sp>
    </p:spTree>
    <p:extLst>
      <p:ext uri="{BB962C8B-B14F-4D97-AF65-F5344CB8AC3E}">
        <p14:creationId xmlns:p14="http://schemas.microsoft.com/office/powerpoint/2010/main" val="2676387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dirty="0"/>
              <a:t>Le coordinateur doit obligatoirement être basé dans un Etat membre de l’UE ou un pays associé</a:t>
            </a:r>
          </a:p>
          <a:p>
            <a:pPr marL="171450" marR="0" lvl="0" indent="-171450" algn="l" defTabSz="914400" rtl="0" eaLnBrk="1" fontAlgn="auto" latinLnBrk="0" hangingPunct="1">
              <a:lnSpc>
                <a:spcPct val="100000"/>
              </a:lnSpc>
              <a:spcBef>
                <a:spcPts val="0"/>
              </a:spcBef>
              <a:spcAft>
                <a:spcPts val="0"/>
              </a:spcAft>
              <a:buClrTx/>
              <a:buSzTx/>
              <a:buFontTx/>
              <a:buChar char="-"/>
              <a:tabLst/>
              <a:defRPr/>
            </a:pPr>
            <a:r>
              <a:rPr lang="fr-FR" sz="1800" kern="100" dirty="0">
                <a:effectLst/>
                <a:latin typeface="Aptos" panose="020B0004020202020204" pitchFamily="34" charset="0"/>
                <a:ea typeface="Aptos" panose="020B0004020202020204" pitchFamily="34" charset="0"/>
                <a:cs typeface="Arial" panose="020B0604020202020204" pitchFamily="34" charset="0"/>
              </a:rPr>
              <a:t>NB : Actuellement, les partenaires algériens peuvent participer aux projets mais sans bénéficier systématiquement d’un financement direct de l’UE. Toutefois, les règles d’éligibilité évoluent régulièrement, et des développements à venir pourraient ouvrir de nouvelles opportunités de financement. Il est donc essentiel de suivre les évolutions des programmes européens pour anticiper ces changements.</a:t>
            </a:r>
          </a:p>
          <a:p>
            <a:pPr marL="171450" indent="-171450">
              <a:buFontTx/>
              <a:buChar char="-"/>
            </a:pPr>
            <a:endParaRPr lang="fr-FR" dirty="0"/>
          </a:p>
          <a:p>
            <a:pPr marL="171450" indent="-171450">
              <a:buFontTx/>
              <a:buChar char="-"/>
            </a:pPr>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13</a:t>
            </a:fld>
            <a:endParaRPr lang="fr-FR"/>
          </a:p>
        </p:txBody>
      </p:sp>
    </p:spTree>
    <p:extLst>
      <p:ext uri="{BB962C8B-B14F-4D97-AF65-F5344CB8AC3E}">
        <p14:creationId xmlns:p14="http://schemas.microsoft.com/office/powerpoint/2010/main" val="2820471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réussir à faire financer votre projet dans les appels Horizon Europe, 8 facteurs de succès sont essentiels. </a:t>
            </a:r>
          </a:p>
          <a:p>
            <a:endParaRPr lang="fr-FR" dirty="0"/>
          </a:p>
          <a:p>
            <a:r>
              <a:rPr lang="fr-FR" dirty="0"/>
              <a:t>Le 1</a:t>
            </a:r>
            <a:r>
              <a:rPr lang="fr-FR" baseline="30000" dirty="0"/>
              <a:t>er</a:t>
            </a:r>
            <a:r>
              <a:rPr lang="fr-FR" dirty="0"/>
              <a:t> c’est d’identifier le bon appel : choisissez celui qui correspond le mieux à vos objectifs et à votre domaine d’expertise. </a:t>
            </a:r>
          </a:p>
          <a:p>
            <a:endParaRPr lang="fr-FR" dirty="0"/>
          </a:p>
          <a:p>
            <a:endParaRPr lang="fr-FR" dirty="0"/>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16</a:t>
            </a:fld>
            <a:endParaRPr lang="fr-FR"/>
          </a:p>
        </p:txBody>
      </p:sp>
    </p:spTree>
    <p:extLst>
      <p:ext uri="{BB962C8B-B14F-4D97-AF65-F5344CB8AC3E}">
        <p14:creationId xmlns:p14="http://schemas.microsoft.com/office/powerpoint/2010/main" val="14560651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l"/>
            <a:r>
              <a:rPr lang="fr-FR" sz="1800" b="0" i="0" u="none" strike="noStrike" baseline="0" dirty="0">
                <a:solidFill>
                  <a:srgbClr val="28265B"/>
                </a:solidFill>
                <a:latin typeface="Gotham-Medium"/>
              </a:rPr>
              <a:t>Identifier le bon programme de travail adapté à votre projet </a:t>
            </a:r>
            <a:r>
              <a:rPr lang="fr-FR" sz="1800" b="0" i="0" u="none" strike="noStrike" baseline="0" dirty="0">
                <a:solidFill>
                  <a:srgbClr val="28265B"/>
                </a:solidFill>
                <a:latin typeface="Gotham-Book"/>
              </a:rPr>
              <a:t>est l’un des </a:t>
            </a:r>
            <a:r>
              <a:rPr lang="fr-FR" sz="1800" b="0" i="0" u="none" strike="noStrike" baseline="0" dirty="0">
                <a:solidFill>
                  <a:srgbClr val="28265B"/>
                </a:solidFill>
                <a:latin typeface="Gotham-Medium"/>
              </a:rPr>
              <a:t>facteurs clés de succès pour une accession réussie aux programmes de financement européen.</a:t>
            </a:r>
          </a:p>
          <a:p>
            <a:pPr algn="l"/>
            <a:endParaRPr lang="fr-FR" sz="1800" b="0" i="0" u="none" strike="noStrike" baseline="0" dirty="0">
              <a:solidFill>
                <a:srgbClr val="28265B"/>
              </a:solidFill>
              <a:latin typeface="Gotham-Medium"/>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dirty="0">
                <a:latin typeface="Amasis MT Pro" panose="02040504050005020304" pitchFamily="18" charset="0"/>
              </a:rPr>
              <a:t>Programme de travail : Document adopté par la CE en vue de la mise en œuvre du programme spécifique. Il définit les possibilités de financement des activités de R&amp;I et est conçue autour d'une série d'ensembles cohérents d'appels à propositions, de destinations et de topics axés sur l'impact.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dirty="0">
              <a:latin typeface="Amasis MT Pro" panose="02040504050005020304" pitchFamily="18" charset="0"/>
            </a:endParaRPr>
          </a:p>
        </p:txBody>
      </p:sp>
      <p:sp>
        <p:nvSpPr>
          <p:cNvPr id="4" name="Espace réservé du pied de page 3"/>
          <p:cNvSpPr>
            <a:spLocks noGrp="1"/>
          </p:cNvSpPr>
          <p:nvPr>
            <p:ph type="ftr" sz="quarter" idx="4"/>
          </p:nvPr>
        </p:nvSpPr>
        <p:spPr/>
        <p:txBody>
          <a:bodyPr/>
          <a:lstStyle/>
          <a:p>
            <a:endParaRPr lang="fr-FR"/>
          </a:p>
        </p:txBody>
      </p:sp>
      <p:sp>
        <p:nvSpPr>
          <p:cNvPr id="5" name="Espace réservé du numéro de diapositive 4"/>
          <p:cNvSpPr>
            <a:spLocks noGrp="1"/>
          </p:cNvSpPr>
          <p:nvPr>
            <p:ph type="sldNum" sz="quarter" idx="5"/>
          </p:nvPr>
        </p:nvSpPr>
        <p:spPr/>
        <p:txBody>
          <a:bodyPr/>
          <a:lstStyle/>
          <a:p>
            <a:fld id="{C736141B-B28E-413C-B546-5A61A3F59B88}" type="slidenum">
              <a:rPr lang="fr-FR" smtClean="0"/>
              <a:t>17</a:t>
            </a:fld>
            <a:endParaRPr lang="fr-FR"/>
          </a:p>
        </p:txBody>
      </p:sp>
    </p:spTree>
    <p:extLst>
      <p:ext uri="{BB962C8B-B14F-4D97-AF65-F5344CB8AC3E}">
        <p14:creationId xmlns:p14="http://schemas.microsoft.com/office/powerpoint/2010/main" val="42712410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09C502-C6A7-BD23-FB36-FAC68B97B37E}"/>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EFAB2AAB-74CA-3B25-A2D0-5B8939F81ABF}"/>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77FE3317-59EC-E47F-4090-59ADC961FAD4}"/>
              </a:ext>
            </a:extLst>
          </p:cNvPr>
          <p:cNvSpPr>
            <a:spLocks noGrp="1"/>
          </p:cNvSpPr>
          <p:nvPr>
            <p:ph type="body" idx="1"/>
          </p:nvPr>
        </p:nvSpPr>
        <p:spPr/>
        <p:txBody>
          <a:bodyPr/>
          <a:lstStyle/>
          <a:p>
            <a:pPr marL="0" indent="0">
              <a:buClr>
                <a:schemeClr val="accent1">
                  <a:lumMod val="75000"/>
                </a:schemeClr>
              </a:buClr>
              <a:buNone/>
            </a:pPr>
            <a:r>
              <a:rPr lang="fr-FR" dirty="0"/>
              <a:t>Vérifier les critères &amp; exigences des calls :</a:t>
            </a:r>
          </a:p>
          <a:p>
            <a:pPr>
              <a:buClr>
                <a:schemeClr val="accent1">
                  <a:lumMod val="75000"/>
                </a:schemeClr>
              </a:buClr>
              <a:buFont typeface="Wingdings" panose="05000000000000000000" pitchFamily="2" charset="2"/>
              <a:buChar char="q"/>
            </a:pPr>
            <a:r>
              <a:rPr lang="fr-FR" dirty="0"/>
              <a:t> Critère d’éligibilité</a:t>
            </a:r>
          </a:p>
          <a:p>
            <a:pPr lvl="1">
              <a:buClr>
                <a:schemeClr val="accent1">
                  <a:lumMod val="75000"/>
                </a:schemeClr>
              </a:buClr>
              <a:buFont typeface="Wingdings" panose="05000000000000000000" pitchFamily="2" charset="2"/>
              <a:buChar char="q"/>
            </a:pPr>
            <a:r>
              <a:rPr lang="fr-FR" dirty="0"/>
              <a:t> Vérifier si vous ou votre institut ou votre consortium est éligible au dispositif </a:t>
            </a:r>
          </a:p>
          <a:p>
            <a:pPr lvl="1">
              <a:buClr>
                <a:schemeClr val="accent1">
                  <a:lumMod val="75000"/>
                </a:schemeClr>
              </a:buClr>
              <a:buFont typeface="Wingdings" panose="05000000000000000000" pitchFamily="2" charset="2"/>
              <a:buChar char="q"/>
            </a:pPr>
            <a:r>
              <a:rPr lang="fr-FR" dirty="0"/>
              <a:t> Vérifier s’il n’y a pas une spécificité particulière</a:t>
            </a:r>
          </a:p>
          <a:p>
            <a:pPr lvl="2">
              <a:buClr>
                <a:schemeClr val="accent1">
                  <a:lumMod val="75000"/>
                </a:schemeClr>
              </a:buClr>
              <a:buFont typeface="Wingdings" panose="05000000000000000000" pitchFamily="2" charset="2"/>
              <a:buChar char="q"/>
            </a:pPr>
            <a:r>
              <a:rPr lang="fr-FR" dirty="0"/>
              <a:t> Budgétaire (e.g. allocation spécifique d’un pourcentage du budget à une catégorie de participants) ou nécessité de financements complémentaires</a:t>
            </a:r>
          </a:p>
          <a:p>
            <a:pPr lvl="2">
              <a:buClr>
                <a:schemeClr val="accent1">
                  <a:lumMod val="75000"/>
                </a:schemeClr>
              </a:buClr>
              <a:buFont typeface="Wingdings" panose="05000000000000000000" pitchFamily="2" charset="2"/>
              <a:buChar char="q"/>
            </a:pPr>
            <a:r>
              <a:rPr lang="fr-FR" dirty="0"/>
              <a:t> Géographique (e.g. embarquer un partenaire d’un pays méditerranéen)</a:t>
            </a:r>
          </a:p>
          <a:p>
            <a:pPr lvl="2">
              <a:buClr>
                <a:schemeClr val="accent1">
                  <a:lumMod val="75000"/>
                </a:schemeClr>
              </a:buClr>
              <a:buFont typeface="Wingdings" panose="05000000000000000000" pitchFamily="2" charset="2"/>
              <a:buChar char="q"/>
            </a:pPr>
            <a:r>
              <a:rPr lang="fr-FR" dirty="0"/>
              <a:t> etc.</a:t>
            </a:r>
          </a:p>
          <a:p>
            <a:pPr>
              <a:buClr>
                <a:schemeClr val="accent1">
                  <a:lumMod val="75000"/>
                </a:schemeClr>
              </a:buClr>
              <a:buFont typeface="Wingdings" panose="05000000000000000000" pitchFamily="2" charset="2"/>
              <a:buChar char="q"/>
            </a:pPr>
            <a:r>
              <a:rPr lang="fr-FR" dirty="0"/>
              <a:t> Critères clés de financement</a:t>
            </a:r>
          </a:p>
          <a:p>
            <a:pPr lvl="1">
              <a:buClr>
                <a:schemeClr val="accent1">
                  <a:lumMod val="75000"/>
                </a:schemeClr>
              </a:buClr>
              <a:buFont typeface="Wingdings" panose="05000000000000000000" pitchFamily="2" charset="2"/>
              <a:buChar char="q"/>
            </a:pPr>
            <a:r>
              <a:rPr lang="fr-FR" dirty="0"/>
              <a:t>Cadre temporel : Ouverture call / date limite de soumission (Deadline)</a:t>
            </a:r>
          </a:p>
          <a:p>
            <a:pPr lvl="1">
              <a:buClr>
                <a:schemeClr val="accent1">
                  <a:lumMod val="75000"/>
                </a:schemeClr>
              </a:buClr>
              <a:buFont typeface="Wingdings" panose="05000000000000000000" pitchFamily="2" charset="2"/>
              <a:buChar char="q"/>
            </a:pPr>
            <a:r>
              <a:rPr lang="fr-FR" dirty="0"/>
              <a:t>Ressources financières : Budget, taux de subvention </a:t>
            </a:r>
          </a:p>
          <a:p>
            <a:pPr lvl="1">
              <a:buClr>
                <a:schemeClr val="accent1">
                  <a:lumMod val="75000"/>
                </a:schemeClr>
              </a:buClr>
              <a:buFont typeface="Wingdings" panose="05000000000000000000" pitchFamily="2" charset="2"/>
              <a:buChar char="q"/>
            </a:pPr>
            <a:r>
              <a:rPr lang="fr-FR" dirty="0"/>
              <a:t> Nature du projet : Catégorie du projet financé (</a:t>
            </a:r>
            <a:r>
              <a:rPr lang="fr-FR" dirty="0" err="1"/>
              <a:t>Research</a:t>
            </a:r>
            <a:r>
              <a:rPr lang="fr-FR" dirty="0"/>
              <a:t> and Innovation Action / Innovation Action / Coordination and Support Action / Mobilité) ;</a:t>
            </a:r>
          </a:p>
          <a:p>
            <a:pPr lvl="1">
              <a:buClr>
                <a:schemeClr val="accent1">
                  <a:lumMod val="75000"/>
                </a:schemeClr>
              </a:buClr>
              <a:buFont typeface="Wingdings" panose="05000000000000000000" pitchFamily="2" charset="2"/>
              <a:buChar char="q"/>
            </a:pPr>
            <a:r>
              <a:rPr lang="fr-FR" dirty="0"/>
              <a:t>Niveau de TRL attendu : Niveau de maturité technologique attendu en fin de projet ;</a:t>
            </a:r>
          </a:p>
          <a:p>
            <a:pPr lvl="1">
              <a:buClr>
                <a:schemeClr val="accent1">
                  <a:lumMod val="75000"/>
                </a:schemeClr>
              </a:buClr>
              <a:buFont typeface="Wingdings" panose="05000000000000000000" pitchFamily="2" charset="2"/>
              <a:buChar char="q"/>
            </a:pPr>
            <a:r>
              <a:rPr lang="fr-FR" dirty="0"/>
              <a:t> Identifier les ‘drivers for innovation’ (portée de votre projet, nouveauté permettant de transcender les verrous etc.);</a:t>
            </a:r>
          </a:p>
          <a:p>
            <a:pPr lvl="1">
              <a:buClr>
                <a:schemeClr val="accent1">
                  <a:lumMod val="75000"/>
                </a:schemeClr>
              </a:buClr>
              <a:buFont typeface="Wingdings" panose="05000000000000000000" pitchFamily="2" charset="2"/>
              <a:buChar char="q"/>
            </a:pPr>
            <a:r>
              <a:rPr lang="fr-FR" dirty="0"/>
              <a:t>Adéquation du Call vs votre projet ;</a:t>
            </a:r>
          </a:p>
          <a:p>
            <a:pPr lvl="1">
              <a:buClr>
                <a:schemeClr val="accent1">
                  <a:lumMod val="75000"/>
                </a:schemeClr>
              </a:buClr>
              <a:buFont typeface="Wingdings" panose="05000000000000000000" pitchFamily="2" charset="2"/>
              <a:buChar char="q"/>
            </a:pPr>
            <a:r>
              <a:rPr lang="fr-FR" dirty="0"/>
              <a:t> Objectifs du call vs objectif de votre projet ;</a:t>
            </a:r>
          </a:p>
          <a:p>
            <a:pPr lvl="1">
              <a:buClr>
                <a:schemeClr val="accent1">
                  <a:lumMod val="75000"/>
                </a:schemeClr>
              </a:buClr>
              <a:buFont typeface="Wingdings" panose="05000000000000000000" pitchFamily="2" charset="2"/>
              <a:buChar char="q"/>
            </a:pPr>
            <a:r>
              <a:rPr lang="fr-FR" dirty="0"/>
              <a:t> S’assurer que l’impact de votre projet correspond aux attentes du financeur ; </a:t>
            </a:r>
          </a:p>
          <a:p>
            <a:pPr lvl="1">
              <a:buClr>
                <a:schemeClr val="accent1">
                  <a:lumMod val="75000"/>
                </a:schemeClr>
              </a:buClr>
              <a:buFont typeface="Wingdings" panose="05000000000000000000" pitchFamily="2" charset="2"/>
              <a:buChar char="q"/>
            </a:pPr>
            <a:r>
              <a:rPr lang="fr-FR" dirty="0"/>
              <a:t> S’assurer que de la cohérence avec d’autres financements en cours.</a:t>
            </a:r>
          </a:p>
          <a:p>
            <a:pPr>
              <a:buClr>
                <a:schemeClr val="accent1">
                  <a:lumMod val="75000"/>
                </a:schemeClr>
              </a:buClr>
              <a:buFont typeface="Wingdings" panose="05000000000000000000" pitchFamily="2" charset="2"/>
              <a:buChar char="q"/>
            </a:pPr>
            <a:r>
              <a:rPr lang="fr-FR" dirty="0"/>
              <a:t> Critères d’évaluation</a:t>
            </a:r>
          </a:p>
          <a:p>
            <a:pPr lvl="1">
              <a:buClr>
                <a:schemeClr val="accent1">
                  <a:lumMod val="75000"/>
                </a:schemeClr>
              </a:buClr>
              <a:buFont typeface="Wingdings" panose="05000000000000000000" pitchFamily="2" charset="2"/>
              <a:buChar char="q"/>
            </a:pPr>
            <a:r>
              <a:rPr lang="fr-FR" dirty="0"/>
              <a:t> S’assurer que votre projet répond aux exigences des critères d’évaluations.</a:t>
            </a:r>
          </a:p>
          <a:p>
            <a:endParaRPr lang="fr-FR" dirty="0"/>
          </a:p>
        </p:txBody>
      </p:sp>
      <p:sp>
        <p:nvSpPr>
          <p:cNvPr id="4" name="Espace réservé du pied de page 3">
            <a:extLst>
              <a:ext uri="{FF2B5EF4-FFF2-40B4-BE49-F238E27FC236}">
                <a16:creationId xmlns:a16="http://schemas.microsoft.com/office/drawing/2014/main" id="{39D8856F-C8D8-52C7-0925-136CEF61D061}"/>
              </a:ext>
            </a:extLst>
          </p:cNvPr>
          <p:cNvSpPr>
            <a:spLocks noGrp="1"/>
          </p:cNvSpPr>
          <p:nvPr>
            <p:ph type="ftr" sz="quarter" idx="4"/>
          </p:nvPr>
        </p:nvSpPr>
        <p:spPr/>
        <p:txBody>
          <a:bodyPr/>
          <a:lstStyle/>
          <a:p>
            <a:endParaRPr lang="fr-FR"/>
          </a:p>
        </p:txBody>
      </p:sp>
      <p:sp>
        <p:nvSpPr>
          <p:cNvPr id="5" name="Espace réservé du numéro de diapositive 4">
            <a:extLst>
              <a:ext uri="{FF2B5EF4-FFF2-40B4-BE49-F238E27FC236}">
                <a16:creationId xmlns:a16="http://schemas.microsoft.com/office/drawing/2014/main" id="{F5CAFC5F-4277-032C-A9E5-5E6DDCF5C45B}"/>
              </a:ext>
            </a:extLst>
          </p:cNvPr>
          <p:cNvSpPr>
            <a:spLocks noGrp="1"/>
          </p:cNvSpPr>
          <p:nvPr>
            <p:ph type="sldNum" sz="quarter" idx="5"/>
          </p:nvPr>
        </p:nvSpPr>
        <p:spPr/>
        <p:txBody>
          <a:bodyPr/>
          <a:lstStyle/>
          <a:p>
            <a:fld id="{C736141B-B28E-413C-B546-5A61A3F59B88}" type="slidenum">
              <a:rPr lang="fr-FR" smtClean="0"/>
              <a:t>19</a:t>
            </a:fld>
            <a:endParaRPr lang="fr-FR"/>
          </a:p>
        </p:txBody>
      </p:sp>
    </p:spTree>
    <p:extLst>
      <p:ext uri="{BB962C8B-B14F-4D97-AF65-F5344CB8AC3E}">
        <p14:creationId xmlns:p14="http://schemas.microsoft.com/office/powerpoint/2010/main" val="30885262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615848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2338308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75797288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810866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814632B1-C491-A627-0227-A092D3A4FA3B}"/>
              </a:ext>
            </a:extLst>
          </p:cNvPr>
          <p:cNvSpPr>
            <a:spLocks noGrp="1"/>
          </p:cNvSpPr>
          <p:nvPr>
            <p:ph type="sldNum" sz="quarter" idx="12"/>
          </p:nvPr>
        </p:nvSpPr>
        <p:spPr>
          <a:xfrm>
            <a:off x="9401300" y="6449784"/>
            <a:ext cx="2743200" cy="365125"/>
          </a:xfrm>
        </p:spPr>
        <p:txBody>
          <a:bodyPr/>
          <a:lstStyle>
            <a:lvl1pPr>
              <a:defRPr b="1"/>
            </a:lvl1pPr>
          </a:lstStyle>
          <a:p>
            <a:fld id="{67A26BC6-3AD6-4031-B39F-1DDABC68D122}" type="slidenum">
              <a:rPr lang="fr-FR" smtClean="0"/>
              <a:pPr/>
              <a:t>‹N°›</a:t>
            </a:fld>
            <a:endParaRPr lang="fr-FR"/>
          </a:p>
        </p:txBody>
      </p:sp>
    </p:spTree>
    <p:extLst>
      <p:ext uri="{BB962C8B-B14F-4D97-AF65-F5344CB8AC3E}">
        <p14:creationId xmlns:p14="http://schemas.microsoft.com/office/powerpoint/2010/main" val="132217826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74022240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21226965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83330347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246B9-E2A1-2887-64BA-60DAE8F0A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0741337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78391229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227913433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Autofit/>
          </a:bodyPr>
          <a:lstStyle>
            <a:lvl1pPr>
              <a:defRPr sz="45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a:defRPr>
                <a:latin typeface="Cambria" panose="02040503050406030204" pitchFamily="18" charset="0"/>
                <a:ea typeface="Cambria" panose="02040503050406030204" pitchFamily="18" charset="0"/>
              </a:defRPr>
            </a:lvl1pPr>
            <a:lvl2pPr>
              <a:defRPr>
                <a:latin typeface="Cambria" panose="02040503050406030204" pitchFamily="18" charset="0"/>
                <a:ea typeface="Cambria" panose="02040503050406030204" pitchFamily="18" charset="0"/>
              </a:defRPr>
            </a:lvl2pPr>
            <a:lvl3pPr>
              <a:defRPr>
                <a:latin typeface="Cambria" panose="02040503050406030204" pitchFamily="18" charset="0"/>
                <a:ea typeface="Cambria" panose="02040503050406030204" pitchFamily="18" charset="0"/>
              </a:defRPr>
            </a:lvl3pPr>
            <a:lvl4pPr>
              <a:defRPr>
                <a:latin typeface="Cambria" panose="02040503050406030204" pitchFamily="18" charset="0"/>
                <a:ea typeface="Cambria" panose="02040503050406030204" pitchFamily="18" charset="0"/>
              </a:defRPr>
            </a:lvl4pPr>
            <a:lvl5pPr>
              <a:defRPr>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Espace réservé du numéro de diapositive 5">
            <a:extLst>
              <a:ext uri="{FF2B5EF4-FFF2-40B4-BE49-F238E27FC236}">
                <a16:creationId xmlns:a16="http://schemas.microsoft.com/office/drawing/2014/main" id="{814632B1-C491-A627-0227-A092D3A4FA3B}"/>
              </a:ext>
            </a:extLst>
          </p:cNvPr>
          <p:cNvSpPr>
            <a:spLocks noGrp="1"/>
          </p:cNvSpPr>
          <p:nvPr>
            <p:ph type="sldNum" sz="quarter" idx="12"/>
          </p:nvPr>
        </p:nvSpPr>
        <p:spPr>
          <a:xfrm>
            <a:off x="9401300" y="6449784"/>
            <a:ext cx="2743200" cy="365125"/>
          </a:xfrm>
        </p:spPr>
        <p:txBody>
          <a:bodyPr/>
          <a:lstStyle>
            <a:lvl1pPr>
              <a:defRPr b="1"/>
            </a:lvl1pPr>
          </a:lstStyle>
          <a:p>
            <a:fld id="{67A26BC6-3AD6-4031-B39F-1DDABC68D122}" type="slidenum">
              <a:rPr lang="fr-FR" smtClean="0"/>
              <a:pPr/>
              <a:t>‹N°›</a:t>
            </a:fld>
            <a:endParaRPr lang="fr-FR"/>
          </a:p>
        </p:txBody>
      </p:sp>
    </p:spTree>
    <p:extLst>
      <p:ext uri="{BB962C8B-B14F-4D97-AF65-F5344CB8AC3E}">
        <p14:creationId xmlns:p14="http://schemas.microsoft.com/office/powerpoint/2010/main" val="303052382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01566275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81034081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2365256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601669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64864617-0D39-88B5-A394-27CF6FC2AFA2}"/>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3CFBBBC5-6C9E-3922-D01A-59A829207C9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BFBE63AA-BB88-8239-FBF5-30F215CCCDC0}"/>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D8B388A7-F877-2C4A-9969-F789E260BD1B}"/>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EF42C36-64CC-5AD1-7272-F3421D78AD1A}"/>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33368849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00CDFA2-5BD5-8B4F-3ED2-BBDD2FB46574}"/>
              </a:ext>
            </a:extLst>
          </p:cNvPr>
          <p:cNvSpPr>
            <a:spLocks noGrp="1"/>
          </p:cNvSpPr>
          <p:nvPr>
            <p:ph type="title"/>
          </p:nvPr>
        </p:nvSpPr>
        <p:spPr>
          <a:xfrm>
            <a:off x="483476" y="365125"/>
            <a:ext cx="11214538"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
        <p:nvSpPr>
          <p:cNvPr id="3" name="Espace réservé du contenu 2">
            <a:extLst>
              <a:ext uri="{FF2B5EF4-FFF2-40B4-BE49-F238E27FC236}">
                <a16:creationId xmlns:a16="http://schemas.microsoft.com/office/drawing/2014/main" id="{A428F175-D7FF-802E-B854-7D004DB3AABF}"/>
              </a:ext>
            </a:extLst>
          </p:cNvPr>
          <p:cNvSpPr>
            <a:spLocks noGrp="1"/>
          </p:cNvSpPr>
          <p:nvPr>
            <p:ph idx="1"/>
          </p:nvPr>
        </p:nvSpPr>
        <p:spPr>
          <a:xfrm>
            <a:off x="483476" y="1439916"/>
            <a:ext cx="11214538" cy="4916433"/>
          </a:xfrm>
        </p:spPr>
        <p:txBody>
          <a:bodyPr/>
          <a:lstStyle>
            <a:lvl1pPr marL="228600" indent="-228600">
              <a:spcBef>
                <a:spcPts val="0"/>
              </a:spcBef>
              <a:spcAft>
                <a:spcPts val="1200"/>
              </a:spcAft>
              <a:buFont typeface="Wingdings" panose="05000000000000000000" pitchFamily="2" charset="2"/>
              <a:buChar char="ü"/>
              <a:defRPr>
                <a:solidFill>
                  <a:schemeClr val="bg2">
                    <a:lumMod val="50000"/>
                  </a:schemeClr>
                </a:solidFill>
                <a:latin typeface="Cambria" panose="02040503050406030204" pitchFamily="18" charset="0"/>
                <a:ea typeface="Cambria" panose="02040503050406030204" pitchFamily="18" charset="0"/>
              </a:defRPr>
            </a:lvl1pPr>
            <a:lvl2pPr>
              <a:spcBef>
                <a:spcPts val="600"/>
              </a:spcBef>
              <a:spcAft>
                <a:spcPts val="1200"/>
              </a:spcAft>
              <a:defRPr>
                <a:solidFill>
                  <a:schemeClr val="bg2">
                    <a:lumMod val="75000"/>
                  </a:schemeClr>
                </a:solidFill>
                <a:latin typeface="Cambria" panose="02040503050406030204" pitchFamily="18" charset="0"/>
                <a:ea typeface="Cambria" panose="02040503050406030204" pitchFamily="18" charset="0"/>
              </a:defRPr>
            </a:lvl2pPr>
            <a:lvl3pPr>
              <a:defRPr>
                <a:solidFill>
                  <a:schemeClr val="bg2">
                    <a:lumMod val="50000"/>
                  </a:schemeClr>
                </a:solidFill>
                <a:latin typeface="Cambria" panose="02040503050406030204" pitchFamily="18" charset="0"/>
                <a:ea typeface="Cambria" panose="02040503050406030204" pitchFamily="18" charset="0"/>
              </a:defRPr>
            </a:lvl3pPr>
            <a:lvl4pPr>
              <a:defRPr>
                <a:solidFill>
                  <a:schemeClr val="bg2">
                    <a:lumMod val="50000"/>
                  </a:schemeClr>
                </a:solidFill>
                <a:latin typeface="Cambria" panose="02040503050406030204" pitchFamily="18" charset="0"/>
                <a:ea typeface="Cambria" panose="02040503050406030204" pitchFamily="18" charset="0"/>
              </a:defRPr>
            </a:lvl4pPr>
            <a:lvl5pPr>
              <a:defRPr>
                <a:solidFill>
                  <a:schemeClr val="bg2">
                    <a:lumMod val="50000"/>
                  </a:schemeClr>
                </a:solidFill>
                <a:latin typeface="Cambria" panose="02040503050406030204" pitchFamily="18" charset="0"/>
                <a:ea typeface="Cambria" panose="02040503050406030204" pitchFamily="18" charset="0"/>
              </a:defRPr>
            </a:lvl5pPr>
          </a:lstStyle>
          <a:p>
            <a:pPr lvl="0"/>
            <a:r>
              <a:rPr lang="fr-FR" dirty="0"/>
              <a:t>Cliquez pour 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Tree>
    <p:extLst>
      <p:ext uri="{BB962C8B-B14F-4D97-AF65-F5344CB8AC3E}">
        <p14:creationId xmlns:p14="http://schemas.microsoft.com/office/powerpoint/2010/main" val="1026797289"/>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solidFill>
                  <a:schemeClr val="accent2">
                    <a:lumMod val="60000"/>
                    <a:lumOff val="40000"/>
                  </a:schemeClr>
                </a:solidFill>
              </a:defRPr>
            </a:lvl1pPr>
          </a:lstStyle>
          <a:p>
            <a:r>
              <a:rPr lang="fr-FR" dirty="0"/>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1563099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02014510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414323513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re seul">
    <p:spTree>
      <p:nvGrpSpPr>
        <p:cNvPr id="1" name=""/>
        <p:cNvGrpSpPr/>
        <p:nvPr/>
      </p:nvGrpSpPr>
      <p:grpSpPr>
        <a:xfrm>
          <a:off x="0" y="0"/>
          <a:ext cx="0" cy="0"/>
          <a:chOff x="0" y="0"/>
          <a:chExt cx="0" cy="0"/>
        </a:xfrm>
      </p:grpSpPr>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
        <p:nvSpPr>
          <p:cNvPr id="6" name="Titre 1">
            <a:extLst>
              <a:ext uri="{FF2B5EF4-FFF2-40B4-BE49-F238E27FC236}">
                <a16:creationId xmlns:a16="http://schemas.microsoft.com/office/drawing/2014/main" id="{89B1FB30-89FA-5209-72F8-57FCA09B0E85}"/>
              </a:ext>
            </a:extLst>
          </p:cNvPr>
          <p:cNvSpPr>
            <a:spLocks noGrp="1"/>
          </p:cNvSpPr>
          <p:nvPr>
            <p:ph type="title"/>
          </p:nvPr>
        </p:nvSpPr>
        <p:spPr>
          <a:xfrm>
            <a:off x="2401367" y="136525"/>
            <a:ext cx="9262463" cy="687481"/>
          </a:xfrm>
        </p:spPr>
        <p:txBody>
          <a:bodyPr>
            <a:normAutofit/>
          </a:bodyPr>
          <a:lstStyle>
            <a:lvl1pPr>
              <a:defRPr sz="3200" b="1">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defRPr>
            </a:lvl1pPr>
          </a:lstStyle>
          <a:p>
            <a:r>
              <a:rPr lang="fr-FR" dirty="0"/>
              <a:t>Modifiez le style du titre</a:t>
            </a:r>
          </a:p>
        </p:txBody>
      </p:sp>
    </p:spTree>
    <p:extLst>
      <p:ext uri="{BB962C8B-B14F-4D97-AF65-F5344CB8AC3E}">
        <p14:creationId xmlns:p14="http://schemas.microsoft.com/office/powerpoint/2010/main" val="9260439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E45702-440B-3320-3F2F-425D77458E78}"/>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4B2EA6EA-210B-D209-DA0F-4EF2633F6F4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2BA5BCD1-4E83-567C-8708-B81D40A743A6}"/>
              </a:ext>
            </a:extLst>
          </p:cNvPr>
          <p:cNvSpPr>
            <a:spLocks noGrp="1"/>
          </p:cNvSpPr>
          <p:nvPr>
            <p:ph type="dt" sz="half" idx="10"/>
          </p:nvPr>
        </p:nvSpPr>
        <p:spPr/>
        <p:txBody>
          <a:bodyPr/>
          <a:lstStyle/>
          <a:p>
            <a:endParaRPr lang="fr-FR"/>
          </a:p>
        </p:txBody>
      </p:sp>
      <p:sp>
        <p:nvSpPr>
          <p:cNvPr id="5" name="Espace réservé du pied de page 4">
            <a:extLst>
              <a:ext uri="{FF2B5EF4-FFF2-40B4-BE49-F238E27FC236}">
                <a16:creationId xmlns:a16="http://schemas.microsoft.com/office/drawing/2014/main" id="{5F22B976-B331-BDCC-FF61-12E305D370F4}"/>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6136361-617F-87D0-6D28-052D051E70E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96531108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6689475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u avec légende">
    <p:bg>
      <p:bgPr>
        <a:blipFill dpi="0" rotWithShape="1">
          <a:blip r:embed="rId2" cstate="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935893659"/>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5074151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600FC20-E77D-154E-6924-2F995AF46976}"/>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F2B8B970-0500-BC8C-9DBE-5F144633A555}"/>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4009A173-DA77-0314-8DB7-545DEC969500}"/>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D683DAE2-CD1A-950F-CC68-6401C0A3AE0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82C038C-47D4-D7B8-AA94-6314BDA62302}"/>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7765911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189892CF-775E-7DA3-FCB3-6A5704638271}"/>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C06A12B8-1A56-6D9E-8C03-C8194419DB7C}"/>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80A3EB83-FD74-5601-786C-D66A448674A8}"/>
              </a:ext>
            </a:extLst>
          </p:cNvPr>
          <p:cNvSpPr>
            <a:spLocks noGrp="1"/>
          </p:cNvSpPr>
          <p:nvPr>
            <p:ph type="dt" sz="half" idx="10"/>
          </p:nvPr>
        </p:nvSpPr>
        <p:spPr/>
        <p:txBody>
          <a:bodyPr/>
          <a:lstStyle/>
          <a:p>
            <a:fld id="{9396B6E5-6E77-4AF8-8261-1A2CFA92020A}"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DAE0360A-C03F-3D0D-3E11-69002DF874A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73011072-E5E1-439E-D872-61F80BB59BB4}"/>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06562299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Titre et contenu">
    <p:spTree>
      <p:nvGrpSpPr>
        <p:cNvPr id="1" name=""/>
        <p:cNvGrpSpPr/>
        <p:nvPr/>
      </p:nvGrpSpPr>
      <p:grpSpPr>
        <a:xfrm>
          <a:off x="0" y="0"/>
          <a:ext cx="0" cy="0"/>
          <a:chOff x="0" y="0"/>
          <a:chExt cx="0" cy="0"/>
        </a:xfrm>
      </p:grpSpPr>
    </p:spTree>
    <p:extLst>
      <p:ext uri="{BB962C8B-B14F-4D97-AF65-F5344CB8AC3E}">
        <p14:creationId xmlns:p14="http://schemas.microsoft.com/office/powerpoint/2010/main" val="39830988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6B111A0-3216-8FA5-0EB7-3C942C3EF98A}"/>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3B0BBF71-68DC-E995-5E1A-BF898FD6F19C}"/>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C3C4BB82-14D2-EF24-55F4-D4720C3493E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39CC58BC-10B0-F08F-CD5F-C77F6FDA8ECE}"/>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E7049F19-C30E-09A5-C743-BBF55B2A826D}"/>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F2506F84-E81D-CE8F-E9EC-60CF89BFDCA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9086147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50A72EB5-DB2D-C3B0-2814-779BB3DD5522}"/>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607CC9B6-BCE0-FCFB-D64F-7FCA4B0A58A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4E1252A0-815B-F203-2CC1-DCAC2634C61A}"/>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2978AC95-0293-ECB2-01C1-2A0B07D4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F45D4DAB-CC3D-0388-DEF6-6E8E05EFEBFC}"/>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96E1A7A-21C3-F77D-FF41-330B6D006C4A}"/>
              </a:ext>
            </a:extLst>
          </p:cNvPr>
          <p:cNvSpPr>
            <a:spLocks noGrp="1"/>
          </p:cNvSpPr>
          <p:nvPr>
            <p:ph type="dt" sz="half" idx="10"/>
          </p:nvPr>
        </p:nvSpPr>
        <p:spPr/>
        <p:txBody>
          <a:bodyPr/>
          <a:lstStyle/>
          <a:p>
            <a:endParaRPr lang="fr-FR"/>
          </a:p>
        </p:txBody>
      </p:sp>
      <p:sp>
        <p:nvSpPr>
          <p:cNvPr id="8" name="Espace réservé du pied de page 7">
            <a:extLst>
              <a:ext uri="{FF2B5EF4-FFF2-40B4-BE49-F238E27FC236}">
                <a16:creationId xmlns:a16="http://schemas.microsoft.com/office/drawing/2014/main" id="{58E46770-0384-52B0-319A-4F56C0CB70AA}"/>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D427C5B5-E7BF-3018-4E53-DF69CF425D03}"/>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551232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6B246B9-E2A1-2887-64BA-60DAE8F0A439}"/>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71136B20-11D1-1D74-240C-ECD872062F9D}"/>
              </a:ext>
            </a:extLst>
          </p:cNvPr>
          <p:cNvSpPr>
            <a:spLocks noGrp="1"/>
          </p:cNvSpPr>
          <p:nvPr>
            <p:ph type="dt" sz="half" idx="10"/>
          </p:nvPr>
        </p:nvSpPr>
        <p:spPr/>
        <p:txBody>
          <a:bodyPr/>
          <a:lstStyle/>
          <a:p>
            <a:endParaRPr lang="fr-FR"/>
          </a:p>
        </p:txBody>
      </p:sp>
      <p:sp>
        <p:nvSpPr>
          <p:cNvPr id="4" name="Espace réservé du pied de page 3">
            <a:extLst>
              <a:ext uri="{FF2B5EF4-FFF2-40B4-BE49-F238E27FC236}">
                <a16:creationId xmlns:a16="http://schemas.microsoft.com/office/drawing/2014/main" id="{C77161C2-27E3-0054-E821-3EB0DF7DF8F8}"/>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40941955-3DA0-60D9-1F06-B99FBE0BE52D}"/>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58779252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1AA56C0B-7E6D-3D1D-99D5-22C44D839354}"/>
              </a:ext>
            </a:extLst>
          </p:cNvPr>
          <p:cNvSpPr>
            <a:spLocks noGrp="1"/>
          </p:cNvSpPr>
          <p:nvPr>
            <p:ph type="dt" sz="half" idx="10"/>
          </p:nvPr>
        </p:nvSpPr>
        <p:spPr/>
        <p:txBody>
          <a:bodyPr/>
          <a:lstStyle/>
          <a:p>
            <a:endParaRPr lang="fr-FR"/>
          </a:p>
        </p:txBody>
      </p:sp>
      <p:sp>
        <p:nvSpPr>
          <p:cNvPr id="3" name="Espace réservé du pied de page 2">
            <a:extLst>
              <a:ext uri="{FF2B5EF4-FFF2-40B4-BE49-F238E27FC236}">
                <a16:creationId xmlns:a16="http://schemas.microsoft.com/office/drawing/2014/main" id="{8F5ED41F-A746-7C66-A5A9-A1181567F074}"/>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F57BD2C5-BB5B-F982-984F-84529D2594A6}"/>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6881196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E2C8593-3342-5185-F177-A7E0F46B04FE}"/>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D12A0201-BEEE-4AAE-62F7-17506CD21AD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62B6756E-FB87-5EB7-2E26-2BCFBDF2E2F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FB755C8-7577-3ED5-9212-AD55A1DF0907}"/>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27B9A98C-982E-09EB-A97B-8D3F5FE4EDC6}"/>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58FAF25E-EB4D-D2DA-4C74-966FC088940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32103248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FA912B2-A242-BD19-2EEA-10A78969BF10}"/>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8FC48726-7EA5-B511-D805-2D6C9D4870B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31787A8F-61D5-5661-329E-7BD3E25EDBB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D9AECCBA-3D6C-0BE8-1F2A-3A2CD368FCF0}"/>
              </a:ext>
            </a:extLst>
          </p:cNvPr>
          <p:cNvSpPr>
            <a:spLocks noGrp="1"/>
          </p:cNvSpPr>
          <p:nvPr>
            <p:ph type="dt" sz="half" idx="10"/>
          </p:nvPr>
        </p:nvSpPr>
        <p:spPr/>
        <p:txBody>
          <a:bodyPr/>
          <a:lstStyle/>
          <a:p>
            <a:endParaRPr lang="fr-FR"/>
          </a:p>
        </p:txBody>
      </p:sp>
      <p:sp>
        <p:nvSpPr>
          <p:cNvPr id="6" name="Espace réservé du pied de page 5">
            <a:extLst>
              <a:ext uri="{FF2B5EF4-FFF2-40B4-BE49-F238E27FC236}">
                <a16:creationId xmlns:a16="http://schemas.microsoft.com/office/drawing/2014/main" id="{184FD6F6-9BCF-756D-E16E-958A6CA447FC}"/>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C676345E-5566-1987-F366-A567D739C5F9}"/>
              </a:ext>
            </a:extLst>
          </p:cNvPr>
          <p:cNvSpPr>
            <a:spLocks noGrp="1"/>
          </p:cNvSpPr>
          <p:nvPr>
            <p:ph type="sldNum" sz="quarter" idx="12"/>
          </p:nvPr>
        </p:nvSpPr>
        <p:spPr/>
        <p:txBody>
          <a:bodyPr/>
          <a:lstStyle/>
          <a:p>
            <a:fld id="{67A26BC6-3AD6-4031-B39F-1DDABC68D122}" type="slidenum">
              <a:rPr lang="fr-FR" smtClean="0"/>
              <a:t>‹N°›</a:t>
            </a:fld>
            <a:endParaRPr lang="fr-FR"/>
          </a:p>
        </p:txBody>
      </p:sp>
    </p:spTree>
    <p:extLst>
      <p:ext uri="{BB962C8B-B14F-4D97-AF65-F5344CB8AC3E}">
        <p14:creationId xmlns:p14="http://schemas.microsoft.com/office/powerpoint/2010/main" val="1676077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theme" Target="../theme/theme3.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slideLayout" Target="../slideLayouts/slideLayout35.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22827392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22197674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E985D30B-0DD3-0B07-11DD-FEFD7FD3BD5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7223DCA3-CCD2-9EB2-A1B6-79CADED0CA4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74998B79-7FD7-EA25-5661-6B4FB52E5C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396B6E5-6E77-4AF8-8261-1A2CFA92020A}" type="datetimeFigureOut">
              <a:rPr lang="fr-FR" smtClean="0"/>
              <a:t>14/04/2025</a:t>
            </a:fld>
            <a:endParaRPr lang="fr-FR"/>
          </a:p>
        </p:txBody>
      </p:sp>
      <p:sp>
        <p:nvSpPr>
          <p:cNvPr id="5" name="Espace réservé du pied de page 4">
            <a:extLst>
              <a:ext uri="{FF2B5EF4-FFF2-40B4-BE49-F238E27FC236}">
                <a16:creationId xmlns:a16="http://schemas.microsoft.com/office/drawing/2014/main" id="{43B8CBEC-53FD-E7FD-0F65-90AE2861546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DFC217F5-4896-C6C3-5DB0-DBA9FF9B93F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A26BC6-3AD6-4031-B39F-1DDABC68D122}" type="slidenum">
              <a:rPr lang="fr-FR" smtClean="0"/>
              <a:t>‹N°›</a:t>
            </a:fld>
            <a:endParaRPr lang="fr-FR"/>
          </a:p>
        </p:txBody>
      </p:sp>
    </p:spTree>
    <p:extLst>
      <p:ext uri="{BB962C8B-B14F-4D97-AF65-F5344CB8AC3E}">
        <p14:creationId xmlns:p14="http://schemas.microsoft.com/office/powerpoint/2010/main" val="4955635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 id="214748369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8" Type="http://schemas.openxmlformats.org/officeDocument/2006/relationships/image" Target="../media/image36.sv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34.svg"/><Relationship Id="rId5" Type="http://schemas.openxmlformats.org/officeDocument/2006/relationships/image" Target="../media/image33.png"/><Relationship Id="rId10" Type="http://schemas.openxmlformats.org/officeDocument/2006/relationships/image" Target="../media/image38.svg"/><Relationship Id="rId4" Type="http://schemas.openxmlformats.org/officeDocument/2006/relationships/image" Target="../media/image32.svg"/><Relationship Id="rId9" Type="http://schemas.openxmlformats.org/officeDocument/2006/relationships/image" Target="../media/image37.png"/></Relationships>
</file>

<file path=ppt/slides/_rels/slide11.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4.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hyperlink" Target="https://www.horizon-europe.gouv.fr/horizon-europe-c-est-quoi-24104"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5.xml"/><Relationship Id="rId1" Type="http://schemas.openxmlformats.org/officeDocument/2006/relationships/slideLayout" Target="../slideLayouts/slideLayout6.xml"/><Relationship Id="rId4" Type="http://schemas.openxmlformats.org/officeDocument/2006/relationships/image" Target="../media/image41.png"/></Relationships>
</file>

<file path=ppt/slides/_rels/slide13.xml.rels><?xml version="1.0" encoding="UTF-8" standalone="yes"?>
<Relationships xmlns="http://schemas.openxmlformats.org/package/2006/relationships"><Relationship Id="rId8" Type="http://schemas.openxmlformats.org/officeDocument/2006/relationships/image" Target="../media/image48.svg"/><Relationship Id="rId3" Type="http://schemas.openxmlformats.org/officeDocument/2006/relationships/image" Target="../media/image43.png"/><Relationship Id="rId7" Type="http://schemas.openxmlformats.org/officeDocument/2006/relationships/image" Target="../media/image47.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46.svg"/><Relationship Id="rId11" Type="http://schemas.openxmlformats.org/officeDocument/2006/relationships/image" Target="../media/image41.png"/><Relationship Id="rId5" Type="http://schemas.openxmlformats.org/officeDocument/2006/relationships/image" Target="../media/image45.png"/><Relationship Id="rId10" Type="http://schemas.openxmlformats.org/officeDocument/2006/relationships/image" Target="../media/image50.svg"/><Relationship Id="rId4" Type="http://schemas.openxmlformats.org/officeDocument/2006/relationships/image" Target="../media/image44.svg"/><Relationship Id="rId9" Type="http://schemas.openxmlformats.org/officeDocument/2006/relationships/image" Target="../media/image49.png"/></Relationships>
</file>

<file path=ppt/slides/_rels/slide14.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6.xml"/><Relationship Id="rId6" Type="http://schemas.openxmlformats.org/officeDocument/2006/relationships/image" Target="../media/image41.png"/><Relationship Id="rId5" Type="http://schemas.openxmlformats.org/officeDocument/2006/relationships/image" Target="../media/image54.png"/><Relationship Id="rId4" Type="http://schemas.openxmlformats.org/officeDocument/2006/relationships/image" Target="../media/image5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56.svg"/></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62.svg"/><Relationship Id="rId3" Type="http://schemas.openxmlformats.org/officeDocument/2006/relationships/image" Target="../media/image57.png"/><Relationship Id="rId7" Type="http://schemas.openxmlformats.org/officeDocument/2006/relationships/image" Target="../media/image6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60.svg"/><Relationship Id="rId5" Type="http://schemas.openxmlformats.org/officeDocument/2006/relationships/image" Target="../media/image59.png"/><Relationship Id="rId4" Type="http://schemas.openxmlformats.org/officeDocument/2006/relationships/image" Target="../media/image58.svg"/><Relationship Id="rId9" Type="http://schemas.openxmlformats.org/officeDocument/2006/relationships/hyperlink" Target="https://ec.europa.eu/info/funding-tenders/opportunities/portal/screen/opportunities/topic-details/horizon-cl6-2024-farm2fork-02-5-two-stage"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8.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19.xml"/><Relationship Id="rId1" Type="http://schemas.openxmlformats.org/officeDocument/2006/relationships/slideLayout" Target="../slideLayouts/slideLayout2.xml"/><Relationship Id="rId5" Type="http://schemas.openxmlformats.org/officeDocument/2006/relationships/image" Target="../media/image67.png"/><Relationship Id="rId4" Type="http://schemas.openxmlformats.org/officeDocument/2006/relationships/image" Target="../media/image66.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6.xml"/><Relationship Id="rId1" Type="http://schemas.openxmlformats.org/officeDocument/2006/relationships/tags" Target="../tags/tag5.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9.xml"/><Relationship Id="rId1" Type="http://schemas.openxmlformats.org/officeDocument/2006/relationships/tags" Target="../tags/tag8.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1.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2.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6.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3.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19.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2.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21.xml"/><Relationship Id="rId1" Type="http://schemas.openxmlformats.org/officeDocument/2006/relationships/tags" Target="../tags/tag20.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4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31.xml"/><Relationship Id="rId4" Type="http://schemas.openxmlformats.org/officeDocument/2006/relationships/image" Target="../media/image75.png"/></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48.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8" Type="http://schemas.openxmlformats.org/officeDocument/2006/relationships/image" Target="../media/image76.pn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26.xml"/><Relationship Id="rId1" Type="http://schemas.openxmlformats.org/officeDocument/2006/relationships/slideLayout" Target="../slideLayouts/slideLayout25.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hyperlink" Target="https://innofluence.eu/index.php/formation-en-developpement-et-soumission-de-projets-de-recherche/" TargetMode="External"/><Relationship Id="rId4" Type="http://schemas.openxmlformats.org/officeDocument/2006/relationships/image" Target="../media/image6.png"/></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78.svg"/><Relationship Id="rId2" Type="http://schemas.openxmlformats.org/officeDocument/2006/relationships/image" Target="../media/image77.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29.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8" Type="http://schemas.openxmlformats.org/officeDocument/2006/relationships/hyperlink" Target="https://www.slido.com/powerpoint-polling?utm_source=powerpoint&amp;utm_medium=placeholder-slide" TargetMode="External"/><Relationship Id="rId13" Type="http://schemas.openxmlformats.org/officeDocument/2006/relationships/image" Target="../media/image30.svg"/><Relationship Id="rId3" Type="http://schemas.openxmlformats.org/officeDocument/2006/relationships/tags" Target="../tags/tag25.xml"/><Relationship Id="rId7" Type="http://schemas.openxmlformats.org/officeDocument/2006/relationships/image" Target="../media/image80.svg"/><Relationship Id="rId12" Type="http://schemas.openxmlformats.org/officeDocument/2006/relationships/image" Target="../media/image29.png"/><Relationship Id="rId2" Type="http://schemas.openxmlformats.org/officeDocument/2006/relationships/tags" Target="../tags/tag24.xml"/><Relationship Id="rId1" Type="http://schemas.openxmlformats.org/officeDocument/2006/relationships/tags" Target="../tags/tag23.xml"/><Relationship Id="rId6" Type="http://schemas.openxmlformats.org/officeDocument/2006/relationships/image" Target="../media/image79.png"/><Relationship Id="rId11" Type="http://schemas.openxmlformats.org/officeDocument/2006/relationships/hyperlink" Target="https://www.slido.com/support/ppi/how-to-change-the-design" TargetMode="External"/><Relationship Id="rId5" Type="http://schemas.openxmlformats.org/officeDocument/2006/relationships/notesSlide" Target="../notesSlides/notesSlide32.xml"/><Relationship Id="rId10" Type="http://schemas.openxmlformats.org/officeDocument/2006/relationships/image" Target="../media/image28.svg"/><Relationship Id="rId4" Type="http://schemas.openxmlformats.org/officeDocument/2006/relationships/slideLayout" Target="../slideLayouts/slideLayout7.xml"/><Relationship Id="rId9" Type="http://schemas.openxmlformats.org/officeDocument/2006/relationships/image" Target="../media/image27.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6.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65.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2.jpg"/><Relationship Id="rId13" Type="http://schemas.openxmlformats.org/officeDocument/2006/relationships/image" Target="../media/image17.jpeg"/><Relationship Id="rId18" Type="http://schemas.openxmlformats.org/officeDocument/2006/relationships/image" Target="../media/image22.pn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svg"/><Relationship Id="rId2" Type="http://schemas.openxmlformats.org/officeDocument/2006/relationships/notesSlide" Target="../notesSlides/notesSlide2.xml"/><Relationship Id="rId16" Type="http://schemas.openxmlformats.org/officeDocument/2006/relationships/image" Target="../media/image20.png"/><Relationship Id="rId20" Type="http://schemas.openxmlformats.org/officeDocument/2006/relationships/image" Target="../media/image24.jpeg"/><Relationship Id="rId1" Type="http://schemas.openxmlformats.org/officeDocument/2006/relationships/slideLayout" Target="../slideLayouts/slideLayout2.xml"/><Relationship Id="rId6" Type="http://schemas.openxmlformats.org/officeDocument/2006/relationships/image" Target="../media/image10.pn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png"/><Relationship Id="rId10" Type="http://schemas.openxmlformats.org/officeDocument/2006/relationships/image" Target="../media/image14.png"/><Relationship Id="rId19" Type="http://schemas.openxmlformats.org/officeDocument/2006/relationships/image" Target="../media/image23.png"/><Relationship Id="rId4" Type="http://schemas.openxmlformats.org/officeDocument/2006/relationships/image" Target="../media/image8.jpg"/><Relationship Id="rId9" Type="http://schemas.openxmlformats.org/officeDocument/2006/relationships/image" Target="../media/image13.jpeg"/><Relationship Id="rId14" Type="http://schemas.openxmlformats.org/officeDocument/2006/relationships/image" Target="../media/image18.png"/></Relationships>
</file>

<file path=ppt/slides/_rels/slide70.xml.rels><?xml version="1.0" encoding="UTF-8" standalone="yes"?>
<Relationships xmlns="http://schemas.openxmlformats.org/package/2006/relationships"><Relationship Id="rId3" Type="http://schemas.openxmlformats.org/officeDocument/2006/relationships/image" Target="../media/image81.emf"/><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notesSlide" Target="../notesSlides/notesSlide41.xml"/><Relationship Id="rId1" Type="http://schemas.openxmlformats.org/officeDocument/2006/relationships/slideLayout" Target="../slideLayouts/slideLayout2.xml"/><Relationship Id="rId6" Type="http://schemas.openxmlformats.org/officeDocument/2006/relationships/image" Target="../media/image85.png"/><Relationship Id="rId5" Type="http://schemas.openxmlformats.org/officeDocument/2006/relationships/image" Target="../media/image84.png"/><Relationship Id="rId4" Type="http://schemas.openxmlformats.org/officeDocument/2006/relationships/image" Target="../media/image83.png"/></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28.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27.xml"/><Relationship Id="rId1" Type="http://schemas.openxmlformats.org/officeDocument/2006/relationships/tags" Target="../tags/tag26.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75.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1.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76.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33.xml"/><Relationship Id="rId1" Type="http://schemas.openxmlformats.org/officeDocument/2006/relationships/tags" Target="../tags/tag32.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7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37.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36.xml"/><Relationship Id="rId1" Type="http://schemas.openxmlformats.org/officeDocument/2006/relationships/tags" Target="../tags/tag35.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7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0.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79.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3.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42.xml"/><Relationship Id="rId1" Type="http://schemas.openxmlformats.org/officeDocument/2006/relationships/tags" Target="../tags/tag41.xml"/><Relationship Id="rId6" Type="http://schemas.openxmlformats.org/officeDocument/2006/relationships/image" Target="../media/image74.svg"/><Relationship Id="rId11" Type="http://schemas.openxmlformats.org/officeDocument/2006/relationships/image" Target="../media/image29.png"/><Relationship Id="rId5" Type="http://schemas.openxmlformats.org/officeDocument/2006/relationships/image" Target="../media/image73.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30.xml"/><Relationship Id="rId9" Type="http://schemas.openxmlformats.org/officeDocument/2006/relationships/image" Target="../media/image28.svg"/></Relationships>
</file>

<file path=ppt/slides/_rels/slide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tags" Target="../tags/tag4.xml"/><Relationship Id="rId7" Type="http://schemas.openxmlformats.org/officeDocument/2006/relationships/hyperlink" Target="https://www.slido.com/powerpoint-polling?utm_source=powerpoint&amp;utm_medium=placeholder-slide" TargetMode="External"/><Relationship Id="rId12" Type="http://schemas.openxmlformats.org/officeDocument/2006/relationships/image" Target="../media/image30.sv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image" Target="../media/image26.svg"/><Relationship Id="rId11" Type="http://schemas.openxmlformats.org/officeDocument/2006/relationships/image" Target="../media/image29.png"/><Relationship Id="rId5" Type="http://schemas.openxmlformats.org/officeDocument/2006/relationships/image" Target="../media/image25.png"/><Relationship Id="rId10" Type="http://schemas.openxmlformats.org/officeDocument/2006/relationships/hyperlink" Target="https://www.slido.com/support/ppi/how-to-change-the-design" TargetMode="External"/><Relationship Id="rId4" Type="http://schemas.openxmlformats.org/officeDocument/2006/relationships/slideLayout" Target="../slideLayouts/slideLayout7.xml"/><Relationship Id="rId9" Type="http://schemas.openxmlformats.org/officeDocument/2006/relationships/image" Target="../media/image28.svg"/></Relationships>
</file>

<file path=ppt/slides/_rels/slide8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hyperlink" Target="https://innofluence.eu/index.php/formation-en-developpement-et-soumission-de-projets-de-recherche/" TargetMode="External"/><Relationship Id="rId1" Type="http://schemas.openxmlformats.org/officeDocument/2006/relationships/slideLayout" Target="../slideLayouts/slideLayout31.xml"/><Relationship Id="rId4" Type="http://schemas.openxmlformats.org/officeDocument/2006/relationships/image" Target="../media/image75.png"/></Relationships>
</file>

<file path=ppt/slides/_rels/slide81.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44.xml"/><Relationship Id="rId1" Type="http://schemas.openxmlformats.org/officeDocument/2006/relationships/slideLayout" Target="../slideLayouts/slideLayout31.xml"/><Relationship Id="rId4" Type="http://schemas.openxmlformats.org/officeDocument/2006/relationships/image" Target="../media/image8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3BD2943C-D49B-FEF7-CD23-1C942144BBAB}"/>
              </a:ext>
            </a:extLst>
          </p:cNvPr>
          <p:cNvSpPr txBox="1"/>
          <p:nvPr/>
        </p:nvSpPr>
        <p:spPr>
          <a:xfrm>
            <a:off x="6038604" y="3165617"/>
            <a:ext cx="6094378" cy="1277273"/>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0" cap="none" spc="0" normalizeH="0" baseline="0" noProof="0" dirty="0">
                <a:ln>
                  <a:noFill/>
                </a:ln>
                <a:solidFill>
                  <a:srgbClr val="215E99"/>
                </a:solidFill>
                <a:effectLst/>
                <a:uLnTx/>
                <a:uFillTx/>
                <a:latin typeface="Cambria" panose="02040503050406030204" pitchFamily="18" charset="0"/>
                <a:ea typeface="Cambria" panose="02040503050406030204" pitchFamily="18" charset="0"/>
                <a:cs typeface="Calibri" panose="020F0502020204030204" pitchFamily="34" charset="0"/>
              </a:rPr>
              <a:t>Session 1 – M1.1</a:t>
            </a:r>
          </a:p>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fr-FR" sz="2400" b="1" i="0" u="none" strike="noStrike" kern="0" cap="none" spc="0" normalizeH="0" baseline="0" noProof="0" dirty="0">
                <a:ln>
                  <a:noFill/>
                </a:ln>
                <a:solidFill>
                  <a:srgbClr val="215E99"/>
                </a:solidFill>
                <a:effectLst/>
                <a:uLnTx/>
                <a:uFillTx/>
                <a:latin typeface="Cambria" panose="02040503050406030204" pitchFamily="18" charset="0"/>
                <a:ea typeface="Cambria" panose="02040503050406030204" pitchFamily="18" charset="0"/>
                <a:cs typeface="Calibri" panose="020F0502020204030204" pitchFamily="34" charset="0"/>
              </a:rPr>
              <a:t>Maitriser les facteurs clés de succès des Projets Européens</a:t>
            </a:r>
          </a:p>
        </p:txBody>
      </p:sp>
      <p:sp>
        <p:nvSpPr>
          <p:cNvPr id="2" name="Espace réservé du numéro de diapositive 1">
            <a:extLst>
              <a:ext uri="{FF2B5EF4-FFF2-40B4-BE49-F238E27FC236}">
                <a16:creationId xmlns:a16="http://schemas.microsoft.com/office/drawing/2014/main" id="{C741D74D-FC27-CE09-98C6-8F470281C3B2}"/>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kumimoji="0" lang="fr-FR" sz="1200" b="1" i="0" u="none" strike="noStrike" kern="1200" cap="none" spc="0" normalizeH="0" baseline="0" noProof="0" smtClean="0">
                <a:ln>
                  <a:noFill/>
                </a:ln>
                <a:solidFill>
                  <a:prstClr val="black">
                    <a:tint val="75000"/>
                  </a:prstClr>
                </a:solidFill>
                <a:effectLst/>
                <a:uLnTx/>
                <a:uFillTx/>
                <a:latin typeface="Cambria" panose="02040503050406030204" pitchFamily="18" charset="0"/>
                <a:ea typeface="Cambria" panose="02040503050406030204" pitchFamily="18" charset="0"/>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fr-FR" sz="1200" b="1" i="0" u="none" strike="noStrike" kern="1200" cap="none" spc="0" normalizeH="0" baseline="0" noProof="0">
              <a:ln>
                <a:noFill/>
              </a:ln>
              <a:solidFill>
                <a:prstClr val="black">
                  <a:tint val="75000"/>
                </a:prstClr>
              </a:solidFill>
              <a:effectLst/>
              <a:uLnTx/>
              <a:uFillTx/>
              <a:latin typeface="Cambria" panose="02040503050406030204" pitchFamily="18" charset="0"/>
              <a:ea typeface="Cambria" panose="02040503050406030204" pitchFamily="18" charset="0"/>
            </a:endParaRPr>
          </a:p>
        </p:txBody>
      </p:sp>
      <p:pic>
        <p:nvPicPr>
          <p:cNvPr id="5" name="Picture 2" descr="Innofluence - Innofluence">
            <a:extLst>
              <a:ext uri="{FF2B5EF4-FFF2-40B4-BE49-F238E27FC236}">
                <a16:creationId xmlns:a16="http://schemas.microsoft.com/office/drawing/2014/main" id="{BD0EF3DC-8CB2-D3D2-621D-4C3098C5A6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3056" y="5108248"/>
            <a:ext cx="4127429" cy="70289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2943724"/>
      </p:ext>
    </p:extLst>
  </p:cSld>
  <p:clrMapOvr>
    <a:masterClrMapping/>
  </p:clrMapOvr>
  <p:transition spd="slow">
    <p:cove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4E296F-6BAB-169B-BD87-824A5D0EE7E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1095303-6E0F-BCD2-5276-AE8B609A19BC}"/>
              </a:ext>
            </a:extLst>
          </p:cNvPr>
          <p:cNvSpPr>
            <a:spLocks noGrp="1"/>
          </p:cNvSpPr>
          <p:nvPr>
            <p:ph type="title"/>
          </p:nvPr>
        </p:nvSpPr>
        <p:spPr/>
        <p:txBody>
          <a:bodyPr>
            <a:normAutofit/>
          </a:bodyPr>
          <a:lstStyle/>
          <a:p>
            <a:r>
              <a:rPr lang="fr-FR" sz="3800" dirty="0"/>
              <a:t>Introduction (tous programmes)</a:t>
            </a:r>
          </a:p>
        </p:txBody>
      </p:sp>
      <p:cxnSp>
        <p:nvCxnSpPr>
          <p:cNvPr id="9" name="Connecteur droit avec flèche 8">
            <a:extLst>
              <a:ext uri="{FF2B5EF4-FFF2-40B4-BE49-F238E27FC236}">
                <a16:creationId xmlns:a16="http://schemas.microsoft.com/office/drawing/2014/main" id="{7FEFC314-8FD3-D857-B4C8-718B9AAB12C2}"/>
              </a:ext>
            </a:extLst>
          </p:cNvPr>
          <p:cNvCxnSpPr>
            <a:cxnSpLocks/>
          </p:cNvCxnSpPr>
          <p:nvPr/>
        </p:nvCxnSpPr>
        <p:spPr>
          <a:xfrm flipV="1">
            <a:off x="424082" y="700165"/>
            <a:ext cx="0" cy="4986789"/>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a:extLst>
              <a:ext uri="{FF2B5EF4-FFF2-40B4-BE49-F238E27FC236}">
                <a16:creationId xmlns:a16="http://schemas.microsoft.com/office/drawing/2014/main" id="{603F8E5A-9671-2132-2B02-37BC20C965B9}"/>
              </a:ext>
            </a:extLst>
          </p:cNvPr>
          <p:cNvCxnSpPr>
            <a:cxnSpLocks/>
          </p:cNvCxnSpPr>
          <p:nvPr/>
        </p:nvCxnSpPr>
        <p:spPr>
          <a:xfrm flipV="1">
            <a:off x="404112" y="5686953"/>
            <a:ext cx="5828904" cy="1"/>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7" name="ZoneTexte 36">
            <a:extLst>
              <a:ext uri="{FF2B5EF4-FFF2-40B4-BE49-F238E27FC236}">
                <a16:creationId xmlns:a16="http://schemas.microsoft.com/office/drawing/2014/main" id="{FC7F5EBF-9777-E285-154E-A443623D65A4}"/>
              </a:ext>
            </a:extLst>
          </p:cNvPr>
          <p:cNvSpPr txBox="1"/>
          <p:nvPr/>
        </p:nvSpPr>
        <p:spPr>
          <a:xfrm rot="16200000">
            <a:off x="-2088430" y="3080348"/>
            <a:ext cx="4597280" cy="369332"/>
          </a:xfrm>
          <a:prstGeom prst="rect">
            <a:avLst/>
          </a:prstGeom>
          <a:noFill/>
        </p:spPr>
        <p:txBody>
          <a:bodyPr wrap="square">
            <a:spAutoFit/>
          </a:bodyPr>
          <a:lstStyle/>
          <a:p>
            <a:pPr algn="ctr"/>
            <a:r>
              <a:rPr lang="fr-FR" b="1" dirty="0">
                <a:latin typeface="Cambria" panose="02040503050406030204" pitchFamily="18" charset="0"/>
                <a:ea typeface="Cambria" panose="02040503050406030204" pitchFamily="18" charset="0"/>
              </a:rPr>
              <a:t>Progrès technique / Commercialisation</a:t>
            </a:r>
            <a:endParaRPr lang="fr-FR" b="1" dirty="0"/>
          </a:p>
        </p:txBody>
      </p:sp>
      <p:sp>
        <p:nvSpPr>
          <p:cNvPr id="38" name="ZoneTexte 37">
            <a:extLst>
              <a:ext uri="{FF2B5EF4-FFF2-40B4-BE49-F238E27FC236}">
                <a16:creationId xmlns:a16="http://schemas.microsoft.com/office/drawing/2014/main" id="{7B758432-9EB8-333F-C1FA-366A2397A0B2}"/>
              </a:ext>
            </a:extLst>
          </p:cNvPr>
          <p:cNvSpPr txBox="1"/>
          <p:nvPr/>
        </p:nvSpPr>
        <p:spPr>
          <a:xfrm>
            <a:off x="5623038" y="5736744"/>
            <a:ext cx="1005560" cy="369332"/>
          </a:xfrm>
          <a:prstGeom prst="rect">
            <a:avLst/>
          </a:prstGeom>
          <a:noFill/>
        </p:spPr>
        <p:txBody>
          <a:bodyPr wrap="square">
            <a:spAutoFit/>
          </a:bodyPr>
          <a:lstStyle/>
          <a:p>
            <a:r>
              <a:rPr lang="fr-FR" b="1" dirty="0">
                <a:latin typeface="Cambria" panose="02040503050406030204" pitchFamily="18" charset="0"/>
                <a:ea typeface="Cambria" panose="02040503050406030204" pitchFamily="18" charset="0"/>
              </a:rPr>
              <a:t>Temps</a:t>
            </a:r>
            <a:endParaRPr lang="fr-FR" b="1" dirty="0"/>
          </a:p>
        </p:txBody>
      </p:sp>
      <p:sp>
        <p:nvSpPr>
          <p:cNvPr id="52" name="Arc 51">
            <a:extLst>
              <a:ext uri="{FF2B5EF4-FFF2-40B4-BE49-F238E27FC236}">
                <a16:creationId xmlns:a16="http://schemas.microsoft.com/office/drawing/2014/main" id="{BA0E6E05-8F04-BEE2-2E1F-80864E63536E}"/>
              </a:ext>
            </a:extLst>
          </p:cNvPr>
          <p:cNvSpPr/>
          <p:nvPr/>
        </p:nvSpPr>
        <p:spPr>
          <a:xfrm rot="17415288">
            <a:off x="-1555739" y="3065775"/>
            <a:ext cx="10631462" cy="7177820"/>
          </a:xfrm>
          <a:prstGeom prst="arc">
            <a:avLst>
              <a:gd name="adj1" fmla="val 16330738"/>
              <a:gd name="adj2" fmla="val 19034030"/>
            </a:avLst>
          </a:prstGeom>
          <a:ln w="38100">
            <a:solidFill>
              <a:schemeClr val="accent6"/>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cxnSp>
        <p:nvCxnSpPr>
          <p:cNvPr id="58" name="Connecteur : en arc 57">
            <a:extLst>
              <a:ext uri="{FF2B5EF4-FFF2-40B4-BE49-F238E27FC236}">
                <a16:creationId xmlns:a16="http://schemas.microsoft.com/office/drawing/2014/main" id="{32AB1FF4-0A6B-9595-3D1F-328A0C0C5202}"/>
              </a:ext>
            </a:extLst>
          </p:cNvPr>
          <p:cNvCxnSpPr>
            <a:cxnSpLocks/>
          </p:cNvCxnSpPr>
          <p:nvPr/>
        </p:nvCxnSpPr>
        <p:spPr>
          <a:xfrm flipV="1">
            <a:off x="404112" y="2661749"/>
            <a:ext cx="5218926" cy="2660558"/>
          </a:xfrm>
          <a:prstGeom prst="curvedConnector3">
            <a:avLst>
              <a:gd name="adj1" fmla="val 50000"/>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63" name="Ellipse 62">
            <a:extLst>
              <a:ext uri="{FF2B5EF4-FFF2-40B4-BE49-F238E27FC236}">
                <a16:creationId xmlns:a16="http://schemas.microsoft.com/office/drawing/2014/main" id="{3F6D2D38-D757-F5CE-8FFF-A3EC46831757}"/>
              </a:ext>
            </a:extLst>
          </p:cNvPr>
          <p:cNvSpPr/>
          <p:nvPr/>
        </p:nvSpPr>
        <p:spPr>
          <a:xfrm>
            <a:off x="2064575" y="2401085"/>
            <a:ext cx="407111" cy="45826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5" name="ZoneTexte 64">
            <a:extLst>
              <a:ext uri="{FF2B5EF4-FFF2-40B4-BE49-F238E27FC236}">
                <a16:creationId xmlns:a16="http://schemas.microsoft.com/office/drawing/2014/main" id="{3A78445B-FD43-1EBD-2BB3-0110821AA64B}"/>
              </a:ext>
            </a:extLst>
          </p:cNvPr>
          <p:cNvSpPr txBox="1"/>
          <p:nvPr/>
        </p:nvSpPr>
        <p:spPr>
          <a:xfrm>
            <a:off x="1637277" y="1256556"/>
            <a:ext cx="3885586"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Projet de R&amp;D et d’innovation financé</a:t>
            </a:r>
            <a:endParaRPr lang="fr-FR" dirty="0">
              <a:solidFill>
                <a:schemeClr val="accent6"/>
              </a:solidFill>
              <a:latin typeface="Cambria" panose="02040503050406030204" pitchFamily="18" charset="0"/>
              <a:ea typeface="Cambria" panose="02040503050406030204" pitchFamily="18" charset="0"/>
            </a:endParaRPr>
          </a:p>
        </p:txBody>
      </p:sp>
      <p:cxnSp>
        <p:nvCxnSpPr>
          <p:cNvPr id="67" name="Connecteur droit 66">
            <a:extLst>
              <a:ext uri="{FF2B5EF4-FFF2-40B4-BE49-F238E27FC236}">
                <a16:creationId xmlns:a16="http://schemas.microsoft.com/office/drawing/2014/main" id="{41D6B6EE-AF54-68BC-53D0-DA1E9C871165}"/>
              </a:ext>
            </a:extLst>
          </p:cNvPr>
          <p:cNvCxnSpPr/>
          <p:nvPr/>
        </p:nvCxnSpPr>
        <p:spPr>
          <a:xfrm>
            <a:off x="840939" y="1441222"/>
            <a:ext cx="548745" cy="0"/>
          </a:xfrm>
          <a:prstGeom prst="line">
            <a:avLst/>
          </a:prstGeom>
          <a:ln w="28575">
            <a:solidFill>
              <a:schemeClr val="accent6"/>
            </a:solidFill>
          </a:ln>
        </p:spPr>
        <p:style>
          <a:lnRef idx="1">
            <a:schemeClr val="accent1"/>
          </a:lnRef>
          <a:fillRef idx="0">
            <a:schemeClr val="accent1"/>
          </a:fillRef>
          <a:effectRef idx="0">
            <a:schemeClr val="accent1"/>
          </a:effectRef>
          <a:fontRef idx="minor">
            <a:schemeClr val="tx1"/>
          </a:fontRef>
        </p:style>
      </p:cxnSp>
      <p:sp>
        <p:nvSpPr>
          <p:cNvPr id="68" name="ZoneTexte 67">
            <a:extLst>
              <a:ext uri="{FF2B5EF4-FFF2-40B4-BE49-F238E27FC236}">
                <a16:creationId xmlns:a16="http://schemas.microsoft.com/office/drawing/2014/main" id="{51D60653-A497-B04A-4B1E-53C99A7C81AD}"/>
              </a:ext>
            </a:extLst>
          </p:cNvPr>
          <p:cNvSpPr txBox="1"/>
          <p:nvPr/>
        </p:nvSpPr>
        <p:spPr>
          <a:xfrm>
            <a:off x="1642924" y="1621391"/>
            <a:ext cx="4579312"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Projet de R&amp;D et d’innovation non financé</a:t>
            </a:r>
            <a:endParaRPr lang="fr-FR" dirty="0">
              <a:solidFill>
                <a:schemeClr val="accent6"/>
              </a:solidFill>
              <a:latin typeface="Cambria" panose="02040503050406030204" pitchFamily="18" charset="0"/>
              <a:ea typeface="Cambria" panose="02040503050406030204" pitchFamily="18" charset="0"/>
            </a:endParaRPr>
          </a:p>
        </p:txBody>
      </p:sp>
      <p:cxnSp>
        <p:nvCxnSpPr>
          <p:cNvPr id="69" name="Connecteur droit 68">
            <a:extLst>
              <a:ext uri="{FF2B5EF4-FFF2-40B4-BE49-F238E27FC236}">
                <a16:creationId xmlns:a16="http://schemas.microsoft.com/office/drawing/2014/main" id="{4AC4228C-FECE-38A0-7CE6-9E7F20A30744}"/>
              </a:ext>
            </a:extLst>
          </p:cNvPr>
          <p:cNvCxnSpPr/>
          <p:nvPr/>
        </p:nvCxnSpPr>
        <p:spPr>
          <a:xfrm>
            <a:off x="846586" y="1806057"/>
            <a:ext cx="548745" cy="0"/>
          </a:xfrm>
          <a:prstGeom prst="line">
            <a:avLst/>
          </a:prstGeom>
          <a:ln w="28575">
            <a:solidFill>
              <a:srgbClr val="FF0000"/>
            </a:solidFill>
            <a:prstDash val="dash"/>
          </a:ln>
        </p:spPr>
        <p:style>
          <a:lnRef idx="1">
            <a:schemeClr val="accent1"/>
          </a:lnRef>
          <a:fillRef idx="0">
            <a:schemeClr val="accent1"/>
          </a:fillRef>
          <a:effectRef idx="0">
            <a:schemeClr val="accent1"/>
          </a:effectRef>
          <a:fontRef idx="minor">
            <a:schemeClr val="tx1"/>
          </a:fontRef>
        </p:style>
      </p:cxnSp>
      <p:sp>
        <p:nvSpPr>
          <p:cNvPr id="152" name="Line 5">
            <a:extLst>
              <a:ext uri="{FF2B5EF4-FFF2-40B4-BE49-F238E27FC236}">
                <a16:creationId xmlns:a16="http://schemas.microsoft.com/office/drawing/2014/main" id="{566DB55D-41AA-92D4-61F0-4E7C50334755}"/>
              </a:ext>
            </a:extLst>
          </p:cNvPr>
          <p:cNvSpPr>
            <a:spLocks noChangeShapeType="1"/>
          </p:cNvSpPr>
          <p:nvPr/>
        </p:nvSpPr>
        <p:spPr bwMode="auto">
          <a:xfrm>
            <a:off x="8323533" y="497656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3" name="Line 6">
            <a:extLst>
              <a:ext uri="{FF2B5EF4-FFF2-40B4-BE49-F238E27FC236}">
                <a16:creationId xmlns:a16="http://schemas.microsoft.com/office/drawing/2014/main" id="{7715974C-6FBA-530A-9B4D-66C52071FA15}"/>
              </a:ext>
            </a:extLst>
          </p:cNvPr>
          <p:cNvSpPr>
            <a:spLocks noChangeShapeType="1"/>
          </p:cNvSpPr>
          <p:nvPr/>
        </p:nvSpPr>
        <p:spPr bwMode="auto">
          <a:xfrm>
            <a:off x="8323533" y="4976561"/>
            <a:ext cx="0" cy="0"/>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4" name="Freeform 7">
            <a:extLst>
              <a:ext uri="{FF2B5EF4-FFF2-40B4-BE49-F238E27FC236}">
                <a16:creationId xmlns:a16="http://schemas.microsoft.com/office/drawing/2014/main" id="{D528DBBE-AA24-ACD1-AFA9-2C79C7401B3E}"/>
              </a:ext>
            </a:extLst>
          </p:cNvPr>
          <p:cNvSpPr>
            <a:spLocks/>
          </p:cNvSpPr>
          <p:nvPr/>
        </p:nvSpPr>
        <p:spPr bwMode="auto">
          <a:xfrm>
            <a:off x="6072530" y="2841558"/>
            <a:ext cx="2972818" cy="1265606"/>
          </a:xfrm>
          <a:custGeom>
            <a:avLst/>
            <a:gdLst>
              <a:gd name="T0" fmla="*/ 2386 w 2722"/>
              <a:gd name="T1" fmla="*/ 0 h 1161"/>
              <a:gd name="T2" fmla="*/ 25 w 2722"/>
              <a:gd name="T3" fmla="*/ 971 h 1161"/>
              <a:gd name="T4" fmla="*/ 0 w 2722"/>
              <a:gd name="T5" fmla="*/ 1066 h 1161"/>
              <a:gd name="T6" fmla="*/ 2722 w 2722"/>
              <a:gd name="T7" fmla="*/ 639 h 1161"/>
              <a:gd name="T8" fmla="*/ 2386 w 2722"/>
              <a:gd name="T9" fmla="*/ 0 h 1161"/>
            </a:gdLst>
            <a:ahLst/>
            <a:cxnLst>
              <a:cxn ang="0">
                <a:pos x="T0" y="T1"/>
              </a:cxn>
              <a:cxn ang="0">
                <a:pos x="T2" y="T3"/>
              </a:cxn>
              <a:cxn ang="0">
                <a:pos x="T4" y="T5"/>
              </a:cxn>
              <a:cxn ang="0">
                <a:pos x="T6" y="T7"/>
              </a:cxn>
              <a:cxn ang="0">
                <a:pos x="T8" y="T9"/>
              </a:cxn>
            </a:cxnLst>
            <a:rect l="0" t="0" r="r" b="b"/>
            <a:pathLst>
              <a:path w="2722" h="1161">
                <a:moveTo>
                  <a:pt x="2386" y="0"/>
                </a:moveTo>
                <a:cubicBezTo>
                  <a:pt x="2386" y="0"/>
                  <a:pt x="1116" y="1031"/>
                  <a:pt x="25" y="971"/>
                </a:cubicBezTo>
                <a:cubicBezTo>
                  <a:pt x="0" y="1066"/>
                  <a:pt x="0" y="1066"/>
                  <a:pt x="0" y="1066"/>
                </a:cubicBezTo>
                <a:cubicBezTo>
                  <a:pt x="0" y="1066"/>
                  <a:pt x="756" y="1161"/>
                  <a:pt x="2722" y="639"/>
                </a:cubicBezTo>
                <a:lnTo>
                  <a:pt x="2386" y="0"/>
                </a:lnTo>
                <a:close/>
              </a:path>
            </a:pathLst>
          </a:custGeom>
          <a:solidFill>
            <a:schemeClr val="accent2"/>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5" name="Freeform 8">
            <a:extLst>
              <a:ext uri="{FF2B5EF4-FFF2-40B4-BE49-F238E27FC236}">
                <a16:creationId xmlns:a16="http://schemas.microsoft.com/office/drawing/2014/main" id="{D76CF657-FCC3-8FB9-A9B6-68A060440070}"/>
              </a:ext>
            </a:extLst>
          </p:cNvPr>
          <p:cNvSpPr>
            <a:spLocks/>
          </p:cNvSpPr>
          <p:nvPr/>
        </p:nvSpPr>
        <p:spPr bwMode="auto">
          <a:xfrm>
            <a:off x="5818360" y="4585933"/>
            <a:ext cx="2972818" cy="1265606"/>
          </a:xfrm>
          <a:custGeom>
            <a:avLst/>
            <a:gdLst>
              <a:gd name="T0" fmla="*/ 2386 w 2722"/>
              <a:gd name="T1" fmla="*/ 1161 h 1161"/>
              <a:gd name="T2" fmla="*/ 25 w 2722"/>
              <a:gd name="T3" fmla="*/ 191 h 1161"/>
              <a:gd name="T4" fmla="*/ 0 w 2722"/>
              <a:gd name="T5" fmla="*/ 95 h 1161"/>
              <a:gd name="T6" fmla="*/ 2722 w 2722"/>
              <a:gd name="T7" fmla="*/ 523 h 1161"/>
              <a:gd name="T8" fmla="*/ 2386 w 2722"/>
              <a:gd name="T9" fmla="*/ 1161 h 1161"/>
            </a:gdLst>
            <a:ahLst/>
            <a:cxnLst>
              <a:cxn ang="0">
                <a:pos x="T0" y="T1"/>
              </a:cxn>
              <a:cxn ang="0">
                <a:pos x="T2" y="T3"/>
              </a:cxn>
              <a:cxn ang="0">
                <a:pos x="T4" y="T5"/>
              </a:cxn>
              <a:cxn ang="0">
                <a:pos x="T6" y="T7"/>
              </a:cxn>
              <a:cxn ang="0">
                <a:pos x="T8" y="T9"/>
              </a:cxn>
            </a:cxnLst>
            <a:rect l="0" t="0" r="r" b="b"/>
            <a:pathLst>
              <a:path w="2722" h="1161">
                <a:moveTo>
                  <a:pt x="2386" y="1161"/>
                </a:moveTo>
                <a:cubicBezTo>
                  <a:pt x="2386" y="1161"/>
                  <a:pt x="1116" y="131"/>
                  <a:pt x="25" y="191"/>
                </a:cubicBezTo>
                <a:cubicBezTo>
                  <a:pt x="0" y="95"/>
                  <a:pt x="0" y="95"/>
                  <a:pt x="0" y="95"/>
                </a:cubicBezTo>
                <a:cubicBezTo>
                  <a:pt x="0" y="95"/>
                  <a:pt x="756" y="0"/>
                  <a:pt x="2722" y="523"/>
                </a:cubicBezTo>
                <a:lnTo>
                  <a:pt x="2386" y="1161"/>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6" name="Freeform 9">
            <a:extLst>
              <a:ext uri="{FF2B5EF4-FFF2-40B4-BE49-F238E27FC236}">
                <a16:creationId xmlns:a16="http://schemas.microsoft.com/office/drawing/2014/main" id="{E4B292F1-9EDE-1030-9214-32A97C3E14C3}"/>
              </a:ext>
            </a:extLst>
          </p:cNvPr>
          <p:cNvSpPr>
            <a:spLocks/>
          </p:cNvSpPr>
          <p:nvPr/>
        </p:nvSpPr>
        <p:spPr bwMode="auto">
          <a:xfrm>
            <a:off x="5811104" y="3893468"/>
            <a:ext cx="3134266" cy="838803"/>
          </a:xfrm>
          <a:custGeom>
            <a:avLst/>
            <a:gdLst>
              <a:gd name="T0" fmla="*/ 3293 w 3293"/>
              <a:gd name="T1" fmla="*/ 0 h 769"/>
              <a:gd name="T2" fmla="*/ 0 w 3293"/>
              <a:gd name="T3" fmla="*/ 339 h 769"/>
              <a:gd name="T4" fmla="*/ 0 w 3293"/>
              <a:gd name="T5" fmla="*/ 424 h 769"/>
              <a:gd name="T6" fmla="*/ 3293 w 3293"/>
              <a:gd name="T7" fmla="*/ 769 h 769"/>
              <a:gd name="T8" fmla="*/ 3293 w 3293"/>
              <a:gd name="T9" fmla="*/ 0 h 769"/>
            </a:gdLst>
            <a:ahLst/>
            <a:cxnLst>
              <a:cxn ang="0">
                <a:pos x="T0" y="T1"/>
              </a:cxn>
              <a:cxn ang="0">
                <a:pos x="T2" y="T3"/>
              </a:cxn>
              <a:cxn ang="0">
                <a:pos x="T4" y="T5"/>
              </a:cxn>
              <a:cxn ang="0">
                <a:pos x="T6" y="T7"/>
              </a:cxn>
              <a:cxn ang="0">
                <a:pos x="T8" y="T9"/>
              </a:cxn>
            </a:cxnLst>
            <a:rect l="0" t="0" r="r" b="b"/>
            <a:pathLst>
              <a:path w="3293" h="769">
                <a:moveTo>
                  <a:pt x="3293" y="0"/>
                </a:moveTo>
                <a:cubicBezTo>
                  <a:pt x="3293" y="0"/>
                  <a:pt x="1091" y="438"/>
                  <a:pt x="0" y="339"/>
                </a:cubicBezTo>
                <a:cubicBezTo>
                  <a:pt x="0" y="424"/>
                  <a:pt x="0" y="424"/>
                  <a:pt x="0" y="424"/>
                </a:cubicBezTo>
                <a:cubicBezTo>
                  <a:pt x="0" y="424"/>
                  <a:pt x="1384" y="477"/>
                  <a:pt x="3293" y="769"/>
                </a:cubicBezTo>
                <a:lnTo>
                  <a:pt x="3293" y="0"/>
                </a:lnTo>
                <a:close/>
              </a:path>
            </a:pathLst>
          </a:custGeom>
          <a:solidFill>
            <a:schemeClr val="accent3"/>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7" name="Freeform 10">
            <a:extLst>
              <a:ext uri="{FF2B5EF4-FFF2-40B4-BE49-F238E27FC236}">
                <a16:creationId xmlns:a16="http://schemas.microsoft.com/office/drawing/2014/main" id="{F71ACCE3-D004-6265-799C-771CD795581C}"/>
              </a:ext>
            </a:extLst>
          </p:cNvPr>
          <p:cNvSpPr>
            <a:spLocks/>
          </p:cNvSpPr>
          <p:nvPr/>
        </p:nvSpPr>
        <p:spPr bwMode="auto">
          <a:xfrm>
            <a:off x="6233016" y="2149424"/>
            <a:ext cx="1811600" cy="1469163"/>
          </a:xfrm>
          <a:custGeom>
            <a:avLst/>
            <a:gdLst>
              <a:gd name="T0" fmla="*/ 1281 w 2033"/>
              <a:gd name="T1" fmla="*/ 0 h 1719"/>
              <a:gd name="T2" fmla="*/ 0 w 2033"/>
              <a:gd name="T3" fmla="*/ 1528 h 1719"/>
              <a:gd name="T4" fmla="*/ 0 w 2033"/>
              <a:gd name="T5" fmla="*/ 1641 h 1719"/>
              <a:gd name="T6" fmla="*/ 2033 w 2033"/>
              <a:gd name="T7" fmla="*/ 310 h 1719"/>
              <a:gd name="T8" fmla="*/ 1281 w 2033"/>
              <a:gd name="T9" fmla="*/ 0 h 1719"/>
            </a:gdLst>
            <a:ahLst/>
            <a:cxnLst>
              <a:cxn ang="0">
                <a:pos x="T0" y="T1"/>
              </a:cxn>
              <a:cxn ang="0">
                <a:pos x="T2" y="T3"/>
              </a:cxn>
              <a:cxn ang="0">
                <a:pos x="T4" y="T5"/>
              </a:cxn>
              <a:cxn ang="0">
                <a:pos x="T6" y="T7"/>
              </a:cxn>
              <a:cxn ang="0">
                <a:pos x="T8" y="T9"/>
              </a:cxn>
            </a:cxnLst>
            <a:rect l="0" t="0" r="r" b="b"/>
            <a:pathLst>
              <a:path w="2033" h="1719">
                <a:moveTo>
                  <a:pt x="1281" y="0"/>
                </a:moveTo>
                <a:cubicBezTo>
                  <a:pt x="1281" y="0"/>
                  <a:pt x="822" y="1383"/>
                  <a:pt x="0" y="1528"/>
                </a:cubicBezTo>
                <a:cubicBezTo>
                  <a:pt x="0" y="1641"/>
                  <a:pt x="0" y="1641"/>
                  <a:pt x="0" y="1641"/>
                </a:cubicBezTo>
                <a:cubicBezTo>
                  <a:pt x="0" y="1641"/>
                  <a:pt x="1182" y="1719"/>
                  <a:pt x="2033" y="310"/>
                </a:cubicBezTo>
                <a:lnTo>
                  <a:pt x="1281" y="0"/>
                </a:lnTo>
                <a:close/>
              </a:path>
            </a:pathLst>
          </a:custGeom>
          <a:solidFill>
            <a:schemeClr val="accent1"/>
          </a:solidFill>
          <a:ln w="9525">
            <a:noFill/>
            <a:round/>
            <a:headEnd/>
            <a:tailEnd/>
          </a:ln>
        </p:spPr>
        <p:txBody>
          <a:bodyPr vert="horz" wrap="square" lIns="91440" tIns="45720" rIns="91440" bIns="45720" numCol="1" anchor="t" anchorCtr="0" compatLnSpc="1">
            <a:prstTxWarp prst="textNoShape">
              <a:avLst/>
            </a:prstTxWarp>
          </a:bodyPr>
          <a:lstStyle/>
          <a:p>
            <a:pPr marL="0" marR="0" lvl="0" indent="0" algn="l"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black"/>
              </a:solidFill>
              <a:effectLst/>
              <a:uLnTx/>
              <a:uFillTx/>
              <a:latin typeface="Calibri"/>
              <a:ea typeface="+mn-ea"/>
              <a:cs typeface="+mn-cs"/>
            </a:endParaRPr>
          </a:p>
        </p:txBody>
      </p:sp>
      <p:sp>
        <p:nvSpPr>
          <p:cNvPr id="158" name="Oval 14">
            <a:extLst>
              <a:ext uri="{FF2B5EF4-FFF2-40B4-BE49-F238E27FC236}">
                <a16:creationId xmlns:a16="http://schemas.microsoft.com/office/drawing/2014/main" id="{BA6F1323-D095-9700-B858-6522F0B45024}"/>
              </a:ext>
            </a:extLst>
          </p:cNvPr>
          <p:cNvSpPr/>
          <p:nvPr/>
        </p:nvSpPr>
        <p:spPr>
          <a:xfrm>
            <a:off x="7344409" y="1777112"/>
            <a:ext cx="1005560" cy="1005560"/>
          </a:xfrm>
          <a:prstGeom prst="ellipse">
            <a:avLst/>
          </a:prstGeom>
          <a:solidFill>
            <a:schemeClr val="accent1">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59" name="Group 55">
            <a:extLst>
              <a:ext uri="{FF2B5EF4-FFF2-40B4-BE49-F238E27FC236}">
                <a16:creationId xmlns:a16="http://schemas.microsoft.com/office/drawing/2014/main" id="{3CCCB56C-D217-9F9D-0859-1373FADB9794}"/>
              </a:ext>
            </a:extLst>
          </p:cNvPr>
          <p:cNvGrpSpPr/>
          <p:nvPr/>
        </p:nvGrpSpPr>
        <p:grpSpPr>
          <a:xfrm>
            <a:off x="5596280" y="3323791"/>
            <a:ext cx="1624340" cy="1677107"/>
            <a:chOff x="1280940" y="3114397"/>
            <a:chExt cx="1467700" cy="1467701"/>
          </a:xfrm>
        </p:grpSpPr>
        <p:sp>
          <p:nvSpPr>
            <p:cNvPr id="160" name="Oval 13">
              <a:extLst>
                <a:ext uri="{FF2B5EF4-FFF2-40B4-BE49-F238E27FC236}">
                  <a16:creationId xmlns:a16="http://schemas.microsoft.com/office/drawing/2014/main" id="{E7EFD6DB-F00F-35B6-0242-36D975156D8F}"/>
                </a:ext>
              </a:extLst>
            </p:cNvPr>
            <p:cNvSpPr/>
            <p:nvPr/>
          </p:nvSpPr>
          <p:spPr>
            <a:xfrm>
              <a:off x="1280940" y="3114397"/>
              <a:ext cx="1467700" cy="1467701"/>
            </a:xfrm>
            <a:prstGeom prst="ellipse">
              <a:avLst/>
            </a:prstGeom>
            <a:solidFill>
              <a:schemeClr val="accent5">
                <a:lumMod val="75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1" name="Oval 35">
              <a:extLst>
                <a:ext uri="{FF2B5EF4-FFF2-40B4-BE49-F238E27FC236}">
                  <a16:creationId xmlns:a16="http://schemas.microsoft.com/office/drawing/2014/main" id="{03C909A8-4993-FBE2-D4C0-BE3ADB6AC422}"/>
                </a:ext>
              </a:extLst>
            </p:cNvPr>
            <p:cNvSpPr/>
            <p:nvPr/>
          </p:nvSpPr>
          <p:spPr>
            <a:xfrm>
              <a:off x="1608006" y="3209904"/>
              <a:ext cx="789775" cy="641122"/>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sp>
        <p:nvSpPr>
          <p:cNvPr id="162" name="Oval 36">
            <a:extLst>
              <a:ext uri="{FF2B5EF4-FFF2-40B4-BE49-F238E27FC236}">
                <a16:creationId xmlns:a16="http://schemas.microsoft.com/office/drawing/2014/main" id="{6A3A4ABD-483D-820D-C87B-C308ABBE7C0D}"/>
              </a:ext>
            </a:extLst>
          </p:cNvPr>
          <p:cNvSpPr/>
          <p:nvPr/>
        </p:nvSpPr>
        <p:spPr>
          <a:xfrm>
            <a:off x="7536430" y="1869833"/>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nvGrpSpPr>
          <p:cNvPr id="163" name="Group 64">
            <a:extLst>
              <a:ext uri="{FF2B5EF4-FFF2-40B4-BE49-F238E27FC236}">
                <a16:creationId xmlns:a16="http://schemas.microsoft.com/office/drawing/2014/main" id="{3B2E5CB1-FB17-3882-2C84-B1923A647CC2}"/>
              </a:ext>
            </a:extLst>
          </p:cNvPr>
          <p:cNvGrpSpPr/>
          <p:nvPr/>
        </p:nvGrpSpPr>
        <p:grpSpPr>
          <a:xfrm>
            <a:off x="8484201" y="2579694"/>
            <a:ext cx="1005560" cy="1005560"/>
            <a:chOff x="4619789" y="2281866"/>
            <a:chExt cx="1005560" cy="1005560"/>
          </a:xfrm>
        </p:grpSpPr>
        <p:sp>
          <p:nvSpPr>
            <p:cNvPr id="164" name="Oval 16">
              <a:extLst>
                <a:ext uri="{FF2B5EF4-FFF2-40B4-BE49-F238E27FC236}">
                  <a16:creationId xmlns:a16="http://schemas.microsoft.com/office/drawing/2014/main" id="{1181034D-2F39-C4CD-BA5C-F8E56D94E36B}"/>
                </a:ext>
              </a:extLst>
            </p:cNvPr>
            <p:cNvSpPr/>
            <p:nvPr/>
          </p:nvSpPr>
          <p:spPr>
            <a:xfrm>
              <a:off x="4619789" y="2281866"/>
              <a:ext cx="1005560" cy="1005560"/>
            </a:xfrm>
            <a:prstGeom prst="ellipse">
              <a:avLst/>
            </a:prstGeom>
            <a:solidFill>
              <a:schemeClr val="accent2">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5" name="Oval 37">
              <a:extLst>
                <a:ext uri="{FF2B5EF4-FFF2-40B4-BE49-F238E27FC236}">
                  <a16:creationId xmlns:a16="http://schemas.microsoft.com/office/drawing/2014/main" id="{D2D38C7E-59C5-E028-7FF1-71ED0D4348BB}"/>
                </a:ext>
              </a:extLst>
            </p:cNvPr>
            <p:cNvSpPr/>
            <p:nvPr/>
          </p:nvSpPr>
          <p:spPr>
            <a:xfrm>
              <a:off x="4821378" y="2378594"/>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6" name="Group 62">
            <a:extLst>
              <a:ext uri="{FF2B5EF4-FFF2-40B4-BE49-F238E27FC236}">
                <a16:creationId xmlns:a16="http://schemas.microsoft.com/office/drawing/2014/main" id="{F682D69F-431C-79BC-61F1-3C35F090E75A}"/>
              </a:ext>
            </a:extLst>
          </p:cNvPr>
          <p:cNvGrpSpPr/>
          <p:nvPr/>
        </p:nvGrpSpPr>
        <p:grpSpPr>
          <a:xfrm>
            <a:off x="8637443" y="3810089"/>
            <a:ext cx="1005560" cy="1005560"/>
            <a:chOff x="5635335" y="3345468"/>
            <a:chExt cx="1005560" cy="1005560"/>
          </a:xfrm>
        </p:grpSpPr>
        <p:sp>
          <p:nvSpPr>
            <p:cNvPr id="167" name="Oval 18">
              <a:extLst>
                <a:ext uri="{FF2B5EF4-FFF2-40B4-BE49-F238E27FC236}">
                  <a16:creationId xmlns:a16="http://schemas.microsoft.com/office/drawing/2014/main" id="{A98998D3-A939-F1DE-4D0C-98BB843A6FE4}"/>
                </a:ext>
              </a:extLst>
            </p:cNvPr>
            <p:cNvSpPr/>
            <p:nvPr/>
          </p:nvSpPr>
          <p:spPr>
            <a:xfrm>
              <a:off x="5635335" y="3345468"/>
              <a:ext cx="1005560" cy="1005560"/>
            </a:xfrm>
            <a:prstGeom prst="ellipse">
              <a:avLst/>
            </a:prstGeom>
            <a:solidFill>
              <a:schemeClr val="accent3">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68" name="Oval 38">
              <a:extLst>
                <a:ext uri="{FF2B5EF4-FFF2-40B4-BE49-F238E27FC236}">
                  <a16:creationId xmlns:a16="http://schemas.microsoft.com/office/drawing/2014/main" id="{C053B3EA-2549-98A8-6005-DA2AB9446F0A}"/>
                </a:ext>
              </a:extLst>
            </p:cNvPr>
            <p:cNvSpPr/>
            <p:nvPr/>
          </p:nvSpPr>
          <p:spPr>
            <a:xfrm>
              <a:off x="5822042" y="3439643"/>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69" name="Group 60">
            <a:extLst>
              <a:ext uri="{FF2B5EF4-FFF2-40B4-BE49-F238E27FC236}">
                <a16:creationId xmlns:a16="http://schemas.microsoft.com/office/drawing/2014/main" id="{352E24C7-2D6A-E383-7D88-94BD20F0BA1D}"/>
              </a:ext>
            </a:extLst>
          </p:cNvPr>
          <p:cNvGrpSpPr/>
          <p:nvPr/>
        </p:nvGrpSpPr>
        <p:grpSpPr>
          <a:xfrm>
            <a:off x="8230031" y="5123194"/>
            <a:ext cx="1005560" cy="1005560"/>
            <a:chOff x="4619789" y="4383602"/>
            <a:chExt cx="1005560" cy="1005560"/>
          </a:xfrm>
        </p:grpSpPr>
        <p:sp>
          <p:nvSpPr>
            <p:cNvPr id="170" name="Oval 17">
              <a:extLst>
                <a:ext uri="{FF2B5EF4-FFF2-40B4-BE49-F238E27FC236}">
                  <a16:creationId xmlns:a16="http://schemas.microsoft.com/office/drawing/2014/main" id="{BBDEEE1D-EBF4-FF77-7355-0BAA2F7DCB02}"/>
                </a:ext>
              </a:extLst>
            </p:cNvPr>
            <p:cNvSpPr/>
            <p:nvPr/>
          </p:nvSpPr>
          <p:spPr>
            <a:xfrm>
              <a:off x="4619789" y="4383602"/>
              <a:ext cx="1005560" cy="1005560"/>
            </a:xfrm>
            <a:prstGeom prst="ellipse">
              <a:avLst/>
            </a:prstGeom>
            <a:solidFill>
              <a:schemeClr val="accent4">
                <a:lumMod val="60000"/>
                <a:lumOff val="40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sp>
          <p:nvSpPr>
            <p:cNvPr id="171" name="Oval 39">
              <a:extLst>
                <a:ext uri="{FF2B5EF4-FFF2-40B4-BE49-F238E27FC236}">
                  <a16:creationId xmlns:a16="http://schemas.microsoft.com/office/drawing/2014/main" id="{D14C065C-7041-4E94-413D-482DDB68A33C}"/>
                </a:ext>
              </a:extLst>
            </p:cNvPr>
            <p:cNvSpPr/>
            <p:nvPr/>
          </p:nvSpPr>
          <p:spPr>
            <a:xfrm>
              <a:off x="4821378" y="4483439"/>
              <a:ext cx="608558" cy="494014"/>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IN" sz="2400" b="0" i="0" u="none" strike="noStrike" kern="1200" cap="none" spc="0" normalizeH="0" baseline="0" noProof="0">
                <a:ln>
                  <a:noFill/>
                </a:ln>
                <a:solidFill>
                  <a:prstClr val="white"/>
                </a:solidFill>
                <a:effectLst/>
                <a:uLnTx/>
                <a:uFillTx/>
                <a:latin typeface="Calibri"/>
                <a:ea typeface="+mn-ea"/>
                <a:cs typeface="+mn-cs"/>
              </a:endParaRPr>
            </a:p>
          </p:txBody>
        </p:sp>
      </p:grpSp>
      <p:grpSp>
        <p:nvGrpSpPr>
          <p:cNvPr id="173" name="Group 17">
            <a:extLst>
              <a:ext uri="{FF2B5EF4-FFF2-40B4-BE49-F238E27FC236}">
                <a16:creationId xmlns:a16="http://schemas.microsoft.com/office/drawing/2014/main" id="{6CDF94E1-9484-94E5-627C-1CD43D6DC150}"/>
              </a:ext>
            </a:extLst>
          </p:cNvPr>
          <p:cNvGrpSpPr/>
          <p:nvPr/>
        </p:nvGrpSpPr>
        <p:grpSpPr>
          <a:xfrm>
            <a:off x="7599355" y="2040577"/>
            <a:ext cx="482708" cy="482708"/>
            <a:chOff x="2961988" y="3325174"/>
            <a:chExt cx="482708" cy="482708"/>
          </a:xfrm>
          <a:effectLst>
            <a:outerShdw blurRad="50800" dist="203200" dir="2700000" algn="tl" rotWithShape="0">
              <a:prstClr val="black">
                <a:alpha val="16000"/>
              </a:prstClr>
            </a:outerShdw>
          </a:effectLst>
        </p:grpSpPr>
        <p:sp>
          <p:nvSpPr>
            <p:cNvPr id="174" name="Oval 18">
              <a:extLst>
                <a:ext uri="{FF2B5EF4-FFF2-40B4-BE49-F238E27FC236}">
                  <a16:creationId xmlns:a16="http://schemas.microsoft.com/office/drawing/2014/main" id="{5FB4EA23-4E52-9074-6D09-E88D6532A74F}"/>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75" name="Freeform 5">
              <a:extLst>
                <a:ext uri="{FF2B5EF4-FFF2-40B4-BE49-F238E27FC236}">
                  <a16:creationId xmlns:a16="http://schemas.microsoft.com/office/drawing/2014/main" id="{3376A221-6A80-D94A-5C21-69188D38C5ED}"/>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76" name="Group 17">
            <a:extLst>
              <a:ext uri="{FF2B5EF4-FFF2-40B4-BE49-F238E27FC236}">
                <a16:creationId xmlns:a16="http://schemas.microsoft.com/office/drawing/2014/main" id="{1DD98228-D362-B49C-3EA7-8883E6946690}"/>
              </a:ext>
            </a:extLst>
          </p:cNvPr>
          <p:cNvGrpSpPr/>
          <p:nvPr/>
        </p:nvGrpSpPr>
        <p:grpSpPr>
          <a:xfrm>
            <a:off x="8726811" y="2835194"/>
            <a:ext cx="482708" cy="482708"/>
            <a:chOff x="2961988" y="3325174"/>
            <a:chExt cx="482708" cy="482708"/>
          </a:xfrm>
          <a:effectLst>
            <a:outerShdw blurRad="50800" dist="203200" dir="2700000" algn="tl" rotWithShape="0">
              <a:prstClr val="black">
                <a:alpha val="16000"/>
              </a:prstClr>
            </a:outerShdw>
          </a:effectLst>
        </p:grpSpPr>
        <p:sp>
          <p:nvSpPr>
            <p:cNvPr id="177" name="Oval 18">
              <a:extLst>
                <a:ext uri="{FF2B5EF4-FFF2-40B4-BE49-F238E27FC236}">
                  <a16:creationId xmlns:a16="http://schemas.microsoft.com/office/drawing/2014/main" id="{32EE7B0E-286B-EA78-7282-8E61FC2FABFE}"/>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78" name="Freeform 5">
              <a:extLst>
                <a:ext uri="{FF2B5EF4-FFF2-40B4-BE49-F238E27FC236}">
                  <a16:creationId xmlns:a16="http://schemas.microsoft.com/office/drawing/2014/main" id="{1009063C-FCEA-3D0C-8B28-40E6BFE221FB}"/>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79" name="Group 17">
            <a:extLst>
              <a:ext uri="{FF2B5EF4-FFF2-40B4-BE49-F238E27FC236}">
                <a16:creationId xmlns:a16="http://schemas.microsoft.com/office/drawing/2014/main" id="{7B2FA498-3B23-FBEF-F83A-46FE59A49A43}"/>
              </a:ext>
            </a:extLst>
          </p:cNvPr>
          <p:cNvGrpSpPr/>
          <p:nvPr/>
        </p:nvGrpSpPr>
        <p:grpSpPr>
          <a:xfrm>
            <a:off x="8898869" y="4029098"/>
            <a:ext cx="482708" cy="482708"/>
            <a:chOff x="2961988" y="3325174"/>
            <a:chExt cx="482708" cy="482708"/>
          </a:xfrm>
          <a:effectLst>
            <a:outerShdw blurRad="50800" dist="203200" dir="2700000" algn="tl" rotWithShape="0">
              <a:prstClr val="black">
                <a:alpha val="16000"/>
              </a:prstClr>
            </a:outerShdw>
          </a:effectLst>
        </p:grpSpPr>
        <p:sp>
          <p:nvSpPr>
            <p:cNvPr id="180" name="Oval 18">
              <a:extLst>
                <a:ext uri="{FF2B5EF4-FFF2-40B4-BE49-F238E27FC236}">
                  <a16:creationId xmlns:a16="http://schemas.microsoft.com/office/drawing/2014/main" id="{B3CC8ED2-3A62-6EB8-21AC-51235393330F}"/>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81" name="Freeform 5">
              <a:extLst>
                <a:ext uri="{FF2B5EF4-FFF2-40B4-BE49-F238E27FC236}">
                  <a16:creationId xmlns:a16="http://schemas.microsoft.com/office/drawing/2014/main" id="{592794C5-3459-A83B-3A57-4290D26DADD1}"/>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182" name="Group 17">
            <a:extLst>
              <a:ext uri="{FF2B5EF4-FFF2-40B4-BE49-F238E27FC236}">
                <a16:creationId xmlns:a16="http://schemas.microsoft.com/office/drawing/2014/main" id="{0D3C47BB-BDD0-7C3E-B6AE-2782522F53DD}"/>
              </a:ext>
            </a:extLst>
          </p:cNvPr>
          <p:cNvGrpSpPr/>
          <p:nvPr/>
        </p:nvGrpSpPr>
        <p:grpSpPr>
          <a:xfrm>
            <a:off x="8435311" y="5384620"/>
            <a:ext cx="482708" cy="482708"/>
            <a:chOff x="2961988" y="3325174"/>
            <a:chExt cx="482708" cy="482708"/>
          </a:xfrm>
          <a:effectLst>
            <a:outerShdw blurRad="50800" dist="203200" dir="2700000" algn="tl" rotWithShape="0">
              <a:prstClr val="black">
                <a:alpha val="16000"/>
              </a:prstClr>
            </a:outerShdw>
          </a:effectLst>
        </p:grpSpPr>
        <p:sp>
          <p:nvSpPr>
            <p:cNvPr id="183" name="Oval 18">
              <a:extLst>
                <a:ext uri="{FF2B5EF4-FFF2-40B4-BE49-F238E27FC236}">
                  <a16:creationId xmlns:a16="http://schemas.microsoft.com/office/drawing/2014/main" id="{6849B21C-AB95-E9D2-2832-C13D64633FDE}"/>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184" name="Freeform 5">
              <a:extLst>
                <a:ext uri="{FF2B5EF4-FFF2-40B4-BE49-F238E27FC236}">
                  <a16:creationId xmlns:a16="http://schemas.microsoft.com/office/drawing/2014/main" id="{18D5939F-76F3-1BAE-C843-D6600A83660E}"/>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185" name="ZoneTexte 184">
            <a:extLst>
              <a:ext uri="{FF2B5EF4-FFF2-40B4-BE49-F238E27FC236}">
                <a16:creationId xmlns:a16="http://schemas.microsoft.com/office/drawing/2014/main" id="{5C1579C1-CED9-A199-6587-44FB23586156}"/>
              </a:ext>
            </a:extLst>
          </p:cNvPr>
          <p:cNvSpPr txBox="1"/>
          <p:nvPr/>
        </p:nvSpPr>
        <p:spPr>
          <a:xfrm>
            <a:off x="7771611" y="921309"/>
            <a:ext cx="3055205" cy="646331"/>
          </a:xfrm>
          <a:prstGeom prst="rect">
            <a:avLst/>
          </a:prstGeom>
          <a:noFill/>
        </p:spPr>
        <p:txBody>
          <a:bodyPr wrap="square">
            <a:spAutoFit/>
          </a:bodyPr>
          <a:lstStyle/>
          <a:p>
            <a:pPr algn="just"/>
            <a:r>
              <a:rPr lang="fr-FR" dirty="0">
                <a:solidFill>
                  <a:schemeClr val="accent1"/>
                </a:solidFill>
                <a:latin typeface="Cambria" panose="02040503050406030204" pitchFamily="18" charset="0"/>
                <a:ea typeface="Cambria" panose="02040503050406030204" pitchFamily="18" charset="0"/>
              </a:rPr>
              <a:t>Répond à des </a:t>
            </a:r>
            <a:r>
              <a:rPr lang="fr-FR" b="1" dirty="0">
                <a:solidFill>
                  <a:schemeClr val="accent1"/>
                </a:solidFill>
                <a:latin typeface="Cambria" panose="02040503050406030204" pitchFamily="18" charset="0"/>
                <a:ea typeface="Cambria" panose="02040503050406030204" pitchFamily="18" charset="0"/>
              </a:rPr>
              <a:t>besoins</a:t>
            </a:r>
            <a:r>
              <a:rPr lang="fr-FR" dirty="0">
                <a:solidFill>
                  <a:schemeClr val="accent1"/>
                </a:solidFill>
                <a:latin typeface="Cambria" panose="02040503050406030204" pitchFamily="18" charset="0"/>
                <a:ea typeface="Cambria" panose="02040503050406030204" pitchFamily="18" charset="0"/>
              </a:rPr>
              <a:t> et à des </a:t>
            </a:r>
            <a:r>
              <a:rPr lang="fr-FR" b="1" dirty="0">
                <a:solidFill>
                  <a:schemeClr val="accent1"/>
                </a:solidFill>
                <a:latin typeface="Cambria" panose="02040503050406030204" pitchFamily="18" charset="0"/>
                <a:ea typeface="Cambria" panose="02040503050406030204" pitchFamily="18" charset="0"/>
              </a:rPr>
              <a:t>objectifs</a:t>
            </a:r>
            <a:r>
              <a:rPr lang="fr-FR" dirty="0">
                <a:solidFill>
                  <a:schemeClr val="accent1"/>
                </a:solidFill>
                <a:latin typeface="Cambria" panose="02040503050406030204" pitchFamily="18" charset="0"/>
                <a:ea typeface="Cambria" panose="02040503050406030204" pitchFamily="18" charset="0"/>
              </a:rPr>
              <a:t> stratégiques</a:t>
            </a:r>
          </a:p>
        </p:txBody>
      </p:sp>
      <p:sp>
        <p:nvSpPr>
          <p:cNvPr id="186" name="ZoneTexte 185">
            <a:extLst>
              <a:ext uri="{FF2B5EF4-FFF2-40B4-BE49-F238E27FC236}">
                <a16:creationId xmlns:a16="http://schemas.microsoft.com/office/drawing/2014/main" id="{E1DA4AD1-D9E7-072C-23E1-34D943FD9278}"/>
              </a:ext>
            </a:extLst>
          </p:cNvPr>
          <p:cNvSpPr txBox="1"/>
          <p:nvPr/>
        </p:nvSpPr>
        <p:spPr>
          <a:xfrm>
            <a:off x="5584032" y="3749007"/>
            <a:ext cx="1624341" cy="8771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1700" b="1" dirty="0">
                <a:solidFill>
                  <a:prstClr val="white"/>
                </a:solidFill>
                <a:latin typeface="Cambria" panose="02040503050406030204" pitchFamily="18" charset="0"/>
                <a:ea typeface="Cambria" panose="02040503050406030204" pitchFamily="18" charset="0"/>
              </a:rPr>
              <a:t>Projet de R&amp;D </a:t>
            </a:r>
          </a:p>
          <a:p>
            <a:pPr marL="0" marR="0" lvl="0" indent="0" algn="ctr" defTabSz="914400" rtl="0" eaLnBrk="1" fontAlgn="auto" latinLnBrk="0" hangingPunct="1">
              <a:lnSpc>
                <a:spcPct val="100000"/>
              </a:lnSpc>
              <a:spcBef>
                <a:spcPts val="0"/>
              </a:spcBef>
              <a:spcAft>
                <a:spcPts val="0"/>
              </a:spcAft>
              <a:buClrTx/>
              <a:buSzTx/>
              <a:buFontTx/>
              <a:buNone/>
              <a:tabLst/>
              <a:defRPr/>
            </a:pPr>
            <a:r>
              <a:rPr lang="fr-FR" sz="1700" b="1" dirty="0">
                <a:solidFill>
                  <a:prstClr val="white"/>
                </a:solidFill>
                <a:latin typeface="Cambria" panose="02040503050406030204" pitchFamily="18" charset="0"/>
                <a:ea typeface="Cambria" panose="02040503050406030204" pitchFamily="18" charset="0"/>
              </a:rPr>
              <a:t>et d’innovation</a:t>
            </a:r>
            <a:endParaRPr kumimoji="0" lang="en" sz="17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sp>
        <p:nvSpPr>
          <p:cNvPr id="187" name="Ellipse 186">
            <a:extLst>
              <a:ext uri="{FF2B5EF4-FFF2-40B4-BE49-F238E27FC236}">
                <a16:creationId xmlns:a16="http://schemas.microsoft.com/office/drawing/2014/main" id="{07B37F0B-70AA-8F63-321D-041A5F3BDC3D}"/>
              </a:ext>
            </a:extLst>
          </p:cNvPr>
          <p:cNvSpPr/>
          <p:nvPr/>
        </p:nvSpPr>
        <p:spPr>
          <a:xfrm>
            <a:off x="142872" y="5846864"/>
            <a:ext cx="407111" cy="441656"/>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8" name="Ellipse 187">
            <a:extLst>
              <a:ext uri="{FF2B5EF4-FFF2-40B4-BE49-F238E27FC236}">
                <a16:creationId xmlns:a16="http://schemas.microsoft.com/office/drawing/2014/main" id="{C75F30A0-B46B-E4F3-417D-1BB9294D0F7B}"/>
              </a:ext>
            </a:extLst>
          </p:cNvPr>
          <p:cNvSpPr/>
          <p:nvPr/>
        </p:nvSpPr>
        <p:spPr>
          <a:xfrm>
            <a:off x="5549155" y="2370228"/>
            <a:ext cx="407111" cy="458267"/>
          </a:xfrm>
          <a:prstGeom prst="ellipse">
            <a:avLst/>
          </a:prstGeom>
          <a:solidFill>
            <a:srgbClr val="7030A0"/>
          </a:solidFill>
          <a:ln>
            <a:solidFill>
              <a:srgbClr val="7030A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89" name="ZoneTexte 188">
            <a:extLst>
              <a:ext uri="{FF2B5EF4-FFF2-40B4-BE49-F238E27FC236}">
                <a16:creationId xmlns:a16="http://schemas.microsoft.com/office/drawing/2014/main" id="{AEBCB444-9FD2-1F6F-F7B4-628A73C1198C}"/>
              </a:ext>
            </a:extLst>
          </p:cNvPr>
          <p:cNvSpPr txBox="1"/>
          <p:nvPr/>
        </p:nvSpPr>
        <p:spPr>
          <a:xfrm>
            <a:off x="931506" y="5894904"/>
            <a:ext cx="471843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Objectif cible du projet de R&amp;D et d’innovation</a:t>
            </a:r>
            <a:endParaRPr lang="fr-FR" dirty="0">
              <a:solidFill>
                <a:schemeClr val="accent6"/>
              </a:solidFill>
              <a:latin typeface="Cambria" panose="02040503050406030204" pitchFamily="18" charset="0"/>
              <a:ea typeface="Cambria" panose="02040503050406030204" pitchFamily="18" charset="0"/>
            </a:endParaRPr>
          </a:p>
        </p:txBody>
      </p:sp>
      <p:sp>
        <p:nvSpPr>
          <p:cNvPr id="190" name="ZoneTexte 189">
            <a:extLst>
              <a:ext uri="{FF2B5EF4-FFF2-40B4-BE49-F238E27FC236}">
                <a16:creationId xmlns:a16="http://schemas.microsoft.com/office/drawing/2014/main" id="{AB72900D-2240-E658-2AFE-063965795DFB}"/>
              </a:ext>
            </a:extLst>
          </p:cNvPr>
          <p:cNvSpPr txBox="1"/>
          <p:nvPr/>
        </p:nvSpPr>
        <p:spPr>
          <a:xfrm>
            <a:off x="9374367" y="2256340"/>
            <a:ext cx="2743199" cy="369332"/>
          </a:xfrm>
          <a:prstGeom prst="rect">
            <a:avLst/>
          </a:prstGeom>
          <a:noFill/>
        </p:spPr>
        <p:txBody>
          <a:bodyPr wrap="square">
            <a:spAutoFit/>
          </a:bodyPr>
          <a:lstStyle/>
          <a:p>
            <a:pPr algn="just"/>
            <a:r>
              <a:rPr lang="fr-FR" b="1" dirty="0">
                <a:solidFill>
                  <a:schemeClr val="accent2"/>
                </a:solidFill>
                <a:latin typeface="Cambria" panose="02040503050406030204" pitchFamily="18" charset="0"/>
                <a:ea typeface="Cambria" panose="02040503050406030204" pitchFamily="18" charset="0"/>
              </a:rPr>
              <a:t>Prise de risque</a:t>
            </a:r>
          </a:p>
        </p:txBody>
      </p:sp>
      <p:cxnSp>
        <p:nvCxnSpPr>
          <p:cNvPr id="192" name="Connecteur droit avec flèche 191">
            <a:extLst>
              <a:ext uri="{FF2B5EF4-FFF2-40B4-BE49-F238E27FC236}">
                <a16:creationId xmlns:a16="http://schemas.microsoft.com/office/drawing/2014/main" id="{9C9A2066-67A6-BDE2-A937-286679905E56}"/>
              </a:ext>
            </a:extLst>
          </p:cNvPr>
          <p:cNvCxnSpPr>
            <a:cxnSpLocks/>
          </p:cNvCxnSpPr>
          <p:nvPr/>
        </p:nvCxnSpPr>
        <p:spPr>
          <a:xfrm>
            <a:off x="1115311" y="4107164"/>
            <a:ext cx="1695112" cy="163288"/>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94" name="ZoneTexte 193">
            <a:extLst>
              <a:ext uri="{FF2B5EF4-FFF2-40B4-BE49-F238E27FC236}">
                <a16:creationId xmlns:a16="http://schemas.microsoft.com/office/drawing/2014/main" id="{D136EDC8-7835-D667-E551-5C7F15AF2DB6}"/>
              </a:ext>
            </a:extLst>
          </p:cNvPr>
          <p:cNvSpPr txBox="1"/>
          <p:nvPr/>
        </p:nvSpPr>
        <p:spPr>
          <a:xfrm>
            <a:off x="9641802" y="3772891"/>
            <a:ext cx="2391764" cy="646331"/>
          </a:xfrm>
          <a:prstGeom prst="rect">
            <a:avLst/>
          </a:prstGeom>
          <a:noFill/>
        </p:spPr>
        <p:txBody>
          <a:bodyPr wrap="square">
            <a:spAutoFit/>
          </a:bodyPr>
          <a:lstStyle/>
          <a:p>
            <a:pPr algn="just"/>
            <a:r>
              <a:rPr lang="fr-FR" b="1" dirty="0">
                <a:solidFill>
                  <a:schemeClr val="tx1">
                    <a:lumMod val="50000"/>
                    <a:lumOff val="50000"/>
                  </a:schemeClr>
                </a:solidFill>
                <a:latin typeface="Cambria" panose="02040503050406030204" pitchFamily="18" charset="0"/>
                <a:ea typeface="Cambria" panose="02040503050406030204" pitchFamily="18" charset="0"/>
              </a:rPr>
              <a:t>Originalité</a:t>
            </a:r>
            <a:r>
              <a:rPr lang="fr-FR" dirty="0">
                <a:solidFill>
                  <a:schemeClr val="tx1">
                    <a:lumMod val="50000"/>
                    <a:lumOff val="50000"/>
                  </a:schemeClr>
                </a:solidFill>
                <a:latin typeface="Cambria" panose="02040503050406030204" pitchFamily="18" charset="0"/>
                <a:ea typeface="Cambria" panose="02040503050406030204" pitchFamily="18" charset="0"/>
              </a:rPr>
              <a:t> (Innovations)</a:t>
            </a:r>
          </a:p>
        </p:txBody>
      </p:sp>
      <p:sp>
        <p:nvSpPr>
          <p:cNvPr id="195" name="ZoneTexte 194">
            <a:extLst>
              <a:ext uri="{FF2B5EF4-FFF2-40B4-BE49-F238E27FC236}">
                <a16:creationId xmlns:a16="http://schemas.microsoft.com/office/drawing/2014/main" id="{A5A6E5DB-69A8-C5E7-4D04-7070CAE2F8D9}"/>
              </a:ext>
            </a:extLst>
          </p:cNvPr>
          <p:cNvSpPr txBox="1"/>
          <p:nvPr/>
        </p:nvSpPr>
        <p:spPr>
          <a:xfrm>
            <a:off x="9323143" y="5405663"/>
            <a:ext cx="2743199" cy="923330"/>
          </a:xfrm>
          <a:prstGeom prst="rect">
            <a:avLst/>
          </a:prstGeom>
          <a:noFill/>
        </p:spPr>
        <p:txBody>
          <a:bodyPr wrap="square">
            <a:spAutoFit/>
          </a:bodyPr>
          <a:lstStyle/>
          <a:p>
            <a:pPr algn="just"/>
            <a:r>
              <a:rPr lang="fr-FR" b="1" dirty="0">
                <a:solidFill>
                  <a:srgbClr val="FFC000"/>
                </a:solidFill>
                <a:latin typeface="Cambria" panose="02040503050406030204" pitchFamily="18" charset="0"/>
                <a:ea typeface="Cambria" panose="02040503050406030204" pitchFamily="18" charset="0"/>
              </a:rPr>
              <a:t>Retombées</a:t>
            </a:r>
            <a:r>
              <a:rPr lang="fr-FR" dirty="0">
                <a:solidFill>
                  <a:srgbClr val="FFC000"/>
                </a:solidFill>
                <a:latin typeface="Cambria" panose="02040503050406030204" pitchFamily="18" charset="0"/>
                <a:ea typeface="Cambria" panose="02040503050406030204" pitchFamily="18" charset="0"/>
              </a:rPr>
              <a:t> </a:t>
            </a:r>
          </a:p>
          <a:p>
            <a:pPr algn="just"/>
            <a:r>
              <a:rPr lang="fr-FR" dirty="0">
                <a:solidFill>
                  <a:srgbClr val="FFC000"/>
                </a:solidFill>
                <a:latin typeface="Cambria" panose="02040503050406030204" pitchFamily="18" charset="0"/>
                <a:ea typeface="Cambria" panose="02040503050406030204" pitchFamily="18" charset="0"/>
              </a:rPr>
              <a:t>et concrètes </a:t>
            </a:r>
            <a:r>
              <a:rPr lang="fr-FR" b="1" dirty="0">
                <a:solidFill>
                  <a:srgbClr val="FFC000"/>
                </a:solidFill>
                <a:latin typeface="Cambria" panose="02040503050406030204" pitchFamily="18" charset="0"/>
                <a:ea typeface="Cambria" panose="02040503050406030204" pitchFamily="18" charset="0"/>
              </a:rPr>
              <a:t>Impacts</a:t>
            </a:r>
            <a:r>
              <a:rPr lang="fr-FR" dirty="0">
                <a:solidFill>
                  <a:srgbClr val="FFC000"/>
                </a:solidFill>
                <a:latin typeface="Cambria" panose="02040503050406030204" pitchFamily="18" charset="0"/>
                <a:ea typeface="Cambria" panose="02040503050406030204" pitchFamily="18" charset="0"/>
              </a:rPr>
              <a:t> &amp; d’exploitation </a:t>
            </a:r>
          </a:p>
        </p:txBody>
      </p:sp>
      <p:cxnSp>
        <p:nvCxnSpPr>
          <p:cNvPr id="199" name="Connecteur droit avec flèche 198">
            <a:extLst>
              <a:ext uri="{FF2B5EF4-FFF2-40B4-BE49-F238E27FC236}">
                <a16:creationId xmlns:a16="http://schemas.microsoft.com/office/drawing/2014/main" id="{C67B42C7-0685-D1B0-EF12-543AFFD1A260}"/>
              </a:ext>
            </a:extLst>
          </p:cNvPr>
          <p:cNvCxnSpPr>
            <a:cxnSpLocks/>
          </p:cNvCxnSpPr>
          <p:nvPr/>
        </p:nvCxnSpPr>
        <p:spPr>
          <a:xfrm flipV="1">
            <a:off x="2471686" y="2584122"/>
            <a:ext cx="3077469" cy="30857"/>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202" name="Connecteur droit avec flèche 201">
            <a:extLst>
              <a:ext uri="{FF2B5EF4-FFF2-40B4-BE49-F238E27FC236}">
                <a16:creationId xmlns:a16="http://schemas.microsoft.com/office/drawing/2014/main" id="{99DB0431-4CB7-D121-E56A-A99B3912E03E}"/>
              </a:ext>
            </a:extLst>
          </p:cNvPr>
          <p:cNvCxnSpPr>
            <a:cxnSpLocks/>
          </p:cNvCxnSpPr>
          <p:nvPr/>
        </p:nvCxnSpPr>
        <p:spPr>
          <a:xfrm>
            <a:off x="109392" y="6632346"/>
            <a:ext cx="826556" cy="0"/>
          </a:xfrm>
          <a:prstGeom prst="straightConnector1">
            <a:avLst/>
          </a:prstGeom>
          <a:ln w="28575">
            <a:solidFill>
              <a:srgbClr val="0070C0"/>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04" name="ZoneTexte 203">
            <a:extLst>
              <a:ext uri="{FF2B5EF4-FFF2-40B4-BE49-F238E27FC236}">
                <a16:creationId xmlns:a16="http://schemas.microsoft.com/office/drawing/2014/main" id="{9BF62060-DAAD-3ED8-A12C-7E30650AAEF4}"/>
              </a:ext>
            </a:extLst>
          </p:cNvPr>
          <p:cNvSpPr txBox="1"/>
          <p:nvPr/>
        </p:nvSpPr>
        <p:spPr>
          <a:xfrm>
            <a:off x="971767" y="6398390"/>
            <a:ext cx="4718438" cy="369332"/>
          </a:xfrm>
          <a:prstGeom prst="rect">
            <a:avLst/>
          </a:prstGeom>
          <a:noFill/>
        </p:spPr>
        <p:txBody>
          <a:bodyPr wrap="square">
            <a:spAutoFit/>
          </a:bodyPr>
          <a:lstStyle/>
          <a:p>
            <a:r>
              <a:rPr lang="fr-FR" dirty="0">
                <a:latin typeface="Cambria" panose="02040503050406030204" pitchFamily="18" charset="0"/>
                <a:ea typeface="Cambria" panose="02040503050406030204" pitchFamily="18" charset="0"/>
              </a:rPr>
              <a:t>Gain financier et temporel</a:t>
            </a:r>
            <a:endParaRPr lang="fr-FR" dirty="0">
              <a:solidFill>
                <a:schemeClr val="accent6"/>
              </a:solidFill>
              <a:latin typeface="Cambria" panose="02040503050406030204" pitchFamily="18" charset="0"/>
              <a:ea typeface="Cambria" panose="02040503050406030204" pitchFamily="18" charset="0"/>
            </a:endParaRPr>
          </a:p>
        </p:txBody>
      </p:sp>
      <p:pic>
        <p:nvPicPr>
          <p:cNvPr id="5" name="Graphique 4" descr="Radioactif contour">
            <a:extLst>
              <a:ext uri="{FF2B5EF4-FFF2-40B4-BE49-F238E27FC236}">
                <a16:creationId xmlns:a16="http://schemas.microsoft.com/office/drawing/2014/main" id="{0E1E39AD-36C8-2320-2B8C-4BACF4FC86F9}"/>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070672" y="1889868"/>
            <a:ext cx="914400" cy="914400"/>
          </a:xfrm>
          <a:prstGeom prst="rect">
            <a:avLst/>
          </a:prstGeom>
        </p:spPr>
      </p:pic>
      <p:pic>
        <p:nvPicPr>
          <p:cNvPr id="7" name="Graphique 6" descr="Lumières allumées contour">
            <a:extLst>
              <a:ext uri="{FF2B5EF4-FFF2-40B4-BE49-F238E27FC236}">
                <a16:creationId xmlns:a16="http://schemas.microsoft.com/office/drawing/2014/main" id="{2C67A75A-C75D-50F2-8EC0-3E17131153D5}"/>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11119166" y="3447064"/>
            <a:ext cx="914400" cy="914400"/>
          </a:xfrm>
          <a:prstGeom prst="rect">
            <a:avLst/>
          </a:prstGeom>
        </p:spPr>
      </p:pic>
      <p:pic>
        <p:nvPicPr>
          <p:cNvPr id="11" name="Graphique 10" descr="Cible contour">
            <a:extLst>
              <a:ext uri="{FF2B5EF4-FFF2-40B4-BE49-F238E27FC236}">
                <a16:creationId xmlns:a16="http://schemas.microsoft.com/office/drawing/2014/main" id="{5EB0A22F-12AD-994D-C039-330CD6D9638F}"/>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826816" y="740073"/>
            <a:ext cx="914400" cy="914400"/>
          </a:xfrm>
          <a:prstGeom prst="rect">
            <a:avLst/>
          </a:prstGeom>
        </p:spPr>
      </p:pic>
      <p:pic>
        <p:nvPicPr>
          <p:cNvPr id="13" name="Graphique 12" descr="Faire onduler contour">
            <a:extLst>
              <a:ext uri="{FF2B5EF4-FFF2-40B4-BE49-F238E27FC236}">
                <a16:creationId xmlns:a16="http://schemas.microsoft.com/office/drawing/2014/main" id="{EF50C084-72FE-3FDE-C7FB-27E4EDF49152}"/>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10901278" y="5014170"/>
            <a:ext cx="914400" cy="914400"/>
          </a:xfrm>
          <a:prstGeom prst="rect">
            <a:avLst/>
          </a:prstGeom>
        </p:spPr>
      </p:pic>
      <p:sp>
        <p:nvSpPr>
          <p:cNvPr id="3" name="Espace réservé du numéro de diapositive 3">
            <a:extLst>
              <a:ext uri="{FF2B5EF4-FFF2-40B4-BE49-F238E27FC236}">
                <a16:creationId xmlns:a16="http://schemas.microsoft.com/office/drawing/2014/main" id="{3B0EFE8C-43E2-0A83-C61B-98BDFC5D854C}"/>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10</a:t>
            </a:fld>
            <a:endParaRPr lang="fr-FR" dirty="0">
              <a:solidFill>
                <a:prstClr val="black">
                  <a:tint val="75000"/>
                </a:prst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7791630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rchitecture d'Horizon Europe">
            <a:extLst>
              <a:ext uri="{FF2B5EF4-FFF2-40B4-BE49-F238E27FC236}">
                <a16:creationId xmlns:a16="http://schemas.microsoft.com/office/drawing/2014/main" id="{88D5891E-9601-13B1-44A2-70A0798A778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18643"/>
          <a:stretch/>
        </p:blipFill>
        <p:spPr bwMode="auto">
          <a:xfrm>
            <a:off x="2165975" y="1612548"/>
            <a:ext cx="8463402" cy="3080386"/>
          </a:xfrm>
          <a:prstGeom prst="rect">
            <a:avLst/>
          </a:prstGeom>
          <a:noFill/>
          <a:extLst>
            <a:ext uri="{909E8E84-426E-40DD-AFC4-6F175D3DCCD1}">
              <a14:hiddenFill xmlns:a14="http://schemas.microsoft.com/office/drawing/2010/main">
                <a:solidFill>
                  <a:srgbClr val="FFFFFF"/>
                </a:solidFill>
              </a14:hiddenFill>
            </a:ext>
          </a:extLst>
        </p:spPr>
      </p:pic>
      <p:sp>
        <p:nvSpPr>
          <p:cNvPr id="7" name="ZoneTexte 6">
            <a:extLst>
              <a:ext uri="{FF2B5EF4-FFF2-40B4-BE49-F238E27FC236}">
                <a16:creationId xmlns:a16="http://schemas.microsoft.com/office/drawing/2014/main" id="{463E1EE8-12B6-60E2-AFAB-5C619E1C7E27}"/>
              </a:ext>
            </a:extLst>
          </p:cNvPr>
          <p:cNvSpPr txBox="1"/>
          <p:nvPr/>
        </p:nvSpPr>
        <p:spPr>
          <a:xfrm rot="16200000">
            <a:off x="520096" y="2954021"/>
            <a:ext cx="2982180" cy="24622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   </a:t>
            </a:r>
            <a:r>
              <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hlinkClick r:id="rId4"/>
              </a:rPr>
              <a:t>https://www.horizon-europe.gouv.fr/</a:t>
            </a:r>
            <a:endParaRPr kumimoji="0" lang="fr-FR" sz="1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endParaRPr>
          </a:p>
        </p:txBody>
      </p:sp>
      <p:sp>
        <p:nvSpPr>
          <p:cNvPr id="33" name="Flowchart: Alternate Process 26">
            <a:extLst>
              <a:ext uri="{FF2B5EF4-FFF2-40B4-BE49-F238E27FC236}">
                <a16:creationId xmlns:a16="http://schemas.microsoft.com/office/drawing/2014/main" id="{CAF3B3A2-CECC-A912-D316-D6EE4C0D078A}"/>
              </a:ext>
            </a:extLst>
          </p:cNvPr>
          <p:cNvSpPr/>
          <p:nvPr/>
        </p:nvSpPr>
        <p:spPr>
          <a:xfrm>
            <a:off x="1596373" y="4787081"/>
            <a:ext cx="3068341"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Recherche fondamentale / appliquée</a:t>
            </a:r>
          </a:p>
        </p:txBody>
      </p:sp>
      <p:sp>
        <p:nvSpPr>
          <p:cNvPr id="35" name="Flowchart: Alternate Process 29">
            <a:extLst>
              <a:ext uri="{FF2B5EF4-FFF2-40B4-BE49-F238E27FC236}">
                <a16:creationId xmlns:a16="http://schemas.microsoft.com/office/drawing/2014/main" id="{9EBEA198-A665-EAFC-63A6-FEC49FE96D74}"/>
              </a:ext>
            </a:extLst>
          </p:cNvPr>
          <p:cNvSpPr/>
          <p:nvPr/>
        </p:nvSpPr>
        <p:spPr>
          <a:xfrm>
            <a:off x="4751325" y="4787082"/>
            <a:ext cx="3235529"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Recherche avancée / Développement expérimentale et/ou technologique</a:t>
            </a:r>
          </a:p>
        </p:txBody>
      </p:sp>
      <p:sp>
        <p:nvSpPr>
          <p:cNvPr id="36" name="Flowchart: Alternate Process 30">
            <a:extLst>
              <a:ext uri="{FF2B5EF4-FFF2-40B4-BE49-F238E27FC236}">
                <a16:creationId xmlns:a16="http://schemas.microsoft.com/office/drawing/2014/main" id="{BFD14136-1915-8EA3-8184-518CFFC8EACC}"/>
              </a:ext>
            </a:extLst>
          </p:cNvPr>
          <p:cNvSpPr/>
          <p:nvPr/>
        </p:nvSpPr>
        <p:spPr>
          <a:xfrm>
            <a:off x="8081653" y="4787082"/>
            <a:ext cx="3068341" cy="613421"/>
          </a:xfrm>
          <a:prstGeom prst="flowChartAlternateProcess">
            <a:avLst/>
          </a:prstGeom>
          <a:solidFill>
            <a:schemeClr val="accent6"/>
          </a:solidFill>
          <a:ln>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Tests et qualification opérationnel et complet du système &amp; commercialisation</a:t>
            </a:r>
          </a:p>
        </p:txBody>
      </p:sp>
      <p:sp>
        <p:nvSpPr>
          <p:cNvPr id="3" name="Flowchart: Alternate Process 41">
            <a:extLst>
              <a:ext uri="{FF2B5EF4-FFF2-40B4-BE49-F238E27FC236}">
                <a16:creationId xmlns:a16="http://schemas.microsoft.com/office/drawing/2014/main" id="{48E51A13-45DC-1ECB-EA74-67CB98A48BC5}"/>
              </a:ext>
            </a:extLst>
          </p:cNvPr>
          <p:cNvSpPr/>
          <p:nvPr/>
        </p:nvSpPr>
        <p:spPr>
          <a:xfrm>
            <a:off x="2382522" y="1173643"/>
            <a:ext cx="8030307" cy="280360"/>
          </a:xfrm>
          <a:prstGeom prst="flowChartAlternateProcess">
            <a:avLst/>
          </a:prstGeom>
          <a:solidFill>
            <a:schemeClr val="accent2"/>
          </a:solidFill>
          <a:ln>
            <a:solidFill>
              <a:schemeClr val="accent2"/>
            </a:solidFill>
          </a:ln>
        </p:spPr>
        <p:style>
          <a:lnRef idx="0">
            <a:schemeClr val="dk1"/>
          </a:lnRef>
          <a:fillRef idx="3">
            <a:schemeClr val="dk1"/>
          </a:fillRef>
          <a:effectRef idx="3">
            <a:schemeClr val="dk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2021 – 2027 : Budget </a:t>
            </a:r>
            <a:r>
              <a:rPr kumimoji="0" lang="fr-FR" sz="2400" b="0"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cs typeface="+mn-cs"/>
              </a:rPr>
              <a:t>prév</a:t>
            </a:r>
            <a:r>
              <a:rPr kumimoji="0" lang="fr-FR" sz="2400" b="0"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cs typeface="+mn-cs"/>
              </a:rPr>
              <a:t>. de 95,5 Mds€</a:t>
            </a:r>
          </a:p>
        </p:txBody>
      </p:sp>
      <p:sp>
        <p:nvSpPr>
          <p:cNvPr id="6" name="ZoneTexte 5">
            <a:extLst>
              <a:ext uri="{FF2B5EF4-FFF2-40B4-BE49-F238E27FC236}">
                <a16:creationId xmlns:a16="http://schemas.microsoft.com/office/drawing/2014/main" id="{AD8FBF83-FC3C-8B10-4053-B4C2FB2C2435}"/>
              </a:ext>
            </a:extLst>
          </p:cNvPr>
          <p:cNvSpPr txBox="1"/>
          <p:nvPr/>
        </p:nvSpPr>
        <p:spPr>
          <a:xfrm>
            <a:off x="2191030" y="1634583"/>
            <a:ext cx="1082481"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25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8" name="ZoneTexte 7">
            <a:extLst>
              <a:ext uri="{FF2B5EF4-FFF2-40B4-BE49-F238E27FC236}">
                <a16:creationId xmlns:a16="http://schemas.microsoft.com/office/drawing/2014/main" id="{A97CCB2F-5F29-96CD-DBB5-B68B9EAECD81}"/>
              </a:ext>
            </a:extLst>
          </p:cNvPr>
          <p:cNvSpPr txBox="1"/>
          <p:nvPr/>
        </p:nvSpPr>
        <p:spPr>
          <a:xfrm>
            <a:off x="4834400" y="1681520"/>
            <a:ext cx="12870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53,5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sp>
        <p:nvSpPr>
          <p:cNvPr id="9" name="ZoneTexte 8">
            <a:extLst>
              <a:ext uri="{FF2B5EF4-FFF2-40B4-BE49-F238E27FC236}">
                <a16:creationId xmlns:a16="http://schemas.microsoft.com/office/drawing/2014/main" id="{AC9F3B36-3705-2EEA-A07B-3A0B9305A6C5}"/>
              </a:ext>
            </a:extLst>
          </p:cNvPr>
          <p:cNvSpPr txBox="1"/>
          <p:nvPr/>
        </p:nvSpPr>
        <p:spPr>
          <a:xfrm>
            <a:off x="8328777" y="1604643"/>
            <a:ext cx="1287047" cy="369332"/>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a:ln>
                  <a:noFill/>
                </a:ln>
                <a:solidFill>
                  <a:srgbClr val="FF0000"/>
                </a:solidFill>
                <a:effectLst/>
                <a:uLnTx/>
                <a:uFillTx/>
                <a:latin typeface="Cambria" panose="02040503050406030204" pitchFamily="18" charset="0"/>
                <a:ea typeface="Cambria" panose="02040503050406030204" pitchFamily="18" charset="0"/>
                <a:cs typeface="+mn-cs"/>
              </a:rPr>
              <a:t>13,6 Mds€</a:t>
            </a:r>
            <a:endParaRPr kumimoji="0" lang="fr-FR" sz="1800" b="0" i="0" u="none" strike="noStrike" kern="1200" cap="none" spc="0" normalizeH="0" baseline="0" noProof="0" dirty="0">
              <a:ln>
                <a:noFill/>
              </a:ln>
              <a:solidFill>
                <a:srgbClr val="FF0000"/>
              </a:solidFill>
              <a:effectLst/>
              <a:uLnTx/>
              <a:uFillTx/>
              <a:latin typeface="Calibri" panose="020F0502020204030204"/>
              <a:ea typeface="+mn-ea"/>
              <a:cs typeface="+mn-cs"/>
            </a:endParaRPr>
          </a:p>
        </p:txBody>
      </p:sp>
      <p:pic>
        <p:nvPicPr>
          <p:cNvPr id="5" name="Picture 2">
            <a:extLst>
              <a:ext uri="{FF2B5EF4-FFF2-40B4-BE49-F238E27FC236}">
                <a16:creationId xmlns:a16="http://schemas.microsoft.com/office/drawing/2014/main" id="{6F7B300E-87EE-FED3-C14E-C5C3999EE1C4}"/>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29144" b="26546"/>
          <a:stretch/>
        </p:blipFill>
        <p:spPr bwMode="auto">
          <a:xfrm>
            <a:off x="1967082" y="5533478"/>
            <a:ext cx="8304302" cy="1183148"/>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a:extLst>
              <a:ext uri="{FF2B5EF4-FFF2-40B4-BE49-F238E27FC236}">
                <a16:creationId xmlns:a16="http://schemas.microsoft.com/office/drawing/2014/main" id="{100DCA47-9853-7A2B-7D39-928BD54AF45B}"/>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7" y="-180496"/>
            <a:ext cx="2447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11" name="Espace réservé du numéro de diapositive 3">
            <a:extLst>
              <a:ext uri="{FF2B5EF4-FFF2-40B4-BE49-F238E27FC236}">
                <a16:creationId xmlns:a16="http://schemas.microsoft.com/office/drawing/2014/main" id="{DE1F910C-9674-4C84-7061-B38EFA3FA169}"/>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67A26BC6-3AD6-4031-B39F-1DDABC68D122}" type="slidenum">
              <a:rPr lang="fr-FR" smtClean="0"/>
              <a:pPr>
                <a:defRPr/>
              </a:pPr>
              <a:t>11</a:t>
            </a:fld>
            <a:endParaRPr lang="fr-FR" dirty="0">
              <a:solidFill>
                <a:prstClr val="black">
                  <a:tint val="75000"/>
                </a:prstClr>
              </a:solidFill>
              <a:latin typeface="Cambria" panose="02040503050406030204" pitchFamily="18" charset="0"/>
              <a:ea typeface="Cambria" panose="02040503050406030204" pitchFamily="18" charset="0"/>
            </a:endParaRPr>
          </a:p>
        </p:txBody>
      </p:sp>
      <p:sp>
        <p:nvSpPr>
          <p:cNvPr id="13" name="Titre 1">
            <a:extLst>
              <a:ext uri="{FF2B5EF4-FFF2-40B4-BE49-F238E27FC236}">
                <a16:creationId xmlns:a16="http://schemas.microsoft.com/office/drawing/2014/main" id="{D1BC27F0-349C-1789-C152-AE674658E18E}"/>
              </a:ext>
            </a:extLst>
          </p:cNvPr>
          <p:cNvSpPr>
            <a:spLocks noGrp="1"/>
          </p:cNvSpPr>
          <p:nvPr>
            <p:ph type="title"/>
          </p:nvPr>
        </p:nvSpPr>
        <p:spPr>
          <a:xfrm>
            <a:off x="2929537" y="360276"/>
            <a:ext cx="9262463" cy="687481"/>
          </a:xfrm>
        </p:spPr>
        <p:txBody>
          <a:bodyPr>
            <a:normAutofit/>
          </a:bodyPr>
          <a:lstStyle/>
          <a:p>
            <a:r>
              <a:rPr lang="fr-FR" sz="41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Le programme phare de la R&amp;D EU</a:t>
            </a:r>
          </a:p>
        </p:txBody>
      </p:sp>
    </p:spTree>
    <p:extLst>
      <p:ext uri="{BB962C8B-B14F-4D97-AF65-F5344CB8AC3E}">
        <p14:creationId xmlns:p14="http://schemas.microsoft.com/office/powerpoint/2010/main" val="26013976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865992FA-C66D-00A5-55B7-3D944491D338}"/>
              </a:ext>
            </a:extLst>
          </p:cNvPr>
          <p:cNvPicPr>
            <a:picLocks noChangeAspect="1"/>
          </p:cNvPicPr>
          <p:nvPr/>
        </p:nvPicPr>
        <p:blipFill>
          <a:blip r:embed="rId3"/>
          <a:stretch>
            <a:fillRect/>
          </a:stretch>
        </p:blipFill>
        <p:spPr>
          <a:xfrm>
            <a:off x="391789" y="2566463"/>
            <a:ext cx="11408421" cy="3181194"/>
          </a:xfrm>
          <a:prstGeom prst="rect">
            <a:avLst/>
          </a:prstGeom>
        </p:spPr>
      </p:pic>
      <p:pic>
        <p:nvPicPr>
          <p:cNvPr id="2" name="Picture 2">
            <a:extLst>
              <a:ext uri="{FF2B5EF4-FFF2-40B4-BE49-F238E27FC236}">
                <a16:creationId xmlns:a16="http://schemas.microsoft.com/office/drawing/2014/main" id="{E567EB2D-4B51-5F62-B5C9-31FAE2A9D4A1}"/>
              </a:ext>
            </a:extLst>
          </p:cNvPr>
          <p:cNvPicPr>
            <a:picLocks noChangeAspect="1" noChangeArrowheads="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7" y="-180496"/>
            <a:ext cx="2447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7" name="Titre 1">
            <a:extLst>
              <a:ext uri="{FF2B5EF4-FFF2-40B4-BE49-F238E27FC236}">
                <a16:creationId xmlns:a16="http://schemas.microsoft.com/office/drawing/2014/main" id="{DE52766A-5A9E-DA70-3BB6-7F5C999B5C83}"/>
              </a:ext>
            </a:extLst>
          </p:cNvPr>
          <p:cNvSpPr>
            <a:spLocks noGrp="1"/>
          </p:cNvSpPr>
          <p:nvPr>
            <p:ph type="title"/>
          </p:nvPr>
        </p:nvSpPr>
        <p:spPr>
          <a:xfrm>
            <a:off x="2929537" y="360276"/>
            <a:ext cx="9262463" cy="687481"/>
          </a:xfrm>
        </p:spPr>
        <p:txBody>
          <a:bodyPr>
            <a:normAutofit/>
          </a:bodyPr>
          <a:lstStyle/>
          <a:p>
            <a:r>
              <a:rPr lang="fr-FR" sz="41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Focus sur le cluster 6</a:t>
            </a:r>
          </a:p>
        </p:txBody>
      </p:sp>
    </p:spTree>
    <p:extLst>
      <p:ext uri="{BB962C8B-B14F-4D97-AF65-F5344CB8AC3E}">
        <p14:creationId xmlns:p14="http://schemas.microsoft.com/office/powerpoint/2010/main" val="396024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EA63B8-D4D4-1701-0CA5-4DDDF0A99002}"/>
            </a:ext>
          </a:extLst>
        </p:cNvPr>
        <p:cNvGrpSpPr/>
        <p:nvPr/>
      </p:nvGrpSpPr>
      <p:grpSpPr>
        <a:xfrm>
          <a:off x="0" y="0"/>
          <a:ext cx="0" cy="0"/>
          <a:chOff x="0" y="0"/>
          <a:chExt cx="0" cy="0"/>
        </a:xfrm>
      </p:grpSpPr>
      <p:sp>
        <p:nvSpPr>
          <p:cNvPr id="3" name="Espace réservé du contenu 2">
            <a:extLst>
              <a:ext uri="{FF2B5EF4-FFF2-40B4-BE49-F238E27FC236}">
                <a16:creationId xmlns:a16="http://schemas.microsoft.com/office/drawing/2014/main" id="{C8443FBB-4FB4-0F00-967A-B9B65FD8BAA6}"/>
              </a:ext>
            </a:extLst>
          </p:cNvPr>
          <p:cNvSpPr>
            <a:spLocks noGrp="1"/>
          </p:cNvSpPr>
          <p:nvPr>
            <p:ph idx="1"/>
          </p:nvPr>
        </p:nvSpPr>
        <p:spPr>
          <a:xfrm>
            <a:off x="483475" y="1312916"/>
            <a:ext cx="11569979" cy="365125"/>
          </a:xfrm>
        </p:spPr>
        <p:txBody>
          <a:bodyPr>
            <a:normAutofit fontScale="92500"/>
          </a:bodyPr>
          <a:lstStyle/>
          <a:p>
            <a:pPr marL="0" indent="0">
              <a:buClr>
                <a:schemeClr val="accent1">
                  <a:lumMod val="75000"/>
                </a:schemeClr>
              </a:buClr>
              <a:buNone/>
            </a:pPr>
            <a:r>
              <a:rPr lang="fr-FR" sz="2000" b="1" u="sng" dirty="0">
                <a:solidFill>
                  <a:schemeClr val="bg2">
                    <a:lumMod val="50000"/>
                  </a:schemeClr>
                </a:solidFill>
              </a:rPr>
              <a:t>Eligibilité</a:t>
            </a:r>
            <a:r>
              <a:rPr lang="fr-FR" sz="2000" dirty="0">
                <a:solidFill>
                  <a:schemeClr val="bg2">
                    <a:lumMod val="50000"/>
                  </a:schemeClr>
                </a:solidFill>
              </a:rPr>
              <a:t> : 3 entités légales indépendantes établies dans au moins 3 Etats membres ou associés différents</a:t>
            </a:r>
          </a:p>
        </p:txBody>
      </p:sp>
      <p:sp>
        <p:nvSpPr>
          <p:cNvPr id="4" name="Espace réservé du numéro de diapositive 3">
            <a:extLst>
              <a:ext uri="{FF2B5EF4-FFF2-40B4-BE49-F238E27FC236}">
                <a16:creationId xmlns:a16="http://schemas.microsoft.com/office/drawing/2014/main" id="{DF1938C8-3439-E07D-B22D-B544E8915A10}"/>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13</a:t>
            </a:fld>
            <a:endParaRPr lang="fr-FR">
              <a:latin typeface="Cambria" panose="02040503050406030204" pitchFamily="18" charset="0"/>
              <a:ea typeface="Cambria" panose="02040503050406030204" pitchFamily="18" charset="0"/>
            </a:endParaRPr>
          </a:p>
        </p:txBody>
      </p:sp>
      <p:sp>
        <p:nvSpPr>
          <p:cNvPr id="7" name="Google Shape;434;p27">
            <a:extLst>
              <a:ext uri="{FF2B5EF4-FFF2-40B4-BE49-F238E27FC236}">
                <a16:creationId xmlns:a16="http://schemas.microsoft.com/office/drawing/2014/main" id="{B6CD545C-A88D-8F4F-3304-7A02A00A3235}"/>
              </a:ext>
            </a:extLst>
          </p:cNvPr>
          <p:cNvSpPr/>
          <p:nvPr/>
        </p:nvSpPr>
        <p:spPr>
          <a:xfrm rot="-1800053">
            <a:off x="5565905" y="3163204"/>
            <a:ext cx="1513615" cy="1094561"/>
          </a:xfrm>
          <a:custGeom>
            <a:avLst/>
            <a:gdLst/>
            <a:ahLst/>
            <a:cxnLst/>
            <a:rect l="l" t="t" r="r" b="b"/>
            <a:pathLst>
              <a:path w="25749" h="18622" extrusionOk="0">
                <a:moveTo>
                  <a:pt x="10554" y="1"/>
                </a:moveTo>
                <a:cubicBezTo>
                  <a:pt x="5292" y="1"/>
                  <a:pt x="1" y="645"/>
                  <a:pt x="1" y="645"/>
                </a:cubicBezTo>
                <a:cubicBezTo>
                  <a:pt x="1" y="645"/>
                  <a:pt x="6020" y="14772"/>
                  <a:pt x="10489" y="17349"/>
                </a:cubicBezTo>
                <a:cubicBezTo>
                  <a:pt x="11979" y="18211"/>
                  <a:pt x="13606" y="18621"/>
                  <a:pt x="15207" y="18621"/>
                </a:cubicBezTo>
                <a:cubicBezTo>
                  <a:pt x="18407" y="18621"/>
                  <a:pt x="21504" y="16982"/>
                  <a:pt x="23198" y="14040"/>
                </a:cubicBezTo>
                <a:cubicBezTo>
                  <a:pt x="25748" y="9625"/>
                  <a:pt x="24188" y="3953"/>
                  <a:pt x="19711" y="1376"/>
                </a:cubicBezTo>
                <a:cubicBezTo>
                  <a:pt x="17875" y="314"/>
                  <a:pt x="14222" y="1"/>
                  <a:pt x="10554" y="1"/>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8" name="Google Shape;436;p27">
            <a:extLst>
              <a:ext uri="{FF2B5EF4-FFF2-40B4-BE49-F238E27FC236}">
                <a16:creationId xmlns:a16="http://schemas.microsoft.com/office/drawing/2014/main" id="{A308C316-02A4-4EBA-0A2F-77EA9B86CF61}"/>
              </a:ext>
            </a:extLst>
          </p:cNvPr>
          <p:cNvSpPr txBox="1"/>
          <p:nvPr/>
        </p:nvSpPr>
        <p:spPr>
          <a:xfrm>
            <a:off x="6581579" y="4357702"/>
            <a:ext cx="25803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accent4"/>
                </a:solidFill>
                <a:latin typeface="Cambria" panose="02040503050406030204" pitchFamily="18" charset="0"/>
                <a:ea typeface="Cambria" panose="02040503050406030204" pitchFamily="18" charset="0"/>
                <a:cs typeface="Fira Sans Condensed Medium"/>
                <a:sym typeface="Fira Sans Condensed Medium"/>
              </a:rPr>
              <a:t>Sous-traitant</a:t>
            </a:r>
            <a:endParaRPr sz="2800" dirty="0">
              <a:solidFill>
                <a:schemeClr val="accent4"/>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9" name="Google Shape;437;p27">
            <a:extLst>
              <a:ext uri="{FF2B5EF4-FFF2-40B4-BE49-F238E27FC236}">
                <a16:creationId xmlns:a16="http://schemas.microsoft.com/office/drawing/2014/main" id="{5AD7E4C9-52D2-ED5D-3CD7-FC7673C43BB4}"/>
              </a:ext>
            </a:extLst>
          </p:cNvPr>
          <p:cNvSpPr txBox="1"/>
          <p:nvPr/>
        </p:nvSpPr>
        <p:spPr>
          <a:xfrm>
            <a:off x="6521150" y="4582155"/>
            <a:ext cx="5200950"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a:solidFill>
                  <a:srgbClr val="000000"/>
                </a:solidFill>
                <a:latin typeface="Cambria" panose="02040503050406030204" pitchFamily="18" charset="0"/>
                <a:ea typeface="Cambria" panose="02040503050406030204" pitchFamily="18" charset="0"/>
                <a:cs typeface="Roboto"/>
                <a:sym typeface="Roboto"/>
              </a:rPr>
              <a:t>Sous-traitants: Fournit des services spécifiques dans le projet tout en ne signe pas le GA, ni n’est propriétaire de résultats (n’apporte pas d’innovation) et fait des profits</a:t>
            </a:r>
            <a:endParaRPr lang="en-US" sz="1600" dirty="0">
              <a:solidFill>
                <a:srgbClr val="000000"/>
              </a:solidFill>
              <a:latin typeface="Cambria" panose="02040503050406030204" pitchFamily="18" charset="0"/>
              <a:ea typeface="Cambria" panose="02040503050406030204" pitchFamily="18" charset="0"/>
              <a:cs typeface="Roboto"/>
              <a:sym typeface="Roboto"/>
            </a:endParaRPr>
          </a:p>
        </p:txBody>
      </p:sp>
      <p:sp>
        <p:nvSpPr>
          <p:cNvPr id="10" name="Google Shape;438;p27">
            <a:extLst>
              <a:ext uri="{FF2B5EF4-FFF2-40B4-BE49-F238E27FC236}">
                <a16:creationId xmlns:a16="http://schemas.microsoft.com/office/drawing/2014/main" id="{925B8310-82F7-377A-5C0F-0370C313E8F5}"/>
              </a:ext>
            </a:extLst>
          </p:cNvPr>
          <p:cNvSpPr txBox="1"/>
          <p:nvPr/>
        </p:nvSpPr>
        <p:spPr>
          <a:xfrm>
            <a:off x="7004312" y="3167798"/>
            <a:ext cx="3644605"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fr-FR" sz="2800" dirty="0">
                <a:solidFill>
                  <a:schemeClr val="accent3"/>
                </a:solidFill>
                <a:latin typeface="Cambria" panose="02040503050406030204" pitchFamily="18" charset="0"/>
                <a:ea typeface="Cambria" panose="02040503050406030204" pitchFamily="18" charset="0"/>
                <a:cs typeface="Fira Sans Condensed Medium"/>
                <a:sym typeface="Fira Sans Condensed Medium"/>
              </a:rPr>
              <a:t>Partenaire associé</a:t>
            </a:r>
          </a:p>
        </p:txBody>
      </p:sp>
      <p:sp>
        <p:nvSpPr>
          <p:cNvPr id="11" name="Google Shape;439;p27">
            <a:extLst>
              <a:ext uri="{FF2B5EF4-FFF2-40B4-BE49-F238E27FC236}">
                <a16:creationId xmlns:a16="http://schemas.microsoft.com/office/drawing/2014/main" id="{961B1801-8DA5-48EA-949F-79515D793D68}"/>
              </a:ext>
            </a:extLst>
          </p:cNvPr>
          <p:cNvSpPr txBox="1"/>
          <p:nvPr/>
        </p:nvSpPr>
        <p:spPr>
          <a:xfrm>
            <a:off x="7137695" y="3487605"/>
            <a:ext cx="4495505" cy="60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600" dirty="0">
                <a:latin typeface="Cambria" panose="02040503050406030204" pitchFamily="18" charset="0"/>
                <a:ea typeface="Cambria" panose="02040503050406030204" pitchFamily="18" charset="0"/>
                <a:cs typeface="Roboto"/>
                <a:sym typeface="Roboto"/>
              </a:rPr>
              <a:t>Participant d’un pays tiers, généralement non-financé (e.g. Norvège, Tunisie, Turquie) ;</a:t>
            </a:r>
            <a:endParaRPr lang="en-US" sz="1600" dirty="0">
              <a:solidFill>
                <a:srgbClr val="000000"/>
              </a:solidFill>
              <a:latin typeface="Cambria" panose="02040503050406030204" pitchFamily="18" charset="0"/>
              <a:ea typeface="Cambria" panose="02040503050406030204" pitchFamily="18" charset="0"/>
              <a:cs typeface="Roboto"/>
              <a:sym typeface="Roboto"/>
            </a:endParaRPr>
          </a:p>
        </p:txBody>
      </p:sp>
      <p:sp>
        <p:nvSpPr>
          <p:cNvPr id="12" name="Google Shape;440;p27">
            <a:extLst>
              <a:ext uri="{FF2B5EF4-FFF2-40B4-BE49-F238E27FC236}">
                <a16:creationId xmlns:a16="http://schemas.microsoft.com/office/drawing/2014/main" id="{E17B0E5C-7F2F-C105-A1BF-2ED75E2A5D0A}"/>
              </a:ext>
            </a:extLst>
          </p:cNvPr>
          <p:cNvSpPr txBox="1"/>
          <p:nvPr/>
        </p:nvSpPr>
        <p:spPr>
          <a:xfrm>
            <a:off x="6510791" y="1903821"/>
            <a:ext cx="2580300" cy="348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sz="2800" dirty="0">
                <a:solidFill>
                  <a:schemeClr val="accent2"/>
                </a:solidFill>
                <a:latin typeface="Cambria" panose="02040503050406030204" pitchFamily="18" charset="0"/>
                <a:ea typeface="Cambria" panose="02040503050406030204" pitchFamily="18" charset="0"/>
                <a:cs typeface="Fira Sans Condensed Medium"/>
                <a:sym typeface="Fira Sans Condensed Medium"/>
              </a:rPr>
              <a:t>Pays tiers</a:t>
            </a:r>
            <a:endParaRPr sz="2800" dirty="0">
              <a:solidFill>
                <a:schemeClr val="accent2"/>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3" name="Google Shape;441;p27">
            <a:extLst>
              <a:ext uri="{FF2B5EF4-FFF2-40B4-BE49-F238E27FC236}">
                <a16:creationId xmlns:a16="http://schemas.microsoft.com/office/drawing/2014/main" id="{ED6602C6-804B-F4D4-E53D-229C888A0E53}"/>
              </a:ext>
            </a:extLst>
          </p:cNvPr>
          <p:cNvSpPr txBox="1"/>
          <p:nvPr/>
        </p:nvSpPr>
        <p:spPr>
          <a:xfrm>
            <a:off x="6593028" y="2194186"/>
            <a:ext cx="5509986" cy="606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600" dirty="0">
                <a:solidFill>
                  <a:srgbClr val="000000"/>
                </a:solidFill>
                <a:latin typeface="Cambria" panose="02040503050406030204" pitchFamily="18" charset="0"/>
                <a:ea typeface="Cambria" panose="02040503050406030204" pitchFamily="18" charset="0"/>
                <a:cs typeface="Roboto"/>
                <a:sym typeface="Roboto"/>
              </a:rPr>
              <a:t>Pays non-membre de l’UE et non associé à HEU. Participation à certains projets mais sans financement direct, sauf exception (e.g. Algérie) </a:t>
            </a:r>
            <a:endParaRPr lang="en-US" sz="1600" dirty="0">
              <a:solidFill>
                <a:srgbClr val="000000"/>
              </a:solidFill>
              <a:latin typeface="Cambria" panose="02040503050406030204" pitchFamily="18" charset="0"/>
              <a:ea typeface="Cambria" panose="02040503050406030204" pitchFamily="18" charset="0"/>
              <a:cs typeface="Roboto"/>
              <a:sym typeface="Roboto"/>
            </a:endParaRPr>
          </a:p>
        </p:txBody>
      </p:sp>
      <p:sp>
        <p:nvSpPr>
          <p:cNvPr id="14" name="Google Shape;442;p27">
            <a:extLst>
              <a:ext uri="{FF2B5EF4-FFF2-40B4-BE49-F238E27FC236}">
                <a16:creationId xmlns:a16="http://schemas.microsoft.com/office/drawing/2014/main" id="{A74594FA-3DD4-9286-E991-B5991D00EDF9}"/>
              </a:ext>
            </a:extLst>
          </p:cNvPr>
          <p:cNvSpPr txBox="1"/>
          <p:nvPr/>
        </p:nvSpPr>
        <p:spPr>
          <a:xfrm>
            <a:off x="1826690" y="4355945"/>
            <a:ext cx="2580300"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accent5"/>
                </a:solidFill>
                <a:latin typeface="Cambria" panose="02040503050406030204" pitchFamily="18" charset="0"/>
                <a:ea typeface="Cambria" panose="02040503050406030204" pitchFamily="18" charset="0"/>
                <a:cs typeface="Fira Sans Condensed Medium"/>
                <a:sym typeface="Fira Sans Condensed Medium"/>
              </a:rPr>
              <a:t>Entité affilié</a:t>
            </a:r>
            <a:endParaRPr sz="2800" dirty="0">
              <a:solidFill>
                <a:schemeClr val="accent5"/>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5" name="Google Shape;443;p27">
            <a:extLst>
              <a:ext uri="{FF2B5EF4-FFF2-40B4-BE49-F238E27FC236}">
                <a16:creationId xmlns:a16="http://schemas.microsoft.com/office/drawing/2014/main" id="{AD7345DC-3753-2093-C012-C99B307942F9}"/>
              </a:ext>
            </a:extLst>
          </p:cNvPr>
          <p:cNvSpPr txBox="1"/>
          <p:nvPr/>
        </p:nvSpPr>
        <p:spPr>
          <a:xfrm>
            <a:off x="1" y="4592966"/>
            <a:ext cx="4842114" cy="60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600" dirty="0">
                <a:latin typeface="Cambria" panose="02040503050406030204" pitchFamily="18" charset="0"/>
                <a:ea typeface="Cambria" panose="02040503050406030204" pitchFamily="18" charset="0"/>
                <a:cs typeface="Roboto"/>
                <a:sym typeface="Roboto"/>
              </a:rPr>
              <a:t>Lien juridique ou capitalistique avec un partenaire principal par lequel il reçoit un financement (e.g. instituts rattachés à une université, maisons mères, filiales) </a:t>
            </a:r>
            <a:endParaRPr lang="en-US" sz="1600" dirty="0">
              <a:solidFill>
                <a:srgbClr val="000000"/>
              </a:solidFill>
              <a:latin typeface="Cambria" panose="02040503050406030204" pitchFamily="18" charset="0"/>
              <a:ea typeface="Cambria" panose="02040503050406030204" pitchFamily="18" charset="0"/>
              <a:cs typeface="Roboto"/>
              <a:sym typeface="Roboto"/>
            </a:endParaRPr>
          </a:p>
        </p:txBody>
      </p:sp>
      <p:sp>
        <p:nvSpPr>
          <p:cNvPr id="16" name="Google Shape;444;p27">
            <a:extLst>
              <a:ext uri="{FF2B5EF4-FFF2-40B4-BE49-F238E27FC236}">
                <a16:creationId xmlns:a16="http://schemas.microsoft.com/office/drawing/2014/main" id="{D5795CF4-0549-2227-D6E6-384A5399B5B2}"/>
              </a:ext>
            </a:extLst>
          </p:cNvPr>
          <p:cNvSpPr txBox="1"/>
          <p:nvPr/>
        </p:nvSpPr>
        <p:spPr>
          <a:xfrm>
            <a:off x="1183543" y="3199778"/>
            <a:ext cx="2580300"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accent6"/>
                </a:solidFill>
                <a:latin typeface="Cambria" panose="02040503050406030204" pitchFamily="18" charset="0"/>
                <a:ea typeface="Cambria" panose="02040503050406030204" pitchFamily="18" charset="0"/>
                <a:cs typeface="Fira Sans Condensed Medium"/>
                <a:sym typeface="Fira Sans Condensed Medium"/>
              </a:rPr>
              <a:t>Bénéficiaire</a:t>
            </a:r>
            <a:endParaRPr sz="2800" dirty="0">
              <a:solidFill>
                <a:schemeClr val="accent6"/>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7" name="Google Shape;445;p27">
            <a:extLst>
              <a:ext uri="{FF2B5EF4-FFF2-40B4-BE49-F238E27FC236}">
                <a16:creationId xmlns:a16="http://schemas.microsoft.com/office/drawing/2014/main" id="{ADA03894-9C47-20A9-CA93-2799E6A04B57}"/>
              </a:ext>
            </a:extLst>
          </p:cNvPr>
          <p:cNvSpPr txBox="1"/>
          <p:nvPr/>
        </p:nvSpPr>
        <p:spPr>
          <a:xfrm>
            <a:off x="165100" y="3478629"/>
            <a:ext cx="3841169" cy="60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600" dirty="0">
                <a:solidFill>
                  <a:srgbClr val="000000"/>
                </a:solidFill>
                <a:latin typeface="Cambria" panose="02040503050406030204" pitchFamily="18" charset="0"/>
                <a:ea typeface="Cambria" panose="02040503050406030204" pitchFamily="18" charset="0"/>
                <a:cs typeface="Roboto"/>
                <a:sym typeface="Roboto"/>
              </a:rPr>
              <a:t>Partenaire signataire du Grant Agreement et percevant une subvention ;</a:t>
            </a:r>
          </a:p>
        </p:txBody>
      </p:sp>
      <p:sp>
        <p:nvSpPr>
          <p:cNvPr id="18" name="Google Shape;446;p27">
            <a:extLst>
              <a:ext uri="{FF2B5EF4-FFF2-40B4-BE49-F238E27FC236}">
                <a16:creationId xmlns:a16="http://schemas.microsoft.com/office/drawing/2014/main" id="{C2FF2682-62CF-13DB-625E-84E3689BF402}"/>
              </a:ext>
            </a:extLst>
          </p:cNvPr>
          <p:cNvSpPr txBox="1"/>
          <p:nvPr/>
        </p:nvSpPr>
        <p:spPr>
          <a:xfrm>
            <a:off x="1792205" y="1864390"/>
            <a:ext cx="2580300" cy="348600"/>
          </a:xfrm>
          <a:prstGeom prst="rect">
            <a:avLst/>
          </a:prstGeom>
          <a:noFill/>
          <a:ln>
            <a:noFill/>
          </a:ln>
        </p:spPr>
        <p:txBody>
          <a:bodyPr spcFirstLastPara="1" wrap="square" lIns="91425" tIns="91425" rIns="91425" bIns="91425" anchor="ctr" anchorCtr="0">
            <a:noAutofit/>
          </a:bodyPr>
          <a:lstStyle/>
          <a:p>
            <a:pPr marL="0" lvl="0" indent="0" algn="r" rtl="0">
              <a:spcBef>
                <a:spcPts val="0"/>
              </a:spcBef>
              <a:spcAft>
                <a:spcPts val="0"/>
              </a:spcAft>
              <a:buNone/>
            </a:pPr>
            <a:r>
              <a:rPr lang="en" sz="2800" dirty="0">
                <a:solidFill>
                  <a:schemeClr val="accent1"/>
                </a:solidFill>
                <a:latin typeface="Cambria" panose="02040503050406030204" pitchFamily="18" charset="0"/>
                <a:ea typeface="Cambria" panose="02040503050406030204" pitchFamily="18" charset="0"/>
                <a:cs typeface="Fira Sans Condensed Medium"/>
                <a:sym typeface="Fira Sans Condensed Medium"/>
              </a:rPr>
              <a:t>Coordinateur</a:t>
            </a:r>
            <a:endParaRPr sz="2800" dirty="0">
              <a:solidFill>
                <a:schemeClr val="accent1"/>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9" name="Google Shape;447;p27">
            <a:extLst>
              <a:ext uri="{FF2B5EF4-FFF2-40B4-BE49-F238E27FC236}">
                <a16:creationId xmlns:a16="http://schemas.microsoft.com/office/drawing/2014/main" id="{17AB951B-CB12-9BAA-DCBB-AA62743F55EC}"/>
              </a:ext>
            </a:extLst>
          </p:cNvPr>
          <p:cNvSpPr txBox="1"/>
          <p:nvPr/>
        </p:nvSpPr>
        <p:spPr>
          <a:xfrm>
            <a:off x="304800" y="2136793"/>
            <a:ext cx="4275820" cy="606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600" dirty="0">
                <a:solidFill>
                  <a:srgbClr val="000000"/>
                </a:solidFill>
                <a:latin typeface="Cambria" panose="02040503050406030204" pitchFamily="18" charset="0"/>
                <a:ea typeface="Cambria" panose="02040503050406030204" pitchFamily="18" charset="0"/>
                <a:cs typeface="Roboto"/>
                <a:sym typeface="Roboto"/>
              </a:rPr>
              <a:t>Gère le consortium,  lien unique avec la CE et le consortium et assure la bonne exécution du projet </a:t>
            </a:r>
            <a:endParaRPr lang="en-US" sz="1600" dirty="0">
              <a:solidFill>
                <a:srgbClr val="000000"/>
              </a:solidFill>
              <a:latin typeface="Cambria" panose="02040503050406030204" pitchFamily="18" charset="0"/>
              <a:ea typeface="Cambria" panose="02040503050406030204" pitchFamily="18" charset="0"/>
              <a:cs typeface="Roboto"/>
              <a:sym typeface="Roboto"/>
            </a:endParaRPr>
          </a:p>
        </p:txBody>
      </p:sp>
      <p:sp>
        <p:nvSpPr>
          <p:cNvPr id="20" name="Google Shape;448;p27">
            <a:extLst>
              <a:ext uri="{FF2B5EF4-FFF2-40B4-BE49-F238E27FC236}">
                <a16:creationId xmlns:a16="http://schemas.microsoft.com/office/drawing/2014/main" id="{CEAF4F11-71CD-ACB0-D857-785862CCDA07}"/>
              </a:ext>
            </a:extLst>
          </p:cNvPr>
          <p:cNvSpPr/>
          <p:nvPr/>
        </p:nvSpPr>
        <p:spPr>
          <a:xfrm rot="-1800053">
            <a:off x="4331407" y="3919965"/>
            <a:ext cx="1513615" cy="1094561"/>
          </a:xfrm>
          <a:custGeom>
            <a:avLst/>
            <a:gdLst/>
            <a:ahLst/>
            <a:cxnLst/>
            <a:rect l="l" t="t" r="r" b="b"/>
            <a:pathLst>
              <a:path w="25749" h="18622" extrusionOk="0">
                <a:moveTo>
                  <a:pt x="15195" y="1"/>
                </a:moveTo>
                <a:cubicBezTo>
                  <a:pt x="11527" y="1"/>
                  <a:pt x="7874" y="314"/>
                  <a:pt x="6039" y="1376"/>
                </a:cubicBezTo>
                <a:cubicBezTo>
                  <a:pt x="1561" y="3953"/>
                  <a:pt x="0" y="9625"/>
                  <a:pt x="2551" y="14040"/>
                </a:cubicBezTo>
                <a:cubicBezTo>
                  <a:pt x="4245" y="16982"/>
                  <a:pt x="7338" y="18621"/>
                  <a:pt x="10538" y="18621"/>
                </a:cubicBezTo>
                <a:cubicBezTo>
                  <a:pt x="12140" y="18621"/>
                  <a:pt x="13767" y="18211"/>
                  <a:pt x="15260" y="17349"/>
                </a:cubicBezTo>
                <a:cubicBezTo>
                  <a:pt x="19728" y="14772"/>
                  <a:pt x="25749" y="645"/>
                  <a:pt x="25749" y="645"/>
                </a:cubicBezTo>
                <a:cubicBezTo>
                  <a:pt x="25749" y="645"/>
                  <a:pt x="20457" y="1"/>
                  <a:pt x="15195" y="1"/>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1" name="Google Shape;449;p27">
            <a:extLst>
              <a:ext uri="{FF2B5EF4-FFF2-40B4-BE49-F238E27FC236}">
                <a16:creationId xmlns:a16="http://schemas.microsoft.com/office/drawing/2014/main" id="{382054AE-99C6-5D83-D03C-7A5B6DAEF407}"/>
              </a:ext>
            </a:extLst>
          </p:cNvPr>
          <p:cNvSpPr/>
          <p:nvPr/>
        </p:nvSpPr>
        <p:spPr>
          <a:xfrm rot="-1800053">
            <a:off x="4553005" y="2178400"/>
            <a:ext cx="1084261" cy="1574776"/>
          </a:xfrm>
          <a:custGeom>
            <a:avLst/>
            <a:gdLst/>
            <a:ahLst/>
            <a:cxnLst/>
            <a:rect l="l" t="t" r="r" b="b"/>
            <a:pathLst>
              <a:path w="18445" h="26792" extrusionOk="0">
                <a:moveTo>
                  <a:pt x="9223" y="0"/>
                </a:moveTo>
                <a:cubicBezTo>
                  <a:pt x="4130" y="0"/>
                  <a:pt x="1" y="4192"/>
                  <a:pt x="1" y="9356"/>
                </a:cubicBezTo>
                <a:cubicBezTo>
                  <a:pt x="1" y="14520"/>
                  <a:pt x="9223" y="26792"/>
                  <a:pt x="9223" y="26792"/>
                </a:cubicBezTo>
                <a:cubicBezTo>
                  <a:pt x="9223" y="26792"/>
                  <a:pt x="18444" y="14520"/>
                  <a:pt x="18444" y="9356"/>
                </a:cubicBezTo>
                <a:cubicBezTo>
                  <a:pt x="18444" y="4192"/>
                  <a:pt x="14315" y="0"/>
                  <a:pt x="9223"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2" name="Google Shape;450;p27">
            <a:extLst>
              <a:ext uri="{FF2B5EF4-FFF2-40B4-BE49-F238E27FC236}">
                <a16:creationId xmlns:a16="http://schemas.microsoft.com/office/drawing/2014/main" id="{BD7D696D-15BA-C109-5A8E-6E48386E644A}"/>
              </a:ext>
            </a:extLst>
          </p:cNvPr>
          <p:cNvSpPr/>
          <p:nvPr/>
        </p:nvSpPr>
        <p:spPr>
          <a:xfrm rot="-1800053">
            <a:off x="5132722" y="2280973"/>
            <a:ext cx="1513615" cy="1094444"/>
          </a:xfrm>
          <a:custGeom>
            <a:avLst/>
            <a:gdLst/>
            <a:ahLst/>
            <a:cxnLst/>
            <a:rect l="l" t="t" r="r" b="b"/>
            <a:pathLst>
              <a:path w="25749" h="18620" extrusionOk="0">
                <a:moveTo>
                  <a:pt x="15201" y="0"/>
                </a:moveTo>
                <a:cubicBezTo>
                  <a:pt x="13601" y="0"/>
                  <a:pt x="11977" y="409"/>
                  <a:pt x="10489" y="1271"/>
                </a:cubicBezTo>
                <a:cubicBezTo>
                  <a:pt x="6020" y="3849"/>
                  <a:pt x="1" y="17976"/>
                  <a:pt x="1" y="17976"/>
                </a:cubicBezTo>
                <a:cubicBezTo>
                  <a:pt x="1" y="17976"/>
                  <a:pt x="5292" y="18620"/>
                  <a:pt x="10554" y="18620"/>
                </a:cubicBezTo>
                <a:cubicBezTo>
                  <a:pt x="14222" y="18620"/>
                  <a:pt x="17875" y="18307"/>
                  <a:pt x="19711" y="17244"/>
                </a:cubicBezTo>
                <a:cubicBezTo>
                  <a:pt x="24188" y="14666"/>
                  <a:pt x="25748" y="8994"/>
                  <a:pt x="23198" y="4580"/>
                </a:cubicBezTo>
                <a:cubicBezTo>
                  <a:pt x="21503" y="1642"/>
                  <a:pt x="18403" y="0"/>
                  <a:pt x="15201"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3" name="Google Shape;451;p27">
            <a:extLst>
              <a:ext uri="{FF2B5EF4-FFF2-40B4-BE49-F238E27FC236}">
                <a16:creationId xmlns:a16="http://schemas.microsoft.com/office/drawing/2014/main" id="{2D1651E7-2750-5197-0D80-86AC60830ABF}"/>
              </a:ext>
            </a:extLst>
          </p:cNvPr>
          <p:cNvSpPr/>
          <p:nvPr/>
        </p:nvSpPr>
        <p:spPr>
          <a:xfrm rot="-1800053">
            <a:off x="5340427" y="3542202"/>
            <a:ext cx="1084261" cy="1574776"/>
          </a:xfrm>
          <a:custGeom>
            <a:avLst/>
            <a:gdLst/>
            <a:ahLst/>
            <a:cxnLst/>
            <a:rect l="l" t="t" r="r" b="b"/>
            <a:pathLst>
              <a:path w="18445" h="26792" extrusionOk="0">
                <a:moveTo>
                  <a:pt x="9223" y="1"/>
                </a:moveTo>
                <a:cubicBezTo>
                  <a:pt x="9223" y="1"/>
                  <a:pt x="1" y="12273"/>
                  <a:pt x="1" y="17436"/>
                </a:cubicBezTo>
                <a:cubicBezTo>
                  <a:pt x="1" y="22600"/>
                  <a:pt x="4130" y="26792"/>
                  <a:pt x="9223" y="26792"/>
                </a:cubicBezTo>
                <a:cubicBezTo>
                  <a:pt x="14315" y="26792"/>
                  <a:pt x="18444" y="22600"/>
                  <a:pt x="18444" y="17436"/>
                </a:cubicBezTo>
                <a:cubicBezTo>
                  <a:pt x="18444" y="12273"/>
                  <a:pt x="9223" y="1"/>
                  <a:pt x="9223" y="1"/>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4" name="Google Shape;452;p27">
            <a:extLst>
              <a:ext uri="{FF2B5EF4-FFF2-40B4-BE49-F238E27FC236}">
                <a16:creationId xmlns:a16="http://schemas.microsoft.com/office/drawing/2014/main" id="{00CA86B2-D211-C1A3-98C7-2462BCE2B338}"/>
              </a:ext>
            </a:extLst>
          </p:cNvPr>
          <p:cNvSpPr/>
          <p:nvPr/>
        </p:nvSpPr>
        <p:spPr>
          <a:xfrm rot="-1800053">
            <a:off x="3821997" y="3037735"/>
            <a:ext cx="1513615" cy="1094444"/>
          </a:xfrm>
          <a:custGeom>
            <a:avLst/>
            <a:gdLst/>
            <a:ahLst/>
            <a:cxnLst/>
            <a:rect l="l" t="t" r="r" b="b"/>
            <a:pathLst>
              <a:path w="25749" h="18620" extrusionOk="0">
                <a:moveTo>
                  <a:pt x="10545" y="0"/>
                </a:moveTo>
                <a:cubicBezTo>
                  <a:pt x="7342" y="0"/>
                  <a:pt x="4247" y="1642"/>
                  <a:pt x="2551" y="4580"/>
                </a:cubicBezTo>
                <a:cubicBezTo>
                  <a:pt x="0" y="8994"/>
                  <a:pt x="1561" y="14666"/>
                  <a:pt x="6039" y="17244"/>
                </a:cubicBezTo>
                <a:cubicBezTo>
                  <a:pt x="7874" y="18307"/>
                  <a:pt x="11527" y="18620"/>
                  <a:pt x="15195" y="18620"/>
                </a:cubicBezTo>
                <a:cubicBezTo>
                  <a:pt x="20457" y="18620"/>
                  <a:pt x="25749" y="17976"/>
                  <a:pt x="25749" y="17976"/>
                </a:cubicBezTo>
                <a:cubicBezTo>
                  <a:pt x="25749" y="17976"/>
                  <a:pt x="19728" y="3849"/>
                  <a:pt x="15260" y="1271"/>
                </a:cubicBezTo>
                <a:cubicBezTo>
                  <a:pt x="13769" y="409"/>
                  <a:pt x="12144" y="0"/>
                  <a:pt x="10545" y="0"/>
                </a:cubicBezTo>
                <a:close/>
              </a:path>
            </a:pathLst>
          </a:custGeom>
          <a:solidFill>
            <a:schemeClr val="accent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 name="Google Shape;454;p27">
            <a:extLst>
              <a:ext uri="{FF2B5EF4-FFF2-40B4-BE49-F238E27FC236}">
                <a16:creationId xmlns:a16="http://schemas.microsoft.com/office/drawing/2014/main" id="{FFB78079-F8AA-2971-EE75-B7431C156FF8}"/>
              </a:ext>
            </a:extLst>
          </p:cNvPr>
          <p:cNvSpPr/>
          <p:nvPr/>
        </p:nvSpPr>
        <p:spPr>
          <a:xfrm>
            <a:off x="5813530" y="2727577"/>
            <a:ext cx="381741" cy="272535"/>
          </a:xfrm>
          <a:custGeom>
            <a:avLst/>
            <a:gdLst/>
            <a:ahLst/>
            <a:cxnLst/>
            <a:rect l="l" t="t" r="r" b="b"/>
            <a:pathLst>
              <a:path w="11123" h="7941" extrusionOk="0">
                <a:moveTo>
                  <a:pt x="10545" y="1"/>
                </a:moveTo>
                <a:cubicBezTo>
                  <a:pt x="10499" y="1"/>
                  <a:pt x="10449" y="11"/>
                  <a:pt x="10397" y="33"/>
                </a:cubicBezTo>
                <a:cubicBezTo>
                  <a:pt x="10208" y="64"/>
                  <a:pt x="10145" y="253"/>
                  <a:pt x="10177" y="474"/>
                </a:cubicBezTo>
                <a:cubicBezTo>
                  <a:pt x="10334" y="1009"/>
                  <a:pt x="10460" y="1514"/>
                  <a:pt x="10460" y="1986"/>
                </a:cubicBezTo>
                <a:cubicBezTo>
                  <a:pt x="10460" y="4885"/>
                  <a:pt x="8129" y="7247"/>
                  <a:pt x="5199" y="7247"/>
                </a:cubicBezTo>
                <a:cubicBezTo>
                  <a:pt x="3561" y="7247"/>
                  <a:pt x="2017" y="6460"/>
                  <a:pt x="1040" y="5137"/>
                </a:cubicBezTo>
                <a:lnTo>
                  <a:pt x="1734" y="5137"/>
                </a:lnTo>
                <a:cubicBezTo>
                  <a:pt x="1954" y="5137"/>
                  <a:pt x="2112" y="4979"/>
                  <a:pt x="2112" y="4790"/>
                </a:cubicBezTo>
                <a:cubicBezTo>
                  <a:pt x="2112" y="4601"/>
                  <a:pt x="1954" y="4444"/>
                  <a:pt x="1734" y="4444"/>
                </a:cubicBezTo>
                <a:lnTo>
                  <a:pt x="379" y="4444"/>
                </a:lnTo>
                <a:cubicBezTo>
                  <a:pt x="158" y="4444"/>
                  <a:pt x="1" y="4601"/>
                  <a:pt x="1" y="4790"/>
                </a:cubicBezTo>
                <a:lnTo>
                  <a:pt x="1" y="6176"/>
                </a:lnTo>
                <a:cubicBezTo>
                  <a:pt x="1" y="6365"/>
                  <a:pt x="158" y="6523"/>
                  <a:pt x="379" y="6523"/>
                </a:cubicBezTo>
                <a:cubicBezTo>
                  <a:pt x="568" y="6523"/>
                  <a:pt x="725" y="6365"/>
                  <a:pt x="725" y="6176"/>
                </a:cubicBezTo>
                <a:lnTo>
                  <a:pt x="725" y="5830"/>
                </a:lnTo>
                <a:cubicBezTo>
                  <a:pt x="1860" y="7184"/>
                  <a:pt x="3529" y="7941"/>
                  <a:pt x="5199" y="7941"/>
                </a:cubicBezTo>
                <a:cubicBezTo>
                  <a:pt x="8476" y="7941"/>
                  <a:pt x="11122" y="5294"/>
                  <a:pt x="11122" y="2049"/>
                </a:cubicBezTo>
                <a:cubicBezTo>
                  <a:pt x="11122" y="1482"/>
                  <a:pt x="11028" y="883"/>
                  <a:pt x="10839" y="253"/>
                </a:cubicBezTo>
                <a:cubicBezTo>
                  <a:pt x="10814" y="109"/>
                  <a:pt x="10698" y="1"/>
                  <a:pt x="105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7" name="Google Shape;455;p27">
            <a:extLst>
              <a:ext uri="{FF2B5EF4-FFF2-40B4-BE49-F238E27FC236}">
                <a16:creationId xmlns:a16="http://schemas.microsoft.com/office/drawing/2014/main" id="{C89D789F-5CEC-363E-627D-313C4AE58166}"/>
              </a:ext>
            </a:extLst>
          </p:cNvPr>
          <p:cNvSpPr/>
          <p:nvPr/>
        </p:nvSpPr>
        <p:spPr>
          <a:xfrm>
            <a:off x="5790845" y="2592464"/>
            <a:ext cx="381707" cy="272741"/>
          </a:xfrm>
          <a:custGeom>
            <a:avLst/>
            <a:gdLst/>
            <a:ahLst/>
            <a:cxnLst/>
            <a:rect l="l" t="t" r="r" b="b"/>
            <a:pathLst>
              <a:path w="11122" h="7947" extrusionOk="0">
                <a:moveTo>
                  <a:pt x="5892" y="0"/>
                </a:moveTo>
                <a:cubicBezTo>
                  <a:pt x="2647" y="0"/>
                  <a:pt x="0" y="2615"/>
                  <a:pt x="0" y="5892"/>
                </a:cubicBezTo>
                <a:cubicBezTo>
                  <a:pt x="0" y="6459"/>
                  <a:pt x="63" y="7026"/>
                  <a:pt x="284" y="7656"/>
                </a:cubicBezTo>
                <a:cubicBezTo>
                  <a:pt x="310" y="7869"/>
                  <a:pt x="450" y="7947"/>
                  <a:pt x="606" y="7947"/>
                </a:cubicBezTo>
                <a:cubicBezTo>
                  <a:pt x="635" y="7947"/>
                  <a:pt x="664" y="7944"/>
                  <a:pt x="693" y="7939"/>
                </a:cubicBezTo>
                <a:cubicBezTo>
                  <a:pt x="914" y="7908"/>
                  <a:pt x="977" y="7719"/>
                  <a:pt x="945" y="7498"/>
                </a:cubicBezTo>
                <a:cubicBezTo>
                  <a:pt x="788" y="6963"/>
                  <a:pt x="662" y="6459"/>
                  <a:pt x="662" y="5923"/>
                </a:cubicBezTo>
                <a:cubicBezTo>
                  <a:pt x="662" y="3056"/>
                  <a:pt x="2993" y="693"/>
                  <a:pt x="5923" y="693"/>
                </a:cubicBezTo>
                <a:cubicBezTo>
                  <a:pt x="7561" y="693"/>
                  <a:pt x="9105" y="1481"/>
                  <a:pt x="10082" y="2773"/>
                </a:cubicBezTo>
                <a:lnTo>
                  <a:pt x="9389" y="2773"/>
                </a:lnTo>
                <a:cubicBezTo>
                  <a:pt x="9168" y="2773"/>
                  <a:pt x="9011" y="2930"/>
                  <a:pt x="9011" y="3151"/>
                </a:cubicBezTo>
                <a:cubicBezTo>
                  <a:pt x="9011" y="3340"/>
                  <a:pt x="9168" y="3497"/>
                  <a:pt x="9389" y="3497"/>
                </a:cubicBezTo>
                <a:lnTo>
                  <a:pt x="10743" y="3497"/>
                </a:lnTo>
                <a:cubicBezTo>
                  <a:pt x="10964" y="3497"/>
                  <a:pt x="11121" y="3340"/>
                  <a:pt x="11121" y="3151"/>
                </a:cubicBezTo>
                <a:lnTo>
                  <a:pt x="11121" y="1765"/>
                </a:lnTo>
                <a:cubicBezTo>
                  <a:pt x="11121" y="1575"/>
                  <a:pt x="10964" y="1418"/>
                  <a:pt x="10743" y="1418"/>
                </a:cubicBezTo>
                <a:cubicBezTo>
                  <a:pt x="10554" y="1418"/>
                  <a:pt x="10397" y="1575"/>
                  <a:pt x="10397" y="1765"/>
                </a:cubicBezTo>
                <a:lnTo>
                  <a:pt x="10397" y="2111"/>
                </a:lnTo>
                <a:cubicBezTo>
                  <a:pt x="9263" y="725"/>
                  <a:pt x="7593" y="0"/>
                  <a:pt x="589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0" name="Google Shape;468;p27">
            <a:extLst>
              <a:ext uri="{FF2B5EF4-FFF2-40B4-BE49-F238E27FC236}">
                <a16:creationId xmlns:a16="http://schemas.microsoft.com/office/drawing/2014/main" id="{5217EEF6-48DF-1EE2-08FF-301C269D6096}"/>
              </a:ext>
            </a:extLst>
          </p:cNvPr>
          <p:cNvGrpSpPr/>
          <p:nvPr/>
        </p:nvGrpSpPr>
        <p:grpSpPr>
          <a:xfrm>
            <a:off x="5750882" y="4287252"/>
            <a:ext cx="340168" cy="340168"/>
            <a:chOff x="2676100" y="832575"/>
            <a:chExt cx="483125" cy="483125"/>
          </a:xfrm>
        </p:grpSpPr>
        <p:sp>
          <p:nvSpPr>
            <p:cNvPr id="41" name="Google Shape;469;p27">
              <a:extLst>
                <a:ext uri="{FF2B5EF4-FFF2-40B4-BE49-F238E27FC236}">
                  <a16:creationId xmlns:a16="http://schemas.microsoft.com/office/drawing/2014/main" id="{AD5DDC6C-19E2-C40F-89BF-2913220EAEC1}"/>
                </a:ext>
              </a:extLst>
            </p:cNvPr>
            <p:cNvSpPr/>
            <p:nvPr/>
          </p:nvSpPr>
          <p:spPr>
            <a:xfrm>
              <a:off x="2676100" y="832575"/>
              <a:ext cx="483125" cy="483125"/>
            </a:xfrm>
            <a:custGeom>
              <a:avLst/>
              <a:gdLst/>
              <a:ahLst/>
              <a:cxnLst/>
              <a:rect l="l" t="t" r="r" b="b"/>
              <a:pathLst>
                <a:path w="19325" h="19325" extrusionOk="0">
                  <a:moveTo>
                    <a:pt x="10351" y="1132"/>
                  </a:moveTo>
                  <a:lnTo>
                    <a:pt x="10562" y="2008"/>
                  </a:lnTo>
                  <a:cubicBezTo>
                    <a:pt x="10614" y="2226"/>
                    <a:pt x="10789" y="2392"/>
                    <a:pt x="11009" y="2434"/>
                  </a:cubicBezTo>
                  <a:cubicBezTo>
                    <a:pt x="12021" y="2618"/>
                    <a:pt x="12981" y="3014"/>
                    <a:pt x="13826" y="3596"/>
                  </a:cubicBezTo>
                  <a:cubicBezTo>
                    <a:pt x="13922" y="3663"/>
                    <a:pt x="14033" y="3696"/>
                    <a:pt x="14146" y="3696"/>
                  </a:cubicBezTo>
                  <a:cubicBezTo>
                    <a:pt x="14247" y="3696"/>
                    <a:pt x="14349" y="3669"/>
                    <a:pt x="14439" y="3614"/>
                  </a:cubicBezTo>
                  <a:lnTo>
                    <a:pt x="15179" y="3171"/>
                  </a:lnTo>
                  <a:lnTo>
                    <a:pt x="16154" y="4146"/>
                  </a:lnTo>
                  <a:lnTo>
                    <a:pt x="15711" y="4889"/>
                  </a:lnTo>
                  <a:cubicBezTo>
                    <a:pt x="15596" y="5079"/>
                    <a:pt x="15602" y="5317"/>
                    <a:pt x="15729" y="5499"/>
                  </a:cubicBezTo>
                  <a:cubicBezTo>
                    <a:pt x="16311" y="6344"/>
                    <a:pt x="16707" y="7304"/>
                    <a:pt x="16891" y="8316"/>
                  </a:cubicBezTo>
                  <a:cubicBezTo>
                    <a:pt x="16933" y="8536"/>
                    <a:pt x="17100" y="8711"/>
                    <a:pt x="17317" y="8763"/>
                  </a:cubicBezTo>
                  <a:lnTo>
                    <a:pt x="18193" y="8974"/>
                  </a:lnTo>
                  <a:lnTo>
                    <a:pt x="18193" y="10351"/>
                  </a:lnTo>
                  <a:lnTo>
                    <a:pt x="17317" y="10562"/>
                  </a:lnTo>
                  <a:cubicBezTo>
                    <a:pt x="17100" y="10614"/>
                    <a:pt x="16933" y="10789"/>
                    <a:pt x="16894" y="11009"/>
                  </a:cubicBezTo>
                  <a:cubicBezTo>
                    <a:pt x="16710" y="12021"/>
                    <a:pt x="16311" y="12981"/>
                    <a:pt x="15729" y="13826"/>
                  </a:cubicBezTo>
                  <a:cubicBezTo>
                    <a:pt x="15605" y="14007"/>
                    <a:pt x="15596" y="14246"/>
                    <a:pt x="15711" y="14436"/>
                  </a:cubicBezTo>
                  <a:lnTo>
                    <a:pt x="16154" y="15179"/>
                  </a:lnTo>
                  <a:lnTo>
                    <a:pt x="15179" y="16154"/>
                  </a:lnTo>
                  <a:lnTo>
                    <a:pt x="14439" y="15710"/>
                  </a:lnTo>
                  <a:cubicBezTo>
                    <a:pt x="14349" y="15656"/>
                    <a:pt x="14247" y="15629"/>
                    <a:pt x="14146" y="15629"/>
                  </a:cubicBezTo>
                  <a:cubicBezTo>
                    <a:pt x="14033" y="15629"/>
                    <a:pt x="13922" y="15662"/>
                    <a:pt x="13826" y="15729"/>
                  </a:cubicBezTo>
                  <a:cubicBezTo>
                    <a:pt x="12981" y="16311"/>
                    <a:pt x="12021" y="16707"/>
                    <a:pt x="11009" y="16891"/>
                  </a:cubicBezTo>
                  <a:cubicBezTo>
                    <a:pt x="10789" y="16933"/>
                    <a:pt x="10614" y="17099"/>
                    <a:pt x="10562" y="17317"/>
                  </a:cubicBezTo>
                  <a:lnTo>
                    <a:pt x="10351" y="18192"/>
                  </a:lnTo>
                  <a:lnTo>
                    <a:pt x="8974" y="18192"/>
                  </a:lnTo>
                  <a:lnTo>
                    <a:pt x="8763" y="17317"/>
                  </a:lnTo>
                  <a:cubicBezTo>
                    <a:pt x="8712" y="17099"/>
                    <a:pt x="8536" y="16933"/>
                    <a:pt x="8316" y="16891"/>
                  </a:cubicBezTo>
                  <a:cubicBezTo>
                    <a:pt x="7304" y="16707"/>
                    <a:pt x="6344" y="16311"/>
                    <a:pt x="5499" y="15729"/>
                  </a:cubicBezTo>
                  <a:cubicBezTo>
                    <a:pt x="5404" y="15662"/>
                    <a:pt x="5293" y="15629"/>
                    <a:pt x="5181" y="15629"/>
                  </a:cubicBezTo>
                  <a:cubicBezTo>
                    <a:pt x="5081" y="15629"/>
                    <a:pt x="4979" y="15656"/>
                    <a:pt x="4889" y="15710"/>
                  </a:cubicBezTo>
                  <a:lnTo>
                    <a:pt x="4146" y="16154"/>
                  </a:lnTo>
                  <a:lnTo>
                    <a:pt x="3171" y="15179"/>
                  </a:lnTo>
                  <a:lnTo>
                    <a:pt x="3615" y="14436"/>
                  </a:lnTo>
                  <a:cubicBezTo>
                    <a:pt x="3729" y="14246"/>
                    <a:pt x="3723" y="14007"/>
                    <a:pt x="3597" y="13826"/>
                  </a:cubicBezTo>
                  <a:cubicBezTo>
                    <a:pt x="3014" y="12981"/>
                    <a:pt x="2618" y="12021"/>
                    <a:pt x="2434" y="11009"/>
                  </a:cubicBezTo>
                  <a:cubicBezTo>
                    <a:pt x="2392" y="10789"/>
                    <a:pt x="2226" y="10614"/>
                    <a:pt x="2011" y="10562"/>
                  </a:cubicBezTo>
                  <a:lnTo>
                    <a:pt x="1133" y="10351"/>
                  </a:lnTo>
                  <a:lnTo>
                    <a:pt x="1133" y="8974"/>
                  </a:lnTo>
                  <a:lnTo>
                    <a:pt x="2008" y="8763"/>
                  </a:lnTo>
                  <a:cubicBezTo>
                    <a:pt x="2226" y="8711"/>
                    <a:pt x="2392" y="8536"/>
                    <a:pt x="2431" y="8316"/>
                  </a:cubicBezTo>
                  <a:cubicBezTo>
                    <a:pt x="2615" y="7304"/>
                    <a:pt x="3014" y="6344"/>
                    <a:pt x="3597" y="5499"/>
                  </a:cubicBezTo>
                  <a:cubicBezTo>
                    <a:pt x="3720" y="5317"/>
                    <a:pt x="3729" y="5079"/>
                    <a:pt x="3615" y="4889"/>
                  </a:cubicBezTo>
                  <a:lnTo>
                    <a:pt x="3171" y="4146"/>
                  </a:lnTo>
                  <a:lnTo>
                    <a:pt x="4146" y="3171"/>
                  </a:lnTo>
                  <a:lnTo>
                    <a:pt x="4889" y="3614"/>
                  </a:lnTo>
                  <a:cubicBezTo>
                    <a:pt x="4979" y="3669"/>
                    <a:pt x="5081" y="3696"/>
                    <a:pt x="5181" y="3696"/>
                  </a:cubicBezTo>
                  <a:cubicBezTo>
                    <a:pt x="5293" y="3696"/>
                    <a:pt x="5404" y="3663"/>
                    <a:pt x="5499" y="3596"/>
                  </a:cubicBezTo>
                  <a:cubicBezTo>
                    <a:pt x="6344" y="3014"/>
                    <a:pt x="7304" y="2618"/>
                    <a:pt x="8316" y="2434"/>
                  </a:cubicBezTo>
                  <a:cubicBezTo>
                    <a:pt x="8536" y="2392"/>
                    <a:pt x="8712" y="2226"/>
                    <a:pt x="8763" y="2008"/>
                  </a:cubicBezTo>
                  <a:lnTo>
                    <a:pt x="8974" y="1132"/>
                  </a:lnTo>
                  <a:close/>
                  <a:moveTo>
                    <a:pt x="8530" y="0"/>
                  </a:moveTo>
                  <a:cubicBezTo>
                    <a:pt x="8268" y="0"/>
                    <a:pt x="8041" y="178"/>
                    <a:pt x="7981" y="432"/>
                  </a:cubicBezTo>
                  <a:lnTo>
                    <a:pt x="7748" y="1392"/>
                  </a:lnTo>
                  <a:cubicBezTo>
                    <a:pt x="6833" y="1604"/>
                    <a:pt x="5961" y="1963"/>
                    <a:pt x="5167" y="2461"/>
                  </a:cubicBezTo>
                  <a:lnTo>
                    <a:pt x="4348" y="1969"/>
                  </a:lnTo>
                  <a:cubicBezTo>
                    <a:pt x="4260" y="1915"/>
                    <a:pt x="4160" y="1889"/>
                    <a:pt x="4061" y="1889"/>
                  </a:cubicBezTo>
                  <a:cubicBezTo>
                    <a:pt x="3913" y="1889"/>
                    <a:pt x="3767" y="1946"/>
                    <a:pt x="3657" y="2056"/>
                  </a:cubicBezTo>
                  <a:lnTo>
                    <a:pt x="2057" y="3657"/>
                  </a:lnTo>
                  <a:cubicBezTo>
                    <a:pt x="1872" y="3841"/>
                    <a:pt x="1839" y="4125"/>
                    <a:pt x="1972" y="4348"/>
                  </a:cubicBezTo>
                  <a:lnTo>
                    <a:pt x="2461" y="5163"/>
                  </a:lnTo>
                  <a:cubicBezTo>
                    <a:pt x="1963" y="5958"/>
                    <a:pt x="1604" y="6830"/>
                    <a:pt x="1395" y="7745"/>
                  </a:cubicBezTo>
                  <a:lnTo>
                    <a:pt x="435" y="7978"/>
                  </a:lnTo>
                  <a:cubicBezTo>
                    <a:pt x="179" y="8041"/>
                    <a:pt x="0" y="8267"/>
                    <a:pt x="0" y="8530"/>
                  </a:cubicBezTo>
                  <a:lnTo>
                    <a:pt x="0" y="10795"/>
                  </a:lnTo>
                  <a:cubicBezTo>
                    <a:pt x="0" y="11057"/>
                    <a:pt x="179" y="11284"/>
                    <a:pt x="432" y="11344"/>
                  </a:cubicBezTo>
                  <a:lnTo>
                    <a:pt x="1392" y="11580"/>
                  </a:lnTo>
                  <a:cubicBezTo>
                    <a:pt x="1604" y="12492"/>
                    <a:pt x="1963" y="13364"/>
                    <a:pt x="2461" y="14158"/>
                  </a:cubicBezTo>
                  <a:lnTo>
                    <a:pt x="1969" y="14977"/>
                  </a:lnTo>
                  <a:cubicBezTo>
                    <a:pt x="1836" y="15200"/>
                    <a:pt x="1872" y="15484"/>
                    <a:pt x="2057" y="15668"/>
                  </a:cubicBezTo>
                  <a:lnTo>
                    <a:pt x="3657" y="17268"/>
                  </a:lnTo>
                  <a:cubicBezTo>
                    <a:pt x="3766" y="17378"/>
                    <a:pt x="3911" y="17435"/>
                    <a:pt x="4057" y="17435"/>
                  </a:cubicBezTo>
                  <a:cubicBezTo>
                    <a:pt x="4157" y="17435"/>
                    <a:pt x="4258" y="17408"/>
                    <a:pt x="4348" y="17353"/>
                  </a:cubicBezTo>
                  <a:lnTo>
                    <a:pt x="5164" y="16864"/>
                  </a:lnTo>
                  <a:cubicBezTo>
                    <a:pt x="5958" y="17362"/>
                    <a:pt x="6830" y="17721"/>
                    <a:pt x="7745" y="17930"/>
                  </a:cubicBezTo>
                  <a:lnTo>
                    <a:pt x="7978" y="18890"/>
                  </a:lnTo>
                  <a:cubicBezTo>
                    <a:pt x="8041" y="19147"/>
                    <a:pt x="8268" y="19325"/>
                    <a:pt x="8530" y="19325"/>
                  </a:cubicBezTo>
                  <a:lnTo>
                    <a:pt x="10795" y="19325"/>
                  </a:lnTo>
                  <a:cubicBezTo>
                    <a:pt x="11058" y="19325"/>
                    <a:pt x="11284" y="19147"/>
                    <a:pt x="11344" y="18893"/>
                  </a:cubicBezTo>
                  <a:lnTo>
                    <a:pt x="11577" y="17933"/>
                  </a:lnTo>
                  <a:cubicBezTo>
                    <a:pt x="12492" y="17721"/>
                    <a:pt x="13364" y="17362"/>
                    <a:pt x="14159" y="16864"/>
                  </a:cubicBezTo>
                  <a:lnTo>
                    <a:pt x="14977" y="17356"/>
                  </a:lnTo>
                  <a:cubicBezTo>
                    <a:pt x="15066" y="17410"/>
                    <a:pt x="15166" y="17436"/>
                    <a:pt x="15266" y="17436"/>
                  </a:cubicBezTo>
                  <a:cubicBezTo>
                    <a:pt x="15413" y="17436"/>
                    <a:pt x="15559" y="17379"/>
                    <a:pt x="15668" y="17271"/>
                  </a:cubicBezTo>
                  <a:lnTo>
                    <a:pt x="17269" y="15668"/>
                  </a:lnTo>
                  <a:cubicBezTo>
                    <a:pt x="17453" y="15484"/>
                    <a:pt x="17489" y="15200"/>
                    <a:pt x="17353" y="14977"/>
                  </a:cubicBezTo>
                  <a:lnTo>
                    <a:pt x="16864" y="14161"/>
                  </a:lnTo>
                  <a:cubicBezTo>
                    <a:pt x="17362" y="13367"/>
                    <a:pt x="17722" y="12495"/>
                    <a:pt x="17930" y="11580"/>
                  </a:cubicBezTo>
                  <a:lnTo>
                    <a:pt x="18890" y="11347"/>
                  </a:lnTo>
                  <a:cubicBezTo>
                    <a:pt x="19147" y="11284"/>
                    <a:pt x="19325" y="11057"/>
                    <a:pt x="19325" y="10795"/>
                  </a:cubicBezTo>
                  <a:lnTo>
                    <a:pt x="19325" y="8530"/>
                  </a:lnTo>
                  <a:cubicBezTo>
                    <a:pt x="19325" y="8267"/>
                    <a:pt x="19147" y="8041"/>
                    <a:pt x="18893" y="7981"/>
                  </a:cubicBezTo>
                  <a:lnTo>
                    <a:pt x="17933" y="7748"/>
                  </a:lnTo>
                  <a:cubicBezTo>
                    <a:pt x="17722" y="6833"/>
                    <a:pt x="17362" y="5961"/>
                    <a:pt x="16864" y="5166"/>
                  </a:cubicBezTo>
                  <a:lnTo>
                    <a:pt x="17356" y="4348"/>
                  </a:lnTo>
                  <a:cubicBezTo>
                    <a:pt x="17489" y="4128"/>
                    <a:pt x="17453" y="3841"/>
                    <a:pt x="17272" y="3657"/>
                  </a:cubicBezTo>
                  <a:lnTo>
                    <a:pt x="15668" y="2056"/>
                  </a:lnTo>
                  <a:cubicBezTo>
                    <a:pt x="15559" y="1947"/>
                    <a:pt x="15415" y="1890"/>
                    <a:pt x="15268" y="1890"/>
                  </a:cubicBezTo>
                  <a:cubicBezTo>
                    <a:pt x="15168" y="1890"/>
                    <a:pt x="15068" y="1917"/>
                    <a:pt x="14977" y="1972"/>
                  </a:cubicBezTo>
                  <a:lnTo>
                    <a:pt x="14162" y="2461"/>
                  </a:lnTo>
                  <a:cubicBezTo>
                    <a:pt x="13367" y="1963"/>
                    <a:pt x="12495" y="1604"/>
                    <a:pt x="11580" y="1395"/>
                  </a:cubicBezTo>
                  <a:lnTo>
                    <a:pt x="11347" y="435"/>
                  </a:lnTo>
                  <a:cubicBezTo>
                    <a:pt x="11284" y="178"/>
                    <a:pt x="11058" y="0"/>
                    <a:pt x="1079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42" name="Google Shape;470;p27">
              <a:extLst>
                <a:ext uri="{FF2B5EF4-FFF2-40B4-BE49-F238E27FC236}">
                  <a16:creationId xmlns:a16="http://schemas.microsoft.com/office/drawing/2014/main" id="{55C490FE-D7BB-D32C-B651-177050061B56}"/>
                </a:ext>
              </a:extLst>
            </p:cNvPr>
            <p:cNvSpPr/>
            <p:nvPr/>
          </p:nvSpPr>
          <p:spPr>
            <a:xfrm>
              <a:off x="2762000" y="918475"/>
              <a:ext cx="311400" cy="311400"/>
            </a:xfrm>
            <a:custGeom>
              <a:avLst/>
              <a:gdLst/>
              <a:ahLst/>
              <a:cxnLst/>
              <a:rect l="l" t="t" r="r" b="b"/>
              <a:pathLst>
                <a:path w="12456" h="12456" extrusionOk="0">
                  <a:moveTo>
                    <a:pt x="6227" y="1133"/>
                  </a:moveTo>
                  <a:cubicBezTo>
                    <a:pt x="9038" y="1133"/>
                    <a:pt x="11323" y="3418"/>
                    <a:pt x="11323" y="6226"/>
                  </a:cubicBezTo>
                  <a:cubicBezTo>
                    <a:pt x="11323" y="9038"/>
                    <a:pt x="9038" y="11323"/>
                    <a:pt x="6227" y="11323"/>
                  </a:cubicBezTo>
                  <a:cubicBezTo>
                    <a:pt x="3419" y="11323"/>
                    <a:pt x="1133" y="9038"/>
                    <a:pt x="1133" y="6226"/>
                  </a:cubicBezTo>
                  <a:cubicBezTo>
                    <a:pt x="1133" y="3418"/>
                    <a:pt x="3419" y="1133"/>
                    <a:pt x="6227" y="1133"/>
                  </a:cubicBezTo>
                  <a:close/>
                  <a:moveTo>
                    <a:pt x="6227" y="0"/>
                  </a:moveTo>
                  <a:cubicBezTo>
                    <a:pt x="2794" y="0"/>
                    <a:pt x="1" y="2793"/>
                    <a:pt x="1" y="6226"/>
                  </a:cubicBezTo>
                  <a:cubicBezTo>
                    <a:pt x="1" y="9663"/>
                    <a:pt x="2794" y="12456"/>
                    <a:pt x="6227" y="12456"/>
                  </a:cubicBezTo>
                  <a:cubicBezTo>
                    <a:pt x="9663" y="12456"/>
                    <a:pt x="12456" y="9663"/>
                    <a:pt x="12456" y="6226"/>
                  </a:cubicBezTo>
                  <a:cubicBezTo>
                    <a:pt x="12456" y="2793"/>
                    <a:pt x="9663" y="0"/>
                    <a:pt x="6227"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43" name="Google Shape;471;p27">
              <a:extLst>
                <a:ext uri="{FF2B5EF4-FFF2-40B4-BE49-F238E27FC236}">
                  <a16:creationId xmlns:a16="http://schemas.microsoft.com/office/drawing/2014/main" id="{7A17B4DF-E845-D4B6-A29B-2D8D8BD36D18}"/>
                </a:ext>
              </a:extLst>
            </p:cNvPr>
            <p:cNvSpPr/>
            <p:nvPr/>
          </p:nvSpPr>
          <p:spPr>
            <a:xfrm>
              <a:off x="2810775" y="975075"/>
              <a:ext cx="206025" cy="198150"/>
            </a:xfrm>
            <a:custGeom>
              <a:avLst/>
              <a:gdLst/>
              <a:ahLst/>
              <a:cxnLst/>
              <a:rect l="l" t="t" r="r" b="b"/>
              <a:pathLst>
                <a:path w="8241" h="7926" extrusionOk="0">
                  <a:moveTo>
                    <a:pt x="4275" y="1132"/>
                  </a:moveTo>
                  <a:cubicBezTo>
                    <a:pt x="4640" y="1132"/>
                    <a:pt x="5009" y="1203"/>
                    <a:pt x="5360" y="1348"/>
                  </a:cubicBezTo>
                  <a:cubicBezTo>
                    <a:pt x="6416" y="1785"/>
                    <a:pt x="7108" y="2818"/>
                    <a:pt x="7108" y="3962"/>
                  </a:cubicBezTo>
                  <a:cubicBezTo>
                    <a:pt x="7105" y="5527"/>
                    <a:pt x="5840" y="6792"/>
                    <a:pt x="4276" y="6795"/>
                  </a:cubicBezTo>
                  <a:cubicBezTo>
                    <a:pt x="3131" y="6795"/>
                    <a:pt x="2099" y="6103"/>
                    <a:pt x="1661" y="5046"/>
                  </a:cubicBezTo>
                  <a:cubicBezTo>
                    <a:pt x="1223" y="3987"/>
                    <a:pt x="1465" y="2770"/>
                    <a:pt x="2274" y="1961"/>
                  </a:cubicBezTo>
                  <a:cubicBezTo>
                    <a:pt x="2815" y="1419"/>
                    <a:pt x="3538" y="1132"/>
                    <a:pt x="4275" y="1132"/>
                  </a:cubicBezTo>
                  <a:close/>
                  <a:moveTo>
                    <a:pt x="4276" y="1"/>
                  </a:moveTo>
                  <a:cubicBezTo>
                    <a:pt x="2672" y="1"/>
                    <a:pt x="1229" y="964"/>
                    <a:pt x="613" y="2447"/>
                  </a:cubicBezTo>
                  <a:cubicBezTo>
                    <a:pt x="0" y="3926"/>
                    <a:pt x="341" y="5632"/>
                    <a:pt x="1474" y="6764"/>
                  </a:cubicBezTo>
                  <a:cubicBezTo>
                    <a:pt x="2232" y="7523"/>
                    <a:pt x="3247" y="7926"/>
                    <a:pt x="4279" y="7926"/>
                  </a:cubicBezTo>
                  <a:cubicBezTo>
                    <a:pt x="4789" y="7926"/>
                    <a:pt x="5302" y="7828"/>
                    <a:pt x="5791" y="7625"/>
                  </a:cubicBezTo>
                  <a:cubicBezTo>
                    <a:pt x="7274" y="7009"/>
                    <a:pt x="8240" y="5566"/>
                    <a:pt x="8240" y="3962"/>
                  </a:cubicBezTo>
                  <a:cubicBezTo>
                    <a:pt x="8237" y="1773"/>
                    <a:pt x="6465" y="1"/>
                    <a:pt x="4276"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grpSp>
      <p:pic>
        <p:nvPicPr>
          <p:cNvPr id="45" name="Graphique 44" descr="Gestion avec un remplissage uni">
            <a:extLst>
              <a:ext uri="{FF2B5EF4-FFF2-40B4-BE49-F238E27FC236}">
                <a16:creationId xmlns:a16="http://schemas.microsoft.com/office/drawing/2014/main" id="{4EAFAAF8-555D-CF54-3CEB-0C7E72B17390}"/>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632867" y="2382843"/>
            <a:ext cx="791710" cy="791710"/>
          </a:xfrm>
          <a:prstGeom prst="rect">
            <a:avLst/>
          </a:prstGeom>
        </p:spPr>
      </p:pic>
      <p:pic>
        <p:nvPicPr>
          <p:cNvPr id="46" name="Graphique 45" descr="Signature avec un remplissage uni">
            <a:extLst>
              <a:ext uri="{FF2B5EF4-FFF2-40B4-BE49-F238E27FC236}">
                <a16:creationId xmlns:a16="http://schemas.microsoft.com/office/drawing/2014/main" id="{CBABA5D6-F90E-1573-502E-09D2A67A803D}"/>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194138" y="3298271"/>
            <a:ext cx="660264" cy="660264"/>
          </a:xfrm>
          <a:prstGeom prst="rect">
            <a:avLst/>
          </a:prstGeom>
        </p:spPr>
      </p:pic>
      <p:pic>
        <p:nvPicPr>
          <p:cNvPr id="47" name="Graphique 46" descr="Diagramme d’interconnexion avec un remplissage uni">
            <a:extLst>
              <a:ext uri="{FF2B5EF4-FFF2-40B4-BE49-F238E27FC236}">
                <a16:creationId xmlns:a16="http://schemas.microsoft.com/office/drawing/2014/main" id="{99EF3D45-2932-1B33-F8C7-886779CEACCA}"/>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686001" y="4307571"/>
            <a:ext cx="585566" cy="585566"/>
          </a:xfrm>
          <a:prstGeom prst="rect">
            <a:avLst/>
          </a:prstGeom>
        </p:spPr>
      </p:pic>
      <p:pic>
        <p:nvPicPr>
          <p:cNvPr id="48" name="Graphique 47" descr="Globe contour">
            <a:extLst>
              <a:ext uri="{FF2B5EF4-FFF2-40B4-BE49-F238E27FC236}">
                <a16:creationId xmlns:a16="http://schemas.microsoft.com/office/drawing/2014/main" id="{4982A56F-22FE-93E0-CA34-221820314DA4}"/>
              </a:ext>
            </a:extLst>
          </p:cNvPr>
          <p:cNvPicPr>
            <a:picLocks noChangeAspect="1"/>
          </p:cNvPicPr>
          <p:nvPr/>
        </p:nvPicPr>
        <p:blipFill>
          <a:blip r:embed="rId9">
            <a:extLst>
              <a:ext uri="{96DAC541-7B7A-43D3-8B79-37D633B846F1}">
                <asvg:svgBlip xmlns:asvg="http://schemas.microsoft.com/office/drawing/2016/SVG/main" r:embed="rId10"/>
              </a:ext>
            </a:extLst>
          </a:blip>
          <a:stretch>
            <a:fillRect/>
          </a:stretch>
        </p:blipFill>
        <p:spPr>
          <a:xfrm>
            <a:off x="6218202" y="3359736"/>
            <a:ext cx="585179" cy="585179"/>
          </a:xfrm>
          <a:prstGeom prst="rect">
            <a:avLst/>
          </a:prstGeom>
        </p:spPr>
      </p:pic>
      <p:sp>
        <p:nvSpPr>
          <p:cNvPr id="25" name="ZoneTexte 24">
            <a:extLst>
              <a:ext uri="{FF2B5EF4-FFF2-40B4-BE49-F238E27FC236}">
                <a16:creationId xmlns:a16="http://schemas.microsoft.com/office/drawing/2014/main" id="{9E7913F3-BA52-6A59-FD77-F94C1855DE5C}"/>
              </a:ext>
            </a:extLst>
          </p:cNvPr>
          <p:cNvSpPr txBox="1"/>
          <p:nvPr/>
        </p:nvSpPr>
        <p:spPr>
          <a:xfrm>
            <a:off x="47500" y="5773368"/>
            <a:ext cx="11674600" cy="1200329"/>
          </a:xfrm>
          <a:prstGeom prst="rect">
            <a:avLst/>
          </a:prstGeom>
          <a:noFill/>
        </p:spPr>
        <p:txBody>
          <a:bodyPr wrap="square">
            <a:spAutoFit/>
          </a:bodyPr>
          <a:lstStyle/>
          <a:p>
            <a:pPr marL="285750" indent="-285750">
              <a:buClr>
                <a:schemeClr val="accent1">
                  <a:lumMod val="75000"/>
                </a:schemeClr>
              </a:buClr>
              <a:buFontTx/>
              <a:buChar char="-"/>
            </a:pPr>
            <a:r>
              <a:rPr lang="fr-FR" dirty="0">
                <a:solidFill>
                  <a:srgbClr val="FF0000"/>
                </a:solidFill>
                <a:latin typeface="Cambria" panose="02040503050406030204" pitchFamily="18" charset="0"/>
                <a:ea typeface="Cambria" panose="02040503050406030204" pitchFamily="18" charset="0"/>
              </a:rPr>
              <a:t>Un partenaire algérien peut participer mais </a:t>
            </a:r>
            <a:r>
              <a:rPr lang="fr-FR" b="1" dirty="0">
                <a:solidFill>
                  <a:srgbClr val="FF0000"/>
                </a:solidFill>
                <a:latin typeface="Cambria" panose="02040503050406030204" pitchFamily="18" charset="0"/>
                <a:ea typeface="Cambria" panose="02040503050406030204" pitchFamily="18" charset="0"/>
              </a:rPr>
              <a:t>pas</a:t>
            </a:r>
            <a:r>
              <a:rPr lang="fr-FR" dirty="0">
                <a:solidFill>
                  <a:srgbClr val="FF0000"/>
                </a:solidFill>
                <a:latin typeface="Cambria" panose="02040503050406030204" pitchFamily="18" charset="0"/>
                <a:ea typeface="Cambria" panose="02040503050406030204" pitchFamily="18" charset="0"/>
              </a:rPr>
              <a:t> </a:t>
            </a:r>
            <a:r>
              <a:rPr lang="fr-FR" b="1" dirty="0">
                <a:solidFill>
                  <a:srgbClr val="FF0000"/>
                </a:solidFill>
                <a:latin typeface="Cambria" panose="02040503050406030204" pitchFamily="18" charset="0"/>
                <a:ea typeface="Cambria" panose="02040503050406030204" pitchFamily="18" charset="0"/>
              </a:rPr>
              <a:t>systématiquement</a:t>
            </a:r>
            <a:r>
              <a:rPr lang="fr-FR" dirty="0">
                <a:solidFill>
                  <a:srgbClr val="FF0000"/>
                </a:solidFill>
                <a:latin typeface="Cambria" panose="02040503050406030204" pitchFamily="18" charset="0"/>
                <a:ea typeface="Cambria" panose="02040503050406030204" pitchFamily="18" charset="0"/>
              </a:rPr>
              <a:t> (encore) avec un financement direct de l’UE.</a:t>
            </a:r>
          </a:p>
          <a:p>
            <a:pPr marL="285750" indent="-285750">
              <a:buClr>
                <a:schemeClr val="accent1">
                  <a:lumMod val="75000"/>
                </a:schemeClr>
              </a:buClr>
              <a:buFontTx/>
              <a:buChar char="-"/>
            </a:pPr>
            <a:endParaRPr lang="fr-FR" dirty="0">
              <a:solidFill>
                <a:srgbClr val="FF0000"/>
              </a:solidFill>
              <a:latin typeface="Cambria" panose="02040503050406030204" pitchFamily="18" charset="0"/>
              <a:ea typeface="Cambria" panose="02040503050406030204" pitchFamily="18" charset="0"/>
            </a:endParaRPr>
          </a:p>
          <a:p>
            <a:pPr marL="285750" indent="-285750">
              <a:buClr>
                <a:schemeClr val="accent1">
                  <a:lumMod val="75000"/>
                </a:schemeClr>
              </a:buClr>
              <a:buFontTx/>
              <a:buChar char="-"/>
            </a:pPr>
            <a:r>
              <a:rPr lang="fr-FR" dirty="0">
                <a:solidFill>
                  <a:srgbClr val="FF0000"/>
                </a:solidFill>
                <a:latin typeface="Cambria" panose="02040503050406030204" pitchFamily="18" charset="0"/>
                <a:ea typeface="Cambria" panose="02040503050406030204" pitchFamily="18" charset="0"/>
              </a:rPr>
              <a:t>S’assurer au préalable la non-existence d’un </a:t>
            </a:r>
            <a:r>
              <a:rPr lang="fr-FR" b="1" dirty="0" err="1">
                <a:solidFill>
                  <a:srgbClr val="FF0000"/>
                </a:solidFill>
                <a:latin typeface="Cambria" panose="02040503050406030204" pitchFamily="18" charset="0"/>
                <a:ea typeface="Cambria" panose="02040503050406030204" pitchFamily="18" charset="0"/>
              </a:rPr>
              <a:t>red</a:t>
            </a:r>
            <a:r>
              <a:rPr lang="fr-FR" b="1" dirty="0">
                <a:solidFill>
                  <a:srgbClr val="FF0000"/>
                </a:solidFill>
                <a:latin typeface="Cambria" panose="02040503050406030204" pitchFamily="18" charset="0"/>
                <a:ea typeface="Cambria" panose="02040503050406030204" pitchFamily="18" charset="0"/>
              </a:rPr>
              <a:t>-flag</a:t>
            </a:r>
            <a:r>
              <a:rPr lang="fr-FR" dirty="0">
                <a:solidFill>
                  <a:srgbClr val="FF0000"/>
                </a:solidFill>
                <a:latin typeface="Cambria" panose="02040503050406030204" pitchFamily="18" charset="0"/>
                <a:ea typeface="Cambria" panose="02040503050406030204" pitchFamily="18" charset="0"/>
              </a:rPr>
              <a:t> de votre administration et/ou d’un support avant de se lancer </a:t>
            </a:r>
          </a:p>
          <a:p>
            <a:pPr marL="0" indent="0">
              <a:buClr>
                <a:schemeClr val="accent1">
                  <a:lumMod val="75000"/>
                </a:schemeClr>
              </a:buClr>
              <a:buNone/>
            </a:pPr>
            <a:endParaRPr lang="fr-FR" dirty="0">
              <a:solidFill>
                <a:srgbClr val="FF0000"/>
              </a:solidFill>
              <a:latin typeface="Cambria" panose="02040503050406030204" pitchFamily="18" charset="0"/>
              <a:ea typeface="Cambria" panose="02040503050406030204" pitchFamily="18" charset="0"/>
            </a:endParaRPr>
          </a:p>
        </p:txBody>
      </p:sp>
      <p:pic>
        <p:nvPicPr>
          <p:cNvPr id="28" name="Picture 2">
            <a:extLst>
              <a:ext uri="{FF2B5EF4-FFF2-40B4-BE49-F238E27FC236}">
                <a16:creationId xmlns:a16="http://schemas.microsoft.com/office/drawing/2014/main" id="{5C6706F4-755B-3B7D-677B-43A237E48FBA}"/>
              </a:ext>
            </a:extLst>
          </p:cNvPr>
          <p:cNvPicPr>
            <a:picLocks noChangeAspect="1" noChangeArrowheads="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36597" y="-180496"/>
            <a:ext cx="2447925" cy="1905000"/>
          </a:xfrm>
          <a:prstGeom prst="rect">
            <a:avLst/>
          </a:prstGeom>
          <a:noFill/>
          <a:extLst>
            <a:ext uri="{909E8E84-426E-40DD-AFC4-6F175D3DCCD1}">
              <a14:hiddenFill xmlns:a14="http://schemas.microsoft.com/office/drawing/2010/main">
                <a:solidFill>
                  <a:srgbClr val="FFFFFF"/>
                </a:solidFill>
              </a14:hiddenFill>
            </a:ext>
          </a:extLst>
        </p:spPr>
      </p:pic>
      <p:sp>
        <p:nvSpPr>
          <p:cNvPr id="30" name="Titre 1">
            <a:extLst>
              <a:ext uri="{FF2B5EF4-FFF2-40B4-BE49-F238E27FC236}">
                <a16:creationId xmlns:a16="http://schemas.microsoft.com/office/drawing/2014/main" id="{6594AEF7-0792-9053-579C-1E7807B934A9}"/>
              </a:ext>
            </a:extLst>
          </p:cNvPr>
          <p:cNvSpPr txBox="1">
            <a:spLocks/>
          </p:cNvSpPr>
          <p:nvPr/>
        </p:nvSpPr>
        <p:spPr>
          <a:xfrm>
            <a:off x="2929537" y="360276"/>
            <a:ext cx="9262463" cy="687481"/>
          </a:xfrm>
          <a:prstGeom prst="rect">
            <a:avLst/>
          </a:prstGeom>
        </p:spPr>
        <p:txBody>
          <a:bodyPr vert="horz" lIns="91440" tIns="45720" rIns="91440" bIns="45720" rtlCol="0" anchor="ctr">
            <a:normAutofit lnSpcReduction="10000"/>
          </a:bodyPr>
          <a:lstStyle>
            <a:lvl1pPr algn="l" defTabSz="914400" rtl="0" eaLnBrk="1" latinLnBrk="0" hangingPunct="1">
              <a:lnSpc>
                <a:spcPct val="90000"/>
              </a:lnSpc>
              <a:spcBef>
                <a:spcPct val="0"/>
              </a:spcBef>
              <a:buNone/>
              <a:defRPr sz="4500" b="1" kern="120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defRPr>
            </a:lvl1pPr>
          </a:lstStyle>
          <a:p>
            <a:r>
              <a:rPr lang="fr-FR" sz="4400" dirty="0"/>
              <a:t>Horizon Europe : Eligibilité</a:t>
            </a:r>
            <a:endParaRPr lang="fr-FR" sz="4100" dirty="0"/>
          </a:p>
        </p:txBody>
      </p:sp>
    </p:spTree>
    <p:extLst>
      <p:ext uri="{BB962C8B-B14F-4D97-AF65-F5344CB8AC3E}">
        <p14:creationId xmlns:p14="http://schemas.microsoft.com/office/powerpoint/2010/main" val="1927738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2D784BC-15B0-9950-4091-09BCC468CC4C}"/>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6258092-487D-5857-0A19-348F46F7D5BA}"/>
              </a:ext>
            </a:extLst>
          </p:cNvPr>
          <p:cNvSpPr>
            <a:spLocks noGrp="1"/>
          </p:cNvSpPr>
          <p:nvPr>
            <p:ph type="title"/>
          </p:nvPr>
        </p:nvSpPr>
        <p:spPr>
          <a:xfrm>
            <a:off x="556363" y="1193458"/>
            <a:ext cx="5017720" cy="2852737"/>
          </a:xfrm>
        </p:spPr>
        <p:txBody>
          <a:bodyPr/>
          <a:lstStyle/>
          <a:p>
            <a:r>
              <a:rPr lang="fr-FR" b="1" noProof="0" dirty="0">
                <a:latin typeface="Cambria" panose="02040503050406030204" pitchFamily="18" charset="0"/>
                <a:ea typeface="Cambria" panose="02040503050406030204" pitchFamily="18" charset="0"/>
              </a:rPr>
              <a:t>Pause café </a:t>
            </a:r>
          </a:p>
        </p:txBody>
      </p:sp>
      <p:sp>
        <p:nvSpPr>
          <p:cNvPr id="2" name="TextBox 1">
            <a:extLst>
              <a:ext uri="{FF2B5EF4-FFF2-40B4-BE49-F238E27FC236}">
                <a16:creationId xmlns:a16="http://schemas.microsoft.com/office/drawing/2014/main" id="{4ACDA153-D58E-1466-75AA-69802C150450}"/>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pic>
        <p:nvPicPr>
          <p:cNvPr id="14" name="Image 13">
            <a:extLst>
              <a:ext uri="{FF2B5EF4-FFF2-40B4-BE49-F238E27FC236}">
                <a16:creationId xmlns:a16="http://schemas.microsoft.com/office/drawing/2014/main" id="{BE108078-6D64-C18E-3A30-3B7450313134}"/>
              </a:ext>
            </a:extLst>
          </p:cNvPr>
          <p:cNvPicPr>
            <a:picLocks noChangeAspect="1"/>
          </p:cNvPicPr>
          <p:nvPr/>
        </p:nvPicPr>
        <p:blipFill>
          <a:blip r:embed="rId2"/>
          <a:stretch>
            <a:fillRect/>
          </a:stretch>
        </p:blipFill>
        <p:spPr>
          <a:xfrm>
            <a:off x="5226924" y="1753952"/>
            <a:ext cx="5639814" cy="3350096"/>
          </a:xfrm>
          <a:prstGeom prst="rect">
            <a:avLst/>
          </a:prstGeom>
        </p:spPr>
      </p:pic>
    </p:spTree>
    <p:extLst>
      <p:ext uri="{BB962C8B-B14F-4D97-AF65-F5344CB8AC3E}">
        <p14:creationId xmlns:p14="http://schemas.microsoft.com/office/powerpoint/2010/main" val="185123757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5597C-6016-D5FD-9198-9198936EBFD6}"/>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525DBC7-0D2C-1085-86D1-032F2524AAC6}"/>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Structurer son projet</a:t>
            </a:r>
          </a:p>
        </p:txBody>
      </p:sp>
      <p:sp>
        <p:nvSpPr>
          <p:cNvPr id="5" name="Espace réservé du texte 4">
            <a:extLst>
              <a:ext uri="{FF2B5EF4-FFF2-40B4-BE49-F238E27FC236}">
                <a16:creationId xmlns:a16="http://schemas.microsoft.com/office/drawing/2014/main" id="{4E8F1F8F-79C5-089E-20D2-059E18DF4AC2}"/>
              </a:ext>
            </a:extLst>
          </p:cNvPr>
          <p:cNvSpPr>
            <a:spLocks noGrp="1"/>
          </p:cNvSpPr>
          <p:nvPr>
            <p:ph type="body" idx="1"/>
          </p:nvPr>
        </p:nvSpPr>
        <p:spPr/>
        <p:txBody>
          <a:bodyPr/>
          <a:lstStyle/>
          <a:p>
            <a:r>
              <a:rPr lang="fr-FR" dirty="0">
                <a:latin typeface="Cambria" panose="02040503050406030204" pitchFamily="18" charset="0"/>
                <a:ea typeface="Cambria" panose="02040503050406030204" pitchFamily="18" charset="0"/>
              </a:rPr>
              <a:t>Identifier et décoder le bon call</a:t>
            </a:r>
            <a:endParaRPr lang="fr-FR" noProof="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A3CB0559-E564-B7C0-20B6-05A6FDD67853}"/>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143105246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a:extLst>
              <a:ext uri="{FF2B5EF4-FFF2-40B4-BE49-F238E27FC236}">
                <a16:creationId xmlns:a16="http://schemas.microsoft.com/office/drawing/2014/main" id="{58A7908E-EB66-0C0C-234F-0BC5D755EE3E}"/>
              </a:ext>
            </a:extLst>
          </p:cNvPr>
          <p:cNvSpPr txBox="1"/>
          <p:nvPr/>
        </p:nvSpPr>
        <p:spPr>
          <a:xfrm>
            <a:off x="2238858" y="1808569"/>
            <a:ext cx="7542450" cy="2178417"/>
          </a:xfrm>
          <a:prstGeom prst="rect">
            <a:avLst/>
          </a:prstGeom>
          <a:noFill/>
        </p:spPr>
        <p:txBody>
          <a:bodyPr wrap="none" rtlCol="0">
            <a:spAutoFit/>
          </a:bodyPr>
          <a:lstStyle/>
          <a:p>
            <a:pPr algn="ctr">
              <a:lnSpc>
                <a:spcPct val="150000"/>
              </a:lnSpc>
            </a:pPr>
            <a:r>
              <a:rPr lang="fr-FR" sz="48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N°1</a:t>
            </a:r>
          </a:p>
          <a:p>
            <a:pPr algn="ctr">
              <a:lnSpc>
                <a:spcPct val="150000"/>
              </a:lnSpc>
            </a:pPr>
            <a:r>
              <a:rPr lang="fr-FR"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Identifier le bon appel</a:t>
            </a:r>
          </a:p>
        </p:txBody>
      </p:sp>
    </p:spTree>
    <p:extLst>
      <p:ext uri="{BB962C8B-B14F-4D97-AF65-F5344CB8AC3E}">
        <p14:creationId xmlns:p14="http://schemas.microsoft.com/office/powerpoint/2010/main" val="425617034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3368528-9CD6-2AE9-06C9-086A2B2E758E}"/>
              </a:ext>
            </a:extLst>
          </p:cNvPr>
          <p:cNvSpPr>
            <a:spLocks noGrp="1"/>
          </p:cNvSpPr>
          <p:nvPr>
            <p:ph type="title"/>
          </p:nvPr>
        </p:nvSpPr>
        <p:spPr/>
        <p:txBody>
          <a:bodyPr>
            <a:normAutofit fontScale="90000"/>
          </a:bodyPr>
          <a:lstStyle/>
          <a:p>
            <a:r>
              <a:rPr lang="fr-FR" sz="46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Programme </a:t>
            </a:r>
            <a:r>
              <a:rPr lang="fr-FR" sz="45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rPr>
              <a:t>de travail =&gt; Appels à proposition</a:t>
            </a:r>
            <a:endParaRPr lang="en-GB" sz="4500" b="1" dirty="0">
              <a:solidFill>
                <a:schemeClr val="accent1">
                  <a:lumMod val="75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endParaRPr>
          </a:p>
        </p:txBody>
      </p:sp>
      <p:sp>
        <p:nvSpPr>
          <p:cNvPr id="4" name="Espace réservé du numéro de diapositive 3">
            <a:extLst>
              <a:ext uri="{FF2B5EF4-FFF2-40B4-BE49-F238E27FC236}">
                <a16:creationId xmlns:a16="http://schemas.microsoft.com/office/drawing/2014/main" id="{19FBA94D-0F74-ED34-3F7F-F1858B16907E}"/>
              </a:ext>
            </a:extLst>
          </p:cNvPr>
          <p:cNvSpPr>
            <a:spLocks noGrp="1"/>
          </p:cNvSpPr>
          <p:nvPr>
            <p:ph type="sldNum" sz="quarter" idx="12"/>
          </p:nvPr>
        </p:nvSpPr>
        <p:spPr>
          <a:xfrm>
            <a:off x="9425899" y="6329115"/>
            <a:ext cx="2743200" cy="365125"/>
          </a:xfrm>
        </p:spPr>
        <p:txBody>
          <a:bodyPr/>
          <a:lstStyle/>
          <a:p>
            <a:fld id="{67A26BC6-3AD6-4031-B39F-1DDABC68D122}" type="slidenum">
              <a:rPr lang="fr-FR" smtClean="0"/>
              <a:pPr/>
              <a:t>17</a:t>
            </a:fld>
            <a:endParaRPr lang="fr-FR"/>
          </a:p>
        </p:txBody>
      </p:sp>
      <p:grpSp>
        <p:nvGrpSpPr>
          <p:cNvPr id="13" name="Groupe 12">
            <a:extLst>
              <a:ext uri="{FF2B5EF4-FFF2-40B4-BE49-F238E27FC236}">
                <a16:creationId xmlns:a16="http://schemas.microsoft.com/office/drawing/2014/main" id="{7FB1D2E5-6DD5-97B4-67B4-66F29F94FAE7}"/>
              </a:ext>
            </a:extLst>
          </p:cNvPr>
          <p:cNvGrpSpPr/>
          <p:nvPr/>
        </p:nvGrpSpPr>
        <p:grpSpPr>
          <a:xfrm>
            <a:off x="7967685" y="1226804"/>
            <a:ext cx="4023978" cy="5368830"/>
            <a:chOff x="7152386" y="1254039"/>
            <a:chExt cx="4023978" cy="5368834"/>
          </a:xfrm>
        </p:grpSpPr>
        <p:sp>
          <p:nvSpPr>
            <p:cNvPr id="9" name="Trapèze 8">
              <a:extLst>
                <a:ext uri="{FF2B5EF4-FFF2-40B4-BE49-F238E27FC236}">
                  <a16:creationId xmlns:a16="http://schemas.microsoft.com/office/drawing/2014/main" id="{A41B5D3A-5772-E6C6-CC3F-9590D4696A91}"/>
                </a:ext>
              </a:extLst>
            </p:cNvPr>
            <p:cNvSpPr/>
            <p:nvPr/>
          </p:nvSpPr>
          <p:spPr>
            <a:xfrm rot="5400000">
              <a:off x="5669547" y="2790680"/>
              <a:ext cx="4799048" cy="1833370"/>
            </a:xfrm>
            <a:prstGeom prst="trapezoid">
              <a:avLst>
                <a:gd name="adj" fmla="val 45175"/>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2" name="Groupe 11">
              <a:extLst>
                <a:ext uri="{FF2B5EF4-FFF2-40B4-BE49-F238E27FC236}">
                  <a16:creationId xmlns:a16="http://schemas.microsoft.com/office/drawing/2014/main" id="{D3086379-5491-DFAA-3399-EFCDE5A8E7BF}"/>
                </a:ext>
              </a:extLst>
            </p:cNvPr>
            <p:cNvGrpSpPr/>
            <p:nvPr/>
          </p:nvGrpSpPr>
          <p:grpSpPr>
            <a:xfrm>
              <a:off x="8306368" y="1254039"/>
              <a:ext cx="2869996" cy="5368834"/>
              <a:chOff x="8306368" y="1254039"/>
              <a:chExt cx="2869996" cy="5368834"/>
            </a:xfrm>
          </p:grpSpPr>
          <p:sp>
            <p:nvSpPr>
              <p:cNvPr id="8" name="Trapèze 7">
                <a:extLst>
                  <a:ext uri="{FF2B5EF4-FFF2-40B4-BE49-F238E27FC236}">
                    <a16:creationId xmlns:a16="http://schemas.microsoft.com/office/drawing/2014/main" id="{EC367066-74C5-33C1-9EAA-4F915771D463}"/>
                  </a:ext>
                </a:extLst>
              </p:cNvPr>
              <p:cNvSpPr/>
              <p:nvPr/>
            </p:nvSpPr>
            <p:spPr>
              <a:xfrm rot="5400000">
                <a:off x="7002970" y="2557437"/>
                <a:ext cx="5368834" cy="2762038"/>
              </a:xfrm>
              <a:prstGeom prst="trapezoid">
                <a:avLst>
                  <a:gd name="adj" fmla="val 23589"/>
                </a:avLst>
              </a:prstGeom>
              <a:noFill/>
              <a:ln>
                <a:solidFill>
                  <a:schemeClr val="bg2">
                    <a:lumMod val="9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7" name="Image 6">
                <a:extLst>
                  <a:ext uri="{FF2B5EF4-FFF2-40B4-BE49-F238E27FC236}">
                    <a16:creationId xmlns:a16="http://schemas.microsoft.com/office/drawing/2014/main" id="{13059E47-B1DC-B88D-DC52-F780AFCF2B63}"/>
                  </a:ext>
                </a:extLst>
              </p:cNvPr>
              <p:cNvPicPr>
                <a:picLocks noChangeAspect="1"/>
              </p:cNvPicPr>
              <p:nvPr/>
            </p:nvPicPr>
            <p:blipFill>
              <a:blip r:embed="rId3">
                <a:duotone>
                  <a:prstClr val="black"/>
                  <a:schemeClr val="bg1">
                    <a:tint val="45000"/>
                    <a:satMod val="400000"/>
                  </a:schemeClr>
                </a:duotone>
              </a:blip>
              <a:stretch>
                <a:fillRect/>
              </a:stretch>
            </p:blipFill>
            <p:spPr>
              <a:xfrm rot="21418276">
                <a:off x="8602784" y="2046025"/>
                <a:ext cx="2573580" cy="3634798"/>
              </a:xfrm>
              <a:prstGeom prst="rect">
                <a:avLst/>
              </a:prstGeom>
              <a:effectLst>
                <a:innerShdw blurRad="63500" dist="50800" dir="8100000">
                  <a:prstClr val="black">
                    <a:alpha val="50000"/>
                  </a:prstClr>
                </a:innerShdw>
              </a:effectLst>
              <a:scene3d>
                <a:camera prst="perspectiveHeroicExtremeLeftFacing"/>
                <a:lightRig rig="threePt" dir="t"/>
              </a:scene3d>
            </p:spPr>
          </p:pic>
        </p:grpSp>
      </p:grpSp>
      <p:pic>
        <p:nvPicPr>
          <p:cNvPr id="11" name="Image 10">
            <a:extLst>
              <a:ext uri="{FF2B5EF4-FFF2-40B4-BE49-F238E27FC236}">
                <a16:creationId xmlns:a16="http://schemas.microsoft.com/office/drawing/2014/main" id="{42175F03-9584-79F8-5D5D-530C3F287E0A}"/>
              </a:ext>
            </a:extLst>
          </p:cNvPr>
          <p:cNvPicPr>
            <a:picLocks noChangeAspect="1"/>
          </p:cNvPicPr>
          <p:nvPr/>
        </p:nvPicPr>
        <p:blipFill>
          <a:blip r:embed="rId4"/>
          <a:stretch>
            <a:fillRect/>
          </a:stretch>
        </p:blipFill>
        <p:spPr>
          <a:xfrm>
            <a:off x="508283" y="2647230"/>
            <a:ext cx="5210947" cy="3432420"/>
          </a:xfrm>
          <a:prstGeom prst="rect">
            <a:avLst/>
          </a:prstGeom>
        </p:spPr>
      </p:pic>
      <p:pic>
        <p:nvPicPr>
          <p:cNvPr id="5" name="Image 4">
            <a:extLst>
              <a:ext uri="{FF2B5EF4-FFF2-40B4-BE49-F238E27FC236}">
                <a16:creationId xmlns:a16="http://schemas.microsoft.com/office/drawing/2014/main" id="{7A258F15-55F1-050D-288F-8474D4A4A61B}"/>
              </a:ext>
            </a:extLst>
          </p:cNvPr>
          <p:cNvPicPr>
            <a:picLocks noChangeAspect="1"/>
          </p:cNvPicPr>
          <p:nvPr/>
        </p:nvPicPr>
        <p:blipFill>
          <a:blip r:embed="rId5"/>
          <a:srcRect/>
          <a:stretch/>
        </p:blipFill>
        <p:spPr>
          <a:xfrm>
            <a:off x="5860470" y="1415926"/>
            <a:ext cx="3360165" cy="4976949"/>
          </a:xfrm>
          <a:prstGeom prst="rect">
            <a:avLst/>
          </a:prstGeom>
          <a:solidFill>
            <a:srgbClr val="FFFFFF">
              <a:shade val="85000"/>
            </a:srgbClr>
          </a:solidFill>
          <a:ln w="190500" cap="rnd">
            <a:solidFill>
              <a:srgbClr val="FFFFFF"/>
            </a:solidFill>
          </a:ln>
          <a:effectLst>
            <a:outerShdw blurRad="36195" dist="12700" dir="11400000" algn="tl" rotWithShape="0">
              <a:srgbClr val="000000">
                <a:alpha val="33000"/>
              </a:srgbClr>
            </a:outerShdw>
          </a:effectLst>
          <a:scene3d>
            <a:camera prst="perspectiveContrastingLeftFacing">
              <a:rot lat="540000" lon="2100000" rev="0"/>
            </a:camera>
            <a:lightRig rig="soft" dir="t"/>
          </a:scene3d>
          <a:sp3d contourW="12700" prstMaterial="matte">
            <a:bevelT w="63500" h="50800"/>
            <a:contourClr>
              <a:srgbClr val="C0C0C0"/>
            </a:contourClr>
          </a:sp3d>
        </p:spPr>
      </p:pic>
      <p:pic>
        <p:nvPicPr>
          <p:cNvPr id="14" name="Picture 2">
            <a:extLst>
              <a:ext uri="{FF2B5EF4-FFF2-40B4-BE49-F238E27FC236}">
                <a16:creationId xmlns:a16="http://schemas.microsoft.com/office/drawing/2014/main" id="{331C0514-AF2B-1AF5-FDE6-2FEA06726005}"/>
              </a:ext>
            </a:extLst>
          </p:cNvPr>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194628" y="1484165"/>
            <a:ext cx="1583192" cy="12320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2519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circle(in)">
                                      <p:cBhvr>
                                        <p:cTn id="15" dur="2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E39CFD-3387-8308-8873-9125472AE11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FAAB30C-C08B-641E-09D6-F4A2CF2C5F83}"/>
              </a:ext>
            </a:extLst>
          </p:cNvPr>
          <p:cNvSpPr>
            <a:spLocks noGrp="1"/>
          </p:cNvSpPr>
          <p:nvPr>
            <p:ph type="title"/>
          </p:nvPr>
        </p:nvSpPr>
        <p:spPr/>
        <p:txBody>
          <a:bodyPr/>
          <a:lstStyle/>
          <a:p>
            <a:r>
              <a:rPr lang="fr-FR" dirty="0"/>
              <a:t>Identifier le bon appel (call)</a:t>
            </a:r>
          </a:p>
        </p:txBody>
      </p:sp>
      <p:sp>
        <p:nvSpPr>
          <p:cNvPr id="4" name="Espace réservé du numéro de diapositive 3">
            <a:extLst>
              <a:ext uri="{FF2B5EF4-FFF2-40B4-BE49-F238E27FC236}">
                <a16:creationId xmlns:a16="http://schemas.microsoft.com/office/drawing/2014/main" id="{C58DCF2C-2B8B-1DD0-AB85-E61EC7CD16B3}"/>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7A26BC6-3AD6-4031-B39F-1DDABC68D122}" type="slidenum">
              <a:rPr kumimoji="0" lang="fr-FR" sz="1200" b="1" i="0" u="none" strike="noStrike" kern="1200" cap="none" spc="0" normalizeH="0" baseline="0" noProof="0" smtClean="0">
                <a:ln>
                  <a:noFill/>
                </a:ln>
                <a:solidFill>
                  <a:prstClr val="black">
                    <a:tint val="75000"/>
                  </a:prstClr>
                </a:solidFill>
                <a:effectLst/>
                <a:uLnTx/>
                <a:uFillTx/>
                <a:latin typeface="Cambria" panose="02040503050406030204" pitchFamily="18" charset="0"/>
                <a:ea typeface="Cambria" panose="02040503050406030204" pitchFamily="18" charset="0"/>
                <a:cs typeface="+mn-cs"/>
              </a:rPr>
              <a:pPr marL="0" marR="0" lvl="0" indent="0" algn="r" defTabSz="914400" rtl="0" eaLnBrk="1" fontAlgn="auto" latinLnBrk="0" hangingPunct="1">
                <a:lnSpc>
                  <a:spcPct val="100000"/>
                </a:lnSpc>
                <a:spcBef>
                  <a:spcPts val="0"/>
                </a:spcBef>
                <a:spcAft>
                  <a:spcPts val="0"/>
                </a:spcAft>
                <a:buClrTx/>
                <a:buSzTx/>
                <a:buFontTx/>
                <a:buNone/>
                <a:tabLst/>
                <a:defRPr/>
              </a:pPr>
              <a:t>18</a:t>
            </a:fld>
            <a:endParaRPr kumimoji="0" lang="fr-FR" sz="1200" b="1" i="0" u="none" strike="noStrike" kern="1200" cap="none" spc="0" normalizeH="0" baseline="0" noProof="0">
              <a:ln>
                <a:noFill/>
              </a:ln>
              <a:solidFill>
                <a:prstClr val="black">
                  <a:tint val="75000"/>
                </a:prstClr>
              </a:solidFill>
              <a:effectLst/>
              <a:uLnTx/>
              <a:uFillTx/>
              <a:latin typeface="Cambria" panose="02040503050406030204" pitchFamily="18" charset="0"/>
              <a:ea typeface="Cambria" panose="02040503050406030204" pitchFamily="18" charset="0"/>
              <a:cs typeface="+mn-cs"/>
            </a:endParaRPr>
          </a:p>
        </p:txBody>
      </p:sp>
      <p:sp>
        <p:nvSpPr>
          <p:cNvPr id="6" name="Espace réservé du contenu 5">
            <a:extLst>
              <a:ext uri="{FF2B5EF4-FFF2-40B4-BE49-F238E27FC236}">
                <a16:creationId xmlns:a16="http://schemas.microsoft.com/office/drawing/2014/main" id="{A690DE34-13CE-4647-4E7E-4FD68D8825DA}"/>
              </a:ext>
            </a:extLst>
          </p:cNvPr>
          <p:cNvSpPr>
            <a:spLocks noGrp="1"/>
          </p:cNvSpPr>
          <p:nvPr>
            <p:ph idx="1"/>
          </p:nvPr>
        </p:nvSpPr>
        <p:spPr>
          <a:xfrm>
            <a:off x="483476" y="1354485"/>
            <a:ext cx="11214538" cy="4916433"/>
          </a:xfrm>
        </p:spPr>
        <p:txBody>
          <a:bodyPr>
            <a:normAutofit lnSpcReduction="10000"/>
          </a:bodyPr>
          <a:lstStyle/>
          <a:p>
            <a:pPr marL="0" indent="0">
              <a:buClr>
                <a:schemeClr val="accent1">
                  <a:lumMod val="75000"/>
                </a:schemeClr>
              </a:buClr>
              <a:buNone/>
            </a:pPr>
            <a:r>
              <a:rPr lang="fr-FR" dirty="0">
                <a:solidFill>
                  <a:schemeClr val="bg2">
                    <a:lumMod val="50000"/>
                  </a:schemeClr>
                </a:solidFill>
              </a:rPr>
              <a:t>D’abord, il est essentiel de bien positionner son projet pour éviter tout </a:t>
            </a:r>
            <a:r>
              <a:rPr lang="fr-FR" b="1" dirty="0">
                <a:solidFill>
                  <a:schemeClr val="bg2">
                    <a:lumMod val="50000"/>
                  </a:schemeClr>
                </a:solidFill>
              </a:rPr>
              <a:t>hors-sujet</a:t>
            </a:r>
            <a:r>
              <a:rPr lang="fr-FR" dirty="0">
                <a:solidFill>
                  <a:schemeClr val="bg2">
                    <a:lumMod val="50000"/>
                  </a:schemeClr>
                </a:solidFill>
              </a:rPr>
              <a:t> et </a:t>
            </a:r>
            <a:r>
              <a:rPr lang="fr-FR" b="1" dirty="0">
                <a:solidFill>
                  <a:schemeClr val="bg2">
                    <a:lumMod val="50000"/>
                  </a:schemeClr>
                </a:solidFill>
              </a:rPr>
              <a:t>calibrer vos efforts </a:t>
            </a:r>
            <a:r>
              <a:rPr lang="fr-FR" dirty="0">
                <a:solidFill>
                  <a:schemeClr val="bg2">
                    <a:lumMod val="50000"/>
                  </a:schemeClr>
                </a:solidFill>
              </a:rPr>
              <a:t>: </a:t>
            </a: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a:buClr>
                <a:schemeClr val="bg2">
                  <a:lumMod val="50000"/>
                </a:schemeClr>
              </a:buClr>
              <a:buFont typeface="Wingdings" panose="05000000000000000000" pitchFamily="2" charset="2"/>
              <a:buChar char="ü"/>
            </a:pPr>
            <a:r>
              <a:rPr lang="fr-FR" dirty="0">
                <a:solidFill>
                  <a:schemeClr val="bg2">
                    <a:lumMod val="50000"/>
                  </a:schemeClr>
                </a:solidFill>
              </a:rPr>
              <a:t> Un mauvais alignement avec les attentes du programme ;</a:t>
            </a: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a:buClr>
                <a:schemeClr val="bg2">
                  <a:lumMod val="50000"/>
                </a:schemeClr>
              </a:buClr>
              <a:buFont typeface="Wingdings" panose="05000000000000000000" pitchFamily="2" charset="2"/>
              <a:buChar char="ü"/>
            </a:pPr>
            <a:r>
              <a:rPr lang="fr-FR" dirty="0">
                <a:solidFill>
                  <a:schemeClr val="bg2">
                    <a:lumMod val="50000"/>
                  </a:schemeClr>
                </a:solidFill>
              </a:rPr>
              <a:t> Eviter des ajustements difficiles et chronophages ;</a:t>
            </a: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a:buClr>
                <a:schemeClr val="bg2">
                  <a:lumMod val="50000"/>
                </a:schemeClr>
              </a:buClr>
              <a:buFont typeface="Wingdings" panose="05000000000000000000" pitchFamily="2" charset="2"/>
              <a:buChar char="ü"/>
            </a:pPr>
            <a:r>
              <a:rPr lang="fr-FR" dirty="0">
                <a:solidFill>
                  <a:schemeClr val="bg2">
                    <a:lumMod val="50000"/>
                  </a:schemeClr>
                </a:solidFill>
              </a:rPr>
              <a:t> Une perte de temps, d’énergie et élaborer une mauvaise proposition  ;</a:t>
            </a: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a:buClr>
                <a:schemeClr val="bg2">
                  <a:lumMod val="50000"/>
                </a:schemeClr>
              </a:buClr>
              <a:buFont typeface="Wingdings" panose="05000000000000000000" pitchFamily="2" charset="2"/>
              <a:buChar char="ü"/>
            </a:pPr>
            <a:r>
              <a:rPr lang="fr-FR" dirty="0">
                <a:solidFill>
                  <a:schemeClr val="bg2">
                    <a:lumMod val="50000"/>
                  </a:schemeClr>
                </a:solidFill>
              </a:rPr>
              <a:t> D’inutilement solliciter vos ressources internes.</a:t>
            </a:r>
          </a:p>
          <a:p>
            <a:pPr marL="0" indent="0">
              <a:buClr>
                <a:schemeClr val="bg2">
                  <a:lumMod val="50000"/>
                </a:schemeClr>
              </a:buClr>
              <a:buNone/>
            </a:pPr>
            <a:endParaRPr lang="fr-FR" dirty="0">
              <a:solidFill>
                <a:schemeClr val="bg2">
                  <a:lumMod val="50000"/>
                </a:schemeClr>
              </a:solidFill>
            </a:endParaRPr>
          </a:p>
        </p:txBody>
      </p:sp>
    </p:spTree>
    <p:extLst>
      <p:ext uri="{BB962C8B-B14F-4D97-AF65-F5344CB8AC3E}">
        <p14:creationId xmlns:p14="http://schemas.microsoft.com/office/powerpoint/2010/main" val="65027031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CF2262-2E5E-57A7-AB0A-60A8D670DB0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B8B68BC-D766-B113-64EB-73BC2BBE6D00}"/>
              </a:ext>
            </a:extLst>
          </p:cNvPr>
          <p:cNvSpPr>
            <a:spLocks noGrp="1"/>
          </p:cNvSpPr>
          <p:nvPr>
            <p:ph type="title"/>
          </p:nvPr>
        </p:nvSpPr>
        <p:spPr/>
        <p:txBody>
          <a:bodyPr/>
          <a:lstStyle/>
          <a:p>
            <a:r>
              <a:rPr lang="fr-FR" dirty="0"/>
              <a:t>Identifier un Appel : les critères</a:t>
            </a:r>
          </a:p>
        </p:txBody>
      </p:sp>
      <p:sp>
        <p:nvSpPr>
          <p:cNvPr id="4" name="Espace réservé du numéro de diapositive 3">
            <a:extLst>
              <a:ext uri="{FF2B5EF4-FFF2-40B4-BE49-F238E27FC236}">
                <a16:creationId xmlns:a16="http://schemas.microsoft.com/office/drawing/2014/main" id="{80B6119F-2CF8-944C-027B-FD3FC087C9D1}"/>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19</a:t>
            </a:fld>
            <a:endParaRPr lang="fr-FR">
              <a:latin typeface="Cambria" panose="02040503050406030204" pitchFamily="18" charset="0"/>
              <a:ea typeface="Cambria" panose="02040503050406030204" pitchFamily="18" charset="0"/>
            </a:endParaRPr>
          </a:p>
        </p:txBody>
      </p:sp>
      <p:sp>
        <p:nvSpPr>
          <p:cNvPr id="10" name="Google Shape;396;p26">
            <a:extLst>
              <a:ext uri="{FF2B5EF4-FFF2-40B4-BE49-F238E27FC236}">
                <a16:creationId xmlns:a16="http://schemas.microsoft.com/office/drawing/2014/main" id="{E3E9011C-566A-58AF-4022-DA1758A18CB4}"/>
              </a:ext>
            </a:extLst>
          </p:cNvPr>
          <p:cNvSpPr/>
          <p:nvPr/>
        </p:nvSpPr>
        <p:spPr>
          <a:xfrm>
            <a:off x="8506000" y="1447834"/>
            <a:ext cx="2542517" cy="2731641"/>
          </a:xfrm>
          <a:custGeom>
            <a:avLst/>
            <a:gdLst/>
            <a:ahLst/>
            <a:cxnLst/>
            <a:rect l="l" t="t" r="r" b="b"/>
            <a:pathLst>
              <a:path w="5818" h="6718" extrusionOk="0">
                <a:moveTo>
                  <a:pt x="2909" y="0"/>
                </a:moveTo>
                <a:lnTo>
                  <a:pt x="0" y="1679"/>
                </a:lnTo>
                <a:lnTo>
                  <a:pt x="0" y="5038"/>
                </a:lnTo>
                <a:lnTo>
                  <a:pt x="2909" y="6717"/>
                </a:lnTo>
                <a:lnTo>
                  <a:pt x="5818" y="5038"/>
                </a:lnTo>
                <a:lnTo>
                  <a:pt x="5818" y="1679"/>
                </a:lnTo>
                <a:lnTo>
                  <a:pt x="2909" y="0"/>
                </a:lnTo>
                <a:close/>
              </a:path>
            </a:pathLst>
          </a:custGeom>
          <a:ln/>
        </p:spPr>
        <p:style>
          <a:lnRef idx="0">
            <a:schemeClr val="accent3"/>
          </a:lnRef>
          <a:fillRef idx="3">
            <a:schemeClr val="accent3"/>
          </a:fillRef>
          <a:effectRef idx="3">
            <a:schemeClr val="accent3"/>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13" name="Google Shape;399;p26">
            <a:extLst>
              <a:ext uri="{FF2B5EF4-FFF2-40B4-BE49-F238E27FC236}">
                <a16:creationId xmlns:a16="http://schemas.microsoft.com/office/drawing/2014/main" id="{623EA70D-995F-27AC-BFA6-E4A91AE42E71}"/>
              </a:ext>
            </a:extLst>
          </p:cNvPr>
          <p:cNvGrpSpPr/>
          <p:nvPr/>
        </p:nvGrpSpPr>
        <p:grpSpPr>
          <a:xfrm>
            <a:off x="104066" y="1369917"/>
            <a:ext cx="3616163" cy="4802523"/>
            <a:chOff x="171463" y="1479450"/>
            <a:chExt cx="2149712" cy="3068492"/>
          </a:xfrm>
        </p:grpSpPr>
        <p:sp>
          <p:nvSpPr>
            <p:cNvPr id="14" name="Google Shape;400;p26">
              <a:extLst>
                <a:ext uri="{FF2B5EF4-FFF2-40B4-BE49-F238E27FC236}">
                  <a16:creationId xmlns:a16="http://schemas.microsoft.com/office/drawing/2014/main" id="{D64044D1-E859-4CA3-3ABA-837D4BCED309}"/>
                </a:ext>
              </a:extLst>
            </p:cNvPr>
            <p:cNvSpPr/>
            <p:nvPr/>
          </p:nvSpPr>
          <p:spPr>
            <a:xfrm>
              <a:off x="513341" y="1479450"/>
              <a:ext cx="1511718" cy="1745336"/>
            </a:xfrm>
            <a:custGeom>
              <a:avLst/>
              <a:gdLst/>
              <a:ahLst/>
              <a:cxnLst/>
              <a:rect l="l" t="t" r="r" b="b"/>
              <a:pathLst>
                <a:path w="5819" h="6718" extrusionOk="0">
                  <a:moveTo>
                    <a:pt x="2909" y="0"/>
                  </a:moveTo>
                  <a:lnTo>
                    <a:pt x="0" y="1679"/>
                  </a:lnTo>
                  <a:lnTo>
                    <a:pt x="0" y="5038"/>
                  </a:lnTo>
                  <a:lnTo>
                    <a:pt x="2909" y="6717"/>
                  </a:lnTo>
                  <a:lnTo>
                    <a:pt x="5818" y="5038"/>
                  </a:lnTo>
                  <a:lnTo>
                    <a:pt x="5818" y="1679"/>
                  </a:lnTo>
                  <a:lnTo>
                    <a:pt x="2909" y="0"/>
                  </a:lnTo>
                  <a:close/>
                </a:path>
              </a:pathLst>
            </a:custGeom>
            <a:ln/>
          </p:spPr>
          <p:style>
            <a:lnRef idx="0">
              <a:schemeClr val="accent1"/>
            </a:lnRef>
            <a:fillRef idx="3">
              <a:schemeClr val="accent1"/>
            </a:fillRef>
            <a:effectRef idx="3">
              <a:schemeClr val="accent1"/>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 name="Google Shape;401;p26">
              <a:extLst>
                <a:ext uri="{FF2B5EF4-FFF2-40B4-BE49-F238E27FC236}">
                  <a16:creationId xmlns:a16="http://schemas.microsoft.com/office/drawing/2014/main" id="{202C2F47-8EF3-6612-58D2-F90FFE7EEFA9}"/>
                </a:ext>
              </a:extLst>
            </p:cNvPr>
            <p:cNvSpPr txBox="1"/>
            <p:nvPr/>
          </p:nvSpPr>
          <p:spPr>
            <a:xfrm>
              <a:off x="230428" y="3783242"/>
              <a:ext cx="2090747" cy="764700"/>
            </a:xfrm>
            <a:prstGeom prst="rect">
              <a:avLst/>
            </a:prstGeom>
            <a:noFill/>
            <a:ln>
              <a:noFill/>
            </a:ln>
          </p:spPr>
          <p:txBody>
            <a:bodyPr spcFirstLastPara="1" wrap="square" lIns="91425" tIns="91425" rIns="91425" bIns="91425" anchor="t" anchorCtr="0">
              <a:noAutofit/>
            </a:bodyPr>
            <a:lstStyle/>
            <a:p>
              <a:pPr marL="0" lvl="0" indent="0" rtl="0">
                <a:lnSpc>
                  <a:spcPct val="100000"/>
                </a:lnSpc>
                <a:spcBef>
                  <a:spcPts val="0"/>
                </a:spcBef>
                <a:spcAft>
                  <a:spcPts val="0"/>
                </a:spcAft>
                <a:buNone/>
              </a:pPr>
              <a:r>
                <a:rPr lang="fr-FR" sz="1600" dirty="0">
                  <a:solidFill>
                    <a:schemeClr val="dk1"/>
                  </a:solidFill>
                  <a:latin typeface="Cambria" panose="02040503050406030204" pitchFamily="18" charset="0"/>
                  <a:ea typeface="Cambria" panose="02040503050406030204" pitchFamily="18" charset="0"/>
                  <a:cs typeface="Roboto"/>
                  <a:sym typeface="Roboto"/>
                </a:rPr>
                <a:t>Vérifier si vous ou votre institut ou votre consortium est éligible au dispositif </a:t>
              </a:r>
            </a:p>
            <a:p>
              <a:pPr marL="0" lvl="0" indent="0" rtl="0">
                <a:lnSpc>
                  <a:spcPct val="100000"/>
                </a:lnSpc>
                <a:spcBef>
                  <a:spcPts val="0"/>
                </a:spcBef>
                <a:spcAft>
                  <a:spcPts val="0"/>
                </a:spcAft>
                <a:buNone/>
              </a:pPr>
              <a:endParaRPr lang="fr-FR" sz="1600" dirty="0">
                <a:solidFill>
                  <a:schemeClr val="dk1"/>
                </a:solidFill>
                <a:latin typeface="Cambria" panose="02040503050406030204" pitchFamily="18" charset="0"/>
                <a:ea typeface="Cambria" panose="02040503050406030204" pitchFamily="18" charset="0"/>
                <a:cs typeface="Roboto"/>
                <a:sym typeface="Roboto"/>
              </a:endParaRPr>
            </a:p>
            <a:p>
              <a:pPr marL="0" lvl="0" indent="0" rtl="0">
                <a:lnSpc>
                  <a:spcPct val="100000"/>
                </a:lnSpc>
                <a:spcBef>
                  <a:spcPts val="0"/>
                </a:spcBef>
                <a:spcAft>
                  <a:spcPts val="0"/>
                </a:spcAft>
                <a:buNone/>
              </a:pPr>
              <a:r>
                <a:rPr lang="fr-FR" sz="1600" dirty="0">
                  <a:solidFill>
                    <a:schemeClr val="dk1"/>
                  </a:solidFill>
                  <a:latin typeface="Cambria" panose="02040503050406030204" pitchFamily="18" charset="0"/>
                  <a:ea typeface="Cambria" panose="02040503050406030204" pitchFamily="18" charset="0"/>
                  <a:cs typeface="Roboto"/>
                  <a:sym typeface="Roboto"/>
                </a:rPr>
                <a:t> Vérifier s’il n’y a pas une spécificité particulière (budgétaire, géographie)</a:t>
              </a:r>
            </a:p>
          </p:txBody>
        </p:sp>
        <p:sp>
          <p:nvSpPr>
            <p:cNvPr id="16" name="Google Shape;402;p26">
              <a:extLst>
                <a:ext uri="{FF2B5EF4-FFF2-40B4-BE49-F238E27FC236}">
                  <a16:creationId xmlns:a16="http://schemas.microsoft.com/office/drawing/2014/main" id="{707974A6-102C-E5E4-9DCE-17F770263F0C}"/>
                </a:ext>
              </a:extLst>
            </p:cNvPr>
            <p:cNvSpPr txBox="1"/>
            <p:nvPr/>
          </p:nvSpPr>
          <p:spPr>
            <a:xfrm>
              <a:off x="171463" y="3365375"/>
              <a:ext cx="1974787" cy="46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800" dirty="0">
                  <a:solidFill>
                    <a:schemeClr val="accent1"/>
                  </a:solidFill>
                  <a:latin typeface="Cambria" panose="02040503050406030204" pitchFamily="18" charset="0"/>
                  <a:ea typeface="Cambria" panose="02040503050406030204" pitchFamily="18" charset="0"/>
                  <a:cs typeface="Fira Sans Condensed Medium"/>
                  <a:sym typeface="Fira Sans Condensed Medium"/>
                </a:rPr>
                <a:t>Critère d’éligibilité</a:t>
              </a:r>
            </a:p>
          </p:txBody>
        </p:sp>
        <p:grpSp>
          <p:nvGrpSpPr>
            <p:cNvPr id="17" name="Google Shape;403;p26">
              <a:extLst>
                <a:ext uri="{FF2B5EF4-FFF2-40B4-BE49-F238E27FC236}">
                  <a16:creationId xmlns:a16="http://schemas.microsoft.com/office/drawing/2014/main" id="{20A7ABA8-3FE9-FF5A-0192-3BFE63AD0A10}"/>
                </a:ext>
              </a:extLst>
            </p:cNvPr>
            <p:cNvGrpSpPr/>
            <p:nvPr/>
          </p:nvGrpSpPr>
          <p:grpSpPr>
            <a:xfrm>
              <a:off x="991164" y="2084802"/>
              <a:ext cx="556072" cy="534626"/>
              <a:chOff x="3854700" y="249750"/>
              <a:chExt cx="500425" cy="481125"/>
            </a:xfrm>
          </p:grpSpPr>
          <p:sp>
            <p:nvSpPr>
              <p:cNvPr id="18" name="Google Shape;404;p26">
                <a:extLst>
                  <a:ext uri="{FF2B5EF4-FFF2-40B4-BE49-F238E27FC236}">
                    <a16:creationId xmlns:a16="http://schemas.microsoft.com/office/drawing/2014/main" id="{E299C531-7C0F-FF0B-008A-A5D1852B40D6}"/>
                  </a:ext>
                </a:extLst>
              </p:cNvPr>
              <p:cNvSpPr/>
              <p:nvPr/>
            </p:nvSpPr>
            <p:spPr>
              <a:xfrm>
                <a:off x="4206725" y="598350"/>
                <a:ext cx="70775" cy="68025"/>
              </a:xfrm>
              <a:custGeom>
                <a:avLst/>
                <a:gdLst/>
                <a:ahLst/>
                <a:cxnLst/>
                <a:rect l="l" t="t" r="r" b="b"/>
                <a:pathLst>
                  <a:path w="2831" h="2721" extrusionOk="0">
                    <a:moveTo>
                      <a:pt x="622" y="1"/>
                    </a:moveTo>
                    <a:cubicBezTo>
                      <a:pt x="478" y="1"/>
                      <a:pt x="333" y="56"/>
                      <a:pt x="223" y="165"/>
                    </a:cubicBezTo>
                    <a:cubicBezTo>
                      <a:pt x="0" y="388"/>
                      <a:pt x="0" y="744"/>
                      <a:pt x="223" y="966"/>
                    </a:cubicBezTo>
                    <a:lnTo>
                      <a:pt x="1819" y="2562"/>
                    </a:lnTo>
                    <a:cubicBezTo>
                      <a:pt x="1929" y="2668"/>
                      <a:pt x="2070" y="2721"/>
                      <a:pt x="2211" y="2721"/>
                    </a:cubicBezTo>
                    <a:cubicBezTo>
                      <a:pt x="2356" y="2721"/>
                      <a:pt x="2501" y="2665"/>
                      <a:pt x="2611" y="2553"/>
                    </a:cubicBezTo>
                    <a:cubicBezTo>
                      <a:pt x="2828" y="2337"/>
                      <a:pt x="2831" y="1984"/>
                      <a:pt x="2617" y="1764"/>
                    </a:cubicBezTo>
                    <a:lnTo>
                      <a:pt x="1021" y="165"/>
                    </a:lnTo>
                    <a:cubicBezTo>
                      <a:pt x="911" y="56"/>
                      <a:pt x="767" y="1"/>
                      <a:pt x="62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19" name="Google Shape;405;p26">
                <a:extLst>
                  <a:ext uri="{FF2B5EF4-FFF2-40B4-BE49-F238E27FC236}">
                    <a16:creationId xmlns:a16="http://schemas.microsoft.com/office/drawing/2014/main" id="{D8D4CC2D-68F1-8D6B-8A8F-12E016251100}"/>
                  </a:ext>
                </a:extLst>
              </p:cNvPr>
              <p:cNvSpPr/>
              <p:nvPr/>
            </p:nvSpPr>
            <p:spPr>
              <a:xfrm>
                <a:off x="4226750" y="538600"/>
                <a:ext cx="91250" cy="48150"/>
              </a:xfrm>
              <a:custGeom>
                <a:avLst/>
                <a:gdLst/>
                <a:ahLst/>
                <a:cxnLst/>
                <a:rect l="l" t="t" r="r" b="b"/>
                <a:pathLst>
                  <a:path w="3650" h="1926" extrusionOk="0">
                    <a:moveTo>
                      <a:pt x="631" y="1"/>
                    </a:moveTo>
                    <a:cubicBezTo>
                      <a:pt x="393" y="1"/>
                      <a:pt x="175" y="151"/>
                      <a:pt x="97" y="387"/>
                    </a:cubicBezTo>
                    <a:cubicBezTo>
                      <a:pt x="0" y="676"/>
                      <a:pt x="151" y="993"/>
                      <a:pt x="440" y="1098"/>
                    </a:cubicBezTo>
                    <a:lnTo>
                      <a:pt x="2837" y="1896"/>
                    </a:lnTo>
                    <a:cubicBezTo>
                      <a:pt x="2896" y="1916"/>
                      <a:pt x="2956" y="1925"/>
                      <a:pt x="3014" y="1925"/>
                    </a:cubicBezTo>
                    <a:cubicBezTo>
                      <a:pt x="3251" y="1925"/>
                      <a:pt x="3471" y="1774"/>
                      <a:pt x="3551" y="1538"/>
                    </a:cubicBezTo>
                    <a:cubicBezTo>
                      <a:pt x="3650" y="1243"/>
                      <a:pt x="3490" y="920"/>
                      <a:pt x="3192" y="824"/>
                    </a:cubicBezTo>
                    <a:lnTo>
                      <a:pt x="798" y="26"/>
                    </a:lnTo>
                    <a:cubicBezTo>
                      <a:pt x="742" y="9"/>
                      <a:pt x="686" y="1"/>
                      <a:pt x="63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0" name="Google Shape;406;p26">
                <a:extLst>
                  <a:ext uri="{FF2B5EF4-FFF2-40B4-BE49-F238E27FC236}">
                    <a16:creationId xmlns:a16="http://schemas.microsoft.com/office/drawing/2014/main" id="{3CD24BE5-1B8F-1BC2-3C6D-664E76E90C4F}"/>
                  </a:ext>
                </a:extLst>
              </p:cNvPr>
              <p:cNvSpPr/>
              <p:nvPr/>
            </p:nvSpPr>
            <p:spPr>
              <a:xfrm>
                <a:off x="4146500" y="618325"/>
                <a:ext cx="52050" cy="88650"/>
              </a:xfrm>
              <a:custGeom>
                <a:avLst/>
                <a:gdLst/>
                <a:ahLst/>
                <a:cxnLst/>
                <a:rect l="l" t="t" r="r" b="b"/>
                <a:pathLst>
                  <a:path w="2082" h="3546" extrusionOk="0">
                    <a:moveTo>
                      <a:pt x="632" y="1"/>
                    </a:moveTo>
                    <a:cubicBezTo>
                      <a:pt x="574" y="1"/>
                      <a:pt x="514" y="10"/>
                      <a:pt x="455" y="29"/>
                    </a:cubicBezTo>
                    <a:cubicBezTo>
                      <a:pt x="160" y="128"/>
                      <a:pt x="0" y="447"/>
                      <a:pt x="100" y="746"/>
                    </a:cubicBezTo>
                    <a:lnTo>
                      <a:pt x="898" y="3140"/>
                    </a:lnTo>
                    <a:cubicBezTo>
                      <a:pt x="970" y="3386"/>
                      <a:pt x="1196" y="3546"/>
                      <a:pt x="1439" y="3546"/>
                    </a:cubicBezTo>
                    <a:cubicBezTo>
                      <a:pt x="1498" y="3546"/>
                      <a:pt x="1558" y="3536"/>
                      <a:pt x="1617" y="3516"/>
                    </a:cubicBezTo>
                    <a:cubicBezTo>
                      <a:pt x="1921" y="3417"/>
                      <a:pt x="2081" y="3082"/>
                      <a:pt x="1970" y="2784"/>
                    </a:cubicBezTo>
                    <a:lnTo>
                      <a:pt x="1172" y="387"/>
                    </a:lnTo>
                    <a:cubicBezTo>
                      <a:pt x="1092" y="150"/>
                      <a:pt x="871" y="1"/>
                      <a:pt x="63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1" name="Google Shape;407;p26">
                <a:extLst>
                  <a:ext uri="{FF2B5EF4-FFF2-40B4-BE49-F238E27FC236}">
                    <a16:creationId xmlns:a16="http://schemas.microsoft.com/office/drawing/2014/main" id="{634D51C3-86CD-E61B-3FAC-47E8A5835A7D}"/>
                  </a:ext>
                </a:extLst>
              </p:cNvPr>
              <p:cNvSpPr/>
              <p:nvPr/>
            </p:nvSpPr>
            <p:spPr>
              <a:xfrm>
                <a:off x="3927425" y="319075"/>
                <a:ext cx="70650" cy="67850"/>
              </a:xfrm>
              <a:custGeom>
                <a:avLst/>
                <a:gdLst/>
                <a:ahLst/>
                <a:cxnLst/>
                <a:rect l="l" t="t" r="r" b="b"/>
                <a:pathLst>
                  <a:path w="2826" h="2714" extrusionOk="0">
                    <a:moveTo>
                      <a:pt x="621" y="0"/>
                    </a:moveTo>
                    <a:cubicBezTo>
                      <a:pt x="477" y="0"/>
                      <a:pt x="333" y="55"/>
                      <a:pt x="223" y="165"/>
                    </a:cubicBezTo>
                    <a:cubicBezTo>
                      <a:pt x="4" y="385"/>
                      <a:pt x="1" y="737"/>
                      <a:pt x="214" y="957"/>
                    </a:cubicBezTo>
                    <a:lnTo>
                      <a:pt x="1813" y="2556"/>
                    </a:lnTo>
                    <a:cubicBezTo>
                      <a:pt x="1922" y="2661"/>
                      <a:pt x="2062" y="2714"/>
                      <a:pt x="2203" y="2714"/>
                    </a:cubicBezTo>
                    <a:cubicBezTo>
                      <a:pt x="2348" y="2714"/>
                      <a:pt x="2494" y="2658"/>
                      <a:pt x="2605" y="2547"/>
                    </a:cubicBezTo>
                    <a:cubicBezTo>
                      <a:pt x="2822" y="2330"/>
                      <a:pt x="2825" y="1977"/>
                      <a:pt x="2611" y="1755"/>
                    </a:cubicBezTo>
                    <a:lnTo>
                      <a:pt x="1012" y="159"/>
                    </a:lnTo>
                    <a:cubicBezTo>
                      <a:pt x="904" y="53"/>
                      <a:pt x="762" y="0"/>
                      <a:pt x="621"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2" name="Google Shape;408;p26">
                <a:extLst>
                  <a:ext uri="{FF2B5EF4-FFF2-40B4-BE49-F238E27FC236}">
                    <a16:creationId xmlns:a16="http://schemas.microsoft.com/office/drawing/2014/main" id="{44C6E9AC-9253-65B4-F890-1925CCD6D945}"/>
                  </a:ext>
                </a:extLst>
              </p:cNvPr>
              <p:cNvSpPr/>
              <p:nvPr/>
            </p:nvSpPr>
            <p:spPr>
              <a:xfrm>
                <a:off x="4007000" y="279300"/>
                <a:ext cx="51675" cy="88150"/>
              </a:xfrm>
              <a:custGeom>
                <a:avLst/>
                <a:gdLst/>
                <a:ahLst/>
                <a:cxnLst/>
                <a:rect l="l" t="t" r="r" b="b"/>
                <a:pathLst>
                  <a:path w="2067" h="3526" extrusionOk="0">
                    <a:moveTo>
                      <a:pt x="632" y="0"/>
                    </a:moveTo>
                    <a:cubicBezTo>
                      <a:pt x="573" y="0"/>
                      <a:pt x="512" y="10"/>
                      <a:pt x="452" y="30"/>
                    </a:cubicBezTo>
                    <a:cubicBezTo>
                      <a:pt x="160" y="127"/>
                      <a:pt x="0" y="437"/>
                      <a:pt x="91" y="732"/>
                    </a:cubicBezTo>
                    <a:lnTo>
                      <a:pt x="889" y="3126"/>
                    </a:lnTo>
                    <a:cubicBezTo>
                      <a:pt x="964" y="3370"/>
                      <a:pt x="1188" y="3525"/>
                      <a:pt x="1428" y="3525"/>
                    </a:cubicBezTo>
                    <a:cubicBezTo>
                      <a:pt x="1487" y="3525"/>
                      <a:pt x="1547" y="3516"/>
                      <a:pt x="1605" y="3496"/>
                    </a:cubicBezTo>
                    <a:cubicBezTo>
                      <a:pt x="1907" y="3397"/>
                      <a:pt x="2066" y="3069"/>
                      <a:pt x="1961" y="2771"/>
                    </a:cubicBezTo>
                    <a:lnTo>
                      <a:pt x="1160" y="374"/>
                    </a:lnTo>
                    <a:cubicBezTo>
                      <a:pt x="1079" y="144"/>
                      <a:pt x="863" y="0"/>
                      <a:pt x="63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3" name="Google Shape;409;p26">
                <a:extLst>
                  <a:ext uri="{FF2B5EF4-FFF2-40B4-BE49-F238E27FC236}">
                    <a16:creationId xmlns:a16="http://schemas.microsoft.com/office/drawing/2014/main" id="{647D1DAA-540F-594D-6529-EFFF21208770}"/>
                  </a:ext>
                </a:extLst>
              </p:cNvPr>
              <p:cNvSpPr/>
              <p:nvPr/>
            </p:nvSpPr>
            <p:spPr>
              <a:xfrm>
                <a:off x="3887300" y="398850"/>
                <a:ext cx="91800" cy="48250"/>
              </a:xfrm>
              <a:custGeom>
                <a:avLst/>
                <a:gdLst/>
                <a:ahLst/>
                <a:cxnLst/>
                <a:rect l="l" t="t" r="r" b="b"/>
                <a:pathLst>
                  <a:path w="3672" h="1930" extrusionOk="0">
                    <a:moveTo>
                      <a:pt x="638" y="0"/>
                    </a:moveTo>
                    <a:cubicBezTo>
                      <a:pt x="399" y="0"/>
                      <a:pt x="178" y="150"/>
                      <a:pt x="100" y="385"/>
                    </a:cubicBezTo>
                    <a:cubicBezTo>
                      <a:pt x="1" y="678"/>
                      <a:pt x="154" y="991"/>
                      <a:pt x="443" y="1096"/>
                    </a:cubicBezTo>
                    <a:lnTo>
                      <a:pt x="2840" y="1894"/>
                    </a:lnTo>
                    <a:cubicBezTo>
                      <a:pt x="2905" y="1918"/>
                      <a:pt x="2971" y="1930"/>
                      <a:pt x="3036" y="1930"/>
                    </a:cubicBezTo>
                    <a:cubicBezTo>
                      <a:pt x="3271" y="1930"/>
                      <a:pt x="3492" y="1781"/>
                      <a:pt x="3572" y="1545"/>
                    </a:cubicBezTo>
                    <a:cubicBezTo>
                      <a:pt x="3671" y="1241"/>
                      <a:pt x="3503" y="915"/>
                      <a:pt x="3195" y="825"/>
                    </a:cubicBezTo>
                    <a:lnTo>
                      <a:pt x="802" y="24"/>
                    </a:lnTo>
                    <a:cubicBezTo>
                      <a:pt x="747" y="8"/>
                      <a:pt x="692" y="0"/>
                      <a:pt x="63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4" name="Google Shape;410;p26">
                <a:extLst>
                  <a:ext uri="{FF2B5EF4-FFF2-40B4-BE49-F238E27FC236}">
                    <a16:creationId xmlns:a16="http://schemas.microsoft.com/office/drawing/2014/main" id="{E771811B-2277-D36C-9293-019828F0871E}"/>
                  </a:ext>
                </a:extLst>
              </p:cNvPr>
              <p:cNvSpPr/>
              <p:nvPr/>
            </p:nvSpPr>
            <p:spPr>
              <a:xfrm>
                <a:off x="3854700" y="413675"/>
                <a:ext cx="353475" cy="317200"/>
              </a:xfrm>
              <a:custGeom>
                <a:avLst/>
                <a:gdLst/>
                <a:ahLst/>
                <a:cxnLst/>
                <a:rect l="l" t="t" r="r" b="b"/>
                <a:pathLst>
                  <a:path w="14139" h="12688" extrusionOk="0">
                    <a:moveTo>
                      <a:pt x="12278" y="0"/>
                    </a:moveTo>
                    <a:lnTo>
                      <a:pt x="10639" y="1635"/>
                    </a:lnTo>
                    <a:cubicBezTo>
                      <a:pt x="10811" y="1720"/>
                      <a:pt x="10971" y="1831"/>
                      <a:pt x="11109" y="1964"/>
                    </a:cubicBezTo>
                    <a:cubicBezTo>
                      <a:pt x="11772" y="2623"/>
                      <a:pt x="11772" y="3698"/>
                      <a:pt x="11109" y="4358"/>
                    </a:cubicBezTo>
                    <a:lnTo>
                      <a:pt x="5520" y="9949"/>
                    </a:lnTo>
                    <a:cubicBezTo>
                      <a:pt x="5189" y="10281"/>
                      <a:pt x="4755" y="10446"/>
                      <a:pt x="4322" y="10446"/>
                    </a:cubicBezTo>
                    <a:cubicBezTo>
                      <a:pt x="3889" y="10446"/>
                      <a:pt x="3456" y="10281"/>
                      <a:pt x="3126" y="9949"/>
                    </a:cubicBezTo>
                    <a:cubicBezTo>
                      <a:pt x="2464" y="9287"/>
                      <a:pt x="2464" y="8215"/>
                      <a:pt x="3126" y="7552"/>
                    </a:cubicBezTo>
                    <a:lnTo>
                      <a:pt x="5331" y="5351"/>
                    </a:lnTo>
                    <a:cubicBezTo>
                      <a:pt x="4924" y="4499"/>
                      <a:pt x="4764" y="3554"/>
                      <a:pt x="4867" y="2620"/>
                    </a:cubicBezTo>
                    <a:lnTo>
                      <a:pt x="4867" y="2620"/>
                    </a:lnTo>
                    <a:lnTo>
                      <a:pt x="1527" y="5956"/>
                    </a:lnTo>
                    <a:cubicBezTo>
                      <a:pt x="1" y="7501"/>
                      <a:pt x="7" y="9992"/>
                      <a:pt x="1545" y="11530"/>
                    </a:cubicBezTo>
                    <a:cubicBezTo>
                      <a:pt x="2316" y="12301"/>
                      <a:pt x="3328" y="12687"/>
                      <a:pt x="4340" y="12687"/>
                    </a:cubicBezTo>
                    <a:cubicBezTo>
                      <a:pt x="5344" y="12687"/>
                      <a:pt x="6348" y="12307"/>
                      <a:pt x="7119" y="11545"/>
                    </a:cubicBezTo>
                    <a:lnTo>
                      <a:pt x="12708" y="5956"/>
                    </a:lnTo>
                    <a:cubicBezTo>
                      <a:pt x="13783" y="4878"/>
                      <a:pt x="14139" y="3276"/>
                      <a:pt x="13627" y="1843"/>
                    </a:cubicBezTo>
                    <a:cubicBezTo>
                      <a:pt x="13500" y="1467"/>
                      <a:pt x="13316" y="1114"/>
                      <a:pt x="13076" y="798"/>
                    </a:cubicBezTo>
                    <a:lnTo>
                      <a:pt x="13066" y="807"/>
                    </a:lnTo>
                    <a:cubicBezTo>
                      <a:pt x="12955" y="663"/>
                      <a:pt x="12844" y="503"/>
                      <a:pt x="12708" y="368"/>
                    </a:cubicBezTo>
                    <a:cubicBezTo>
                      <a:pt x="12570" y="235"/>
                      <a:pt x="12428" y="115"/>
                      <a:pt x="1227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25" name="Google Shape;411;p26">
                <a:extLst>
                  <a:ext uri="{FF2B5EF4-FFF2-40B4-BE49-F238E27FC236}">
                    <a16:creationId xmlns:a16="http://schemas.microsoft.com/office/drawing/2014/main" id="{3307824B-9D58-5150-F719-85AF1C050075}"/>
                  </a:ext>
                </a:extLst>
              </p:cNvPr>
              <p:cNvSpPr/>
              <p:nvPr/>
            </p:nvSpPr>
            <p:spPr>
              <a:xfrm>
                <a:off x="3996825" y="249750"/>
                <a:ext cx="358300" cy="322025"/>
              </a:xfrm>
              <a:custGeom>
                <a:avLst/>
                <a:gdLst/>
                <a:ahLst/>
                <a:cxnLst/>
                <a:rect l="l" t="t" r="r" b="b"/>
                <a:pathLst>
                  <a:path w="14332" h="12881" extrusionOk="0">
                    <a:moveTo>
                      <a:pt x="9993" y="1"/>
                    </a:moveTo>
                    <a:cubicBezTo>
                      <a:pt x="8989" y="1"/>
                      <a:pt x="7985" y="381"/>
                      <a:pt x="7216" y="1143"/>
                    </a:cubicBezTo>
                    <a:lnTo>
                      <a:pt x="1434" y="6925"/>
                    </a:lnTo>
                    <a:cubicBezTo>
                      <a:pt x="359" y="8003"/>
                      <a:pt x="1" y="9605"/>
                      <a:pt x="516" y="11038"/>
                    </a:cubicBezTo>
                    <a:cubicBezTo>
                      <a:pt x="639" y="11414"/>
                      <a:pt x="826" y="11767"/>
                      <a:pt x="1067" y="12083"/>
                    </a:cubicBezTo>
                    <a:lnTo>
                      <a:pt x="1073" y="12074"/>
                    </a:lnTo>
                    <a:cubicBezTo>
                      <a:pt x="1187" y="12218"/>
                      <a:pt x="1296" y="12378"/>
                      <a:pt x="1434" y="12513"/>
                    </a:cubicBezTo>
                    <a:cubicBezTo>
                      <a:pt x="1570" y="12646"/>
                      <a:pt x="1711" y="12766"/>
                      <a:pt x="1865" y="12881"/>
                    </a:cubicBezTo>
                    <a:lnTo>
                      <a:pt x="3500" y="11243"/>
                    </a:lnTo>
                    <a:cubicBezTo>
                      <a:pt x="3328" y="11158"/>
                      <a:pt x="3169" y="11050"/>
                      <a:pt x="3030" y="10918"/>
                    </a:cubicBezTo>
                    <a:cubicBezTo>
                      <a:pt x="2368" y="10255"/>
                      <a:pt x="2368" y="9183"/>
                      <a:pt x="3030" y="8521"/>
                    </a:cubicBezTo>
                    <a:lnTo>
                      <a:pt x="8812" y="2739"/>
                    </a:lnTo>
                    <a:cubicBezTo>
                      <a:pt x="9143" y="2408"/>
                      <a:pt x="9577" y="2242"/>
                      <a:pt x="10010" y="2242"/>
                    </a:cubicBezTo>
                    <a:cubicBezTo>
                      <a:pt x="10443" y="2242"/>
                      <a:pt x="10876" y="2408"/>
                      <a:pt x="11206" y="2739"/>
                    </a:cubicBezTo>
                    <a:cubicBezTo>
                      <a:pt x="11868" y="3401"/>
                      <a:pt x="11868" y="4473"/>
                      <a:pt x="11206" y="5136"/>
                    </a:cubicBezTo>
                    <a:lnTo>
                      <a:pt x="8812" y="7530"/>
                    </a:lnTo>
                    <a:cubicBezTo>
                      <a:pt x="9215" y="8382"/>
                      <a:pt x="9375" y="9328"/>
                      <a:pt x="9273" y="10261"/>
                    </a:cubicBezTo>
                    <a:lnTo>
                      <a:pt x="12805" y="6732"/>
                    </a:lnTo>
                    <a:cubicBezTo>
                      <a:pt x="14331" y="5187"/>
                      <a:pt x="14325" y="2697"/>
                      <a:pt x="12787" y="1158"/>
                    </a:cubicBezTo>
                    <a:cubicBezTo>
                      <a:pt x="12016" y="387"/>
                      <a:pt x="11004" y="1"/>
                      <a:pt x="999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grpSp>
      </p:grpSp>
      <p:grpSp>
        <p:nvGrpSpPr>
          <p:cNvPr id="29" name="Google Shape;423;p26">
            <a:extLst>
              <a:ext uri="{FF2B5EF4-FFF2-40B4-BE49-F238E27FC236}">
                <a16:creationId xmlns:a16="http://schemas.microsoft.com/office/drawing/2014/main" id="{3574F64C-B363-2BD9-38A4-B00AC53242BF}"/>
              </a:ext>
            </a:extLst>
          </p:cNvPr>
          <p:cNvGrpSpPr/>
          <p:nvPr/>
        </p:nvGrpSpPr>
        <p:grpSpPr>
          <a:xfrm>
            <a:off x="4093942" y="1369917"/>
            <a:ext cx="2950680" cy="4880987"/>
            <a:chOff x="2532739" y="1479450"/>
            <a:chExt cx="1754100" cy="3118624"/>
          </a:xfrm>
        </p:grpSpPr>
        <p:sp>
          <p:nvSpPr>
            <p:cNvPr id="30" name="Google Shape;424;p26">
              <a:extLst>
                <a:ext uri="{FF2B5EF4-FFF2-40B4-BE49-F238E27FC236}">
                  <a16:creationId xmlns:a16="http://schemas.microsoft.com/office/drawing/2014/main" id="{B38D345A-31A0-ADF4-C0D3-229F2090E90B}"/>
                </a:ext>
              </a:extLst>
            </p:cNvPr>
            <p:cNvSpPr/>
            <p:nvPr/>
          </p:nvSpPr>
          <p:spPr>
            <a:xfrm>
              <a:off x="2734796" y="1479450"/>
              <a:ext cx="1511458" cy="1745336"/>
            </a:xfrm>
            <a:custGeom>
              <a:avLst/>
              <a:gdLst/>
              <a:ahLst/>
              <a:cxnLst/>
              <a:rect l="l" t="t" r="r" b="b"/>
              <a:pathLst>
                <a:path w="5818" h="6718" extrusionOk="0">
                  <a:moveTo>
                    <a:pt x="2910" y="0"/>
                  </a:moveTo>
                  <a:lnTo>
                    <a:pt x="1" y="1679"/>
                  </a:lnTo>
                  <a:lnTo>
                    <a:pt x="1" y="5038"/>
                  </a:lnTo>
                  <a:lnTo>
                    <a:pt x="2910" y="6717"/>
                  </a:lnTo>
                  <a:lnTo>
                    <a:pt x="5818" y="5038"/>
                  </a:lnTo>
                  <a:lnTo>
                    <a:pt x="5818" y="1679"/>
                  </a:lnTo>
                  <a:lnTo>
                    <a:pt x="2910" y="0"/>
                  </a:lnTo>
                  <a:close/>
                </a:path>
              </a:pathLst>
            </a:custGeom>
            <a:ln/>
          </p:spPr>
          <p:style>
            <a:lnRef idx="0">
              <a:schemeClr val="accent2"/>
            </a:lnRef>
            <a:fillRef idx="3">
              <a:schemeClr val="accent2"/>
            </a:fillRef>
            <a:effectRef idx="3">
              <a:schemeClr val="accent2"/>
            </a:effectRef>
            <a:fontRef idx="minor">
              <a:schemeClr val="lt1"/>
            </a:fontRef>
          </p:style>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1" name="Google Shape;425;p26">
              <a:extLst>
                <a:ext uri="{FF2B5EF4-FFF2-40B4-BE49-F238E27FC236}">
                  <a16:creationId xmlns:a16="http://schemas.microsoft.com/office/drawing/2014/main" id="{88432C6E-C34B-03A9-4118-32E7EE3F01B5}"/>
                </a:ext>
              </a:extLst>
            </p:cNvPr>
            <p:cNvSpPr txBox="1"/>
            <p:nvPr/>
          </p:nvSpPr>
          <p:spPr>
            <a:xfrm>
              <a:off x="2532739" y="3343080"/>
              <a:ext cx="1754100" cy="46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800" dirty="0">
                  <a:solidFill>
                    <a:schemeClr val="accent2"/>
                  </a:solidFill>
                  <a:latin typeface="Cambria" panose="02040503050406030204" pitchFamily="18" charset="0"/>
                  <a:ea typeface="Cambria" panose="02040503050406030204" pitchFamily="18" charset="0"/>
                  <a:cs typeface="Fira Sans Condensed Medium"/>
                  <a:sym typeface="Fira Sans Condensed Medium"/>
                </a:rPr>
                <a:t>Critères clés</a:t>
              </a:r>
            </a:p>
          </p:txBody>
        </p:sp>
        <p:sp>
          <p:nvSpPr>
            <p:cNvPr id="32" name="Google Shape;426;p26">
              <a:extLst>
                <a:ext uri="{FF2B5EF4-FFF2-40B4-BE49-F238E27FC236}">
                  <a16:creationId xmlns:a16="http://schemas.microsoft.com/office/drawing/2014/main" id="{4B1E3025-A5A2-05DA-0602-DE1C68AD10E7}"/>
                </a:ext>
              </a:extLst>
            </p:cNvPr>
            <p:cNvSpPr txBox="1"/>
            <p:nvPr/>
          </p:nvSpPr>
          <p:spPr>
            <a:xfrm>
              <a:off x="2631600" y="3833374"/>
              <a:ext cx="1556377" cy="764700"/>
            </a:xfrm>
            <a:prstGeom prst="rect">
              <a:avLst/>
            </a:prstGeom>
            <a:noFill/>
            <a:ln>
              <a:noFill/>
            </a:ln>
          </p:spPr>
          <p:txBody>
            <a:bodyPr spcFirstLastPara="1" wrap="square" lIns="91425" tIns="91425" rIns="91425" bIns="91425" anchor="t" anchorCtr="0">
              <a:noAutofit/>
            </a:bodyPr>
            <a:lstStyle/>
            <a:p>
              <a:pPr marL="285750" lvl="0" indent="-285750" rtl="0">
                <a:lnSpc>
                  <a:spcPct val="100000"/>
                </a:lnSpc>
                <a:spcBef>
                  <a:spcPts val="0"/>
                </a:spcBef>
                <a:spcAft>
                  <a:spcPts val="0"/>
                </a:spcAft>
                <a:buClr>
                  <a:schemeClr val="dk1"/>
                </a:buClr>
                <a:buSzPts val="1100"/>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Cadre temporel </a:t>
              </a:r>
            </a:p>
            <a:p>
              <a:pPr marL="285750" lvl="0" indent="-285750" rtl="0">
                <a:lnSpc>
                  <a:spcPct val="100000"/>
                </a:lnSpc>
                <a:spcBef>
                  <a:spcPts val="0"/>
                </a:spcBef>
                <a:spcAft>
                  <a:spcPts val="0"/>
                </a:spcAft>
                <a:buClr>
                  <a:schemeClr val="dk1"/>
                </a:buClr>
                <a:buSzPts val="1100"/>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Ressources financières </a:t>
              </a:r>
            </a:p>
            <a:p>
              <a:pPr marL="285750" lvl="0" indent="-285750" rtl="0">
                <a:lnSpc>
                  <a:spcPct val="100000"/>
                </a:lnSpc>
                <a:spcBef>
                  <a:spcPts val="0"/>
                </a:spcBef>
                <a:spcAft>
                  <a:spcPts val="0"/>
                </a:spcAft>
                <a:buClr>
                  <a:schemeClr val="dk1"/>
                </a:buClr>
                <a:buSzPts val="1100"/>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Nature du projet : </a:t>
              </a:r>
            </a:p>
            <a:p>
              <a:pPr marL="285750" lvl="0" indent="-285750" rtl="0">
                <a:lnSpc>
                  <a:spcPct val="100000"/>
                </a:lnSpc>
                <a:spcBef>
                  <a:spcPts val="0"/>
                </a:spcBef>
                <a:spcAft>
                  <a:spcPts val="0"/>
                </a:spcAft>
                <a:buClr>
                  <a:schemeClr val="dk1"/>
                </a:buClr>
                <a:buSzPts val="1100"/>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Niveau de TRL attendu</a:t>
              </a:r>
            </a:p>
            <a:p>
              <a:pPr marL="285750" lvl="0" indent="-285750" rtl="0">
                <a:lnSpc>
                  <a:spcPct val="100000"/>
                </a:lnSpc>
                <a:spcBef>
                  <a:spcPts val="0"/>
                </a:spcBef>
                <a:spcAft>
                  <a:spcPts val="0"/>
                </a:spcAft>
                <a:buClr>
                  <a:schemeClr val="dk1"/>
                </a:buClr>
                <a:buSzPts val="1100"/>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Etc.</a:t>
              </a:r>
            </a:p>
          </p:txBody>
        </p:sp>
      </p:grpSp>
      <p:sp>
        <p:nvSpPr>
          <p:cNvPr id="36" name="Google Shape;401;p26">
            <a:extLst>
              <a:ext uri="{FF2B5EF4-FFF2-40B4-BE49-F238E27FC236}">
                <a16:creationId xmlns:a16="http://schemas.microsoft.com/office/drawing/2014/main" id="{9CDEE80C-5EA4-CD82-BF9B-97A5CD9818AB}"/>
              </a:ext>
            </a:extLst>
          </p:cNvPr>
          <p:cNvSpPr txBox="1"/>
          <p:nvPr/>
        </p:nvSpPr>
        <p:spPr>
          <a:xfrm>
            <a:off x="8620631" y="4988438"/>
            <a:ext cx="2743200" cy="1196839"/>
          </a:xfrm>
          <a:prstGeom prst="rect">
            <a:avLst/>
          </a:prstGeom>
          <a:noFill/>
          <a:ln>
            <a:noFill/>
          </a:ln>
        </p:spPr>
        <p:txBody>
          <a:bodyPr spcFirstLastPara="1" wrap="square" lIns="91425" tIns="91425" rIns="91425" bIns="91425" anchor="t" anchorCtr="0">
            <a:noAutofit/>
          </a:bodyPr>
          <a:lstStyle/>
          <a:p>
            <a:pPr marL="285750" lvl="0" indent="-285750" rtl="0">
              <a:lnSpc>
                <a:spcPct val="100000"/>
              </a:lnSpc>
              <a:spcBef>
                <a:spcPts val="0"/>
              </a:spcBef>
              <a:spcAft>
                <a:spcPts val="0"/>
              </a:spcAft>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Réponse aux exigences des critères d’évaluations</a:t>
            </a:r>
          </a:p>
          <a:p>
            <a:pPr marL="285750" lvl="0" indent="-285750" rtl="0">
              <a:lnSpc>
                <a:spcPct val="100000"/>
              </a:lnSpc>
              <a:spcBef>
                <a:spcPts val="0"/>
              </a:spcBef>
              <a:spcAft>
                <a:spcPts val="0"/>
              </a:spcAft>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Adéquation du Call vs votre projet </a:t>
            </a:r>
          </a:p>
          <a:p>
            <a:pPr marL="285750" lvl="0" indent="-285750" rtl="0">
              <a:lnSpc>
                <a:spcPct val="100000"/>
              </a:lnSpc>
              <a:spcBef>
                <a:spcPts val="0"/>
              </a:spcBef>
              <a:spcAft>
                <a:spcPts val="0"/>
              </a:spcAft>
              <a:buFontTx/>
              <a:buChar char="-"/>
            </a:pPr>
            <a:r>
              <a:rPr lang="fr-FR" sz="1600" dirty="0">
                <a:solidFill>
                  <a:schemeClr val="dk1"/>
                </a:solidFill>
                <a:latin typeface="Cambria" panose="02040503050406030204" pitchFamily="18" charset="0"/>
                <a:ea typeface="Cambria" panose="02040503050406030204" pitchFamily="18" charset="0"/>
                <a:cs typeface="Roboto"/>
                <a:sym typeface="Roboto"/>
              </a:rPr>
              <a:t>etc..</a:t>
            </a:r>
          </a:p>
          <a:p>
            <a:pPr marL="285750" lvl="0" indent="-285750" rtl="0">
              <a:lnSpc>
                <a:spcPct val="100000"/>
              </a:lnSpc>
              <a:spcBef>
                <a:spcPts val="0"/>
              </a:spcBef>
              <a:spcAft>
                <a:spcPts val="0"/>
              </a:spcAft>
              <a:buFontTx/>
              <a:buChar char="-"/>
            </a:pPr>
            <a:endParaRPr lang="fr-FR" sz="1400" dirty="0">
              <a:solidFill>
                <a:schemeClr val="dk1"/>
              </a:solidFill>
              <a:latin typeface="Cambria" panose="02040503050406030204" pitchFamily="18" charset="0"/>
              <a:ea typeface="Cambria" panose="02040503050406030204" pitchFamily="18" charset="0"/>
              <a:cs typeface="Roboto"/>
              <a:sym typeface="Roboto"/>
            </a:endParaRPr>
          </a:p>
          <a:p>
            <a:pPr marL="285750" lvl="0" indent="-285750" rtl="0">
              <a:lnSpc>
                <a:spcPct val="100000"/>
              </a:lnSpc>
              <a:spcBef>
                <a:spcPts val="0"/>
              </a:spcBef>
              <a:spcAft>
                <a:spcPts val="0"/>
              </a:spcAft>
              <a:buFontTx/>
              <a:buChar char="-"/>
            </a:pPr>
            <a:endParaRPr lang="fr-F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37" name="Google Shape;402;p26">
            <a:extLst>
              <a:ext uri="{FF2B5EF4-FFF2-40B4-BE49-F238E27FC236}">
                <a16:creationId xmlns:a16="http://schemas.microsoft.com/office/drawing/2014/main" id="{3945669D-D716-4B43-082C-CD47801B4A8B}"/>
              </a:ext>
            </a:extLst>
          </p:cNvPr>
          <p:cNvSpPr txBox="1"/>
          <p:nvPr/>
        </p:nvSpPr>
        <p:spPr>
          <a:xfrm>
            <a:off x="8180151" y="4325192"/>
            <a:ext cx="3321911" cy="732471"/>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fr-FR" sz="2800" dirty="0">
                <a:solidFill>
                  <a:schemeClr val="accent1"/>
                </a:solidFill>
                <a:latin typeface="Cambria" panose="02040503050406030204" pitchFamily="18" charset="0"/>
                <a:ea typeface="Cambria" panose="02040503050406030204" pitchFamily="18" charset="0"/>
                <a:cs typeface="Fira Sans Condensed Medium"/>
                <a:sym typeface="Fira Sans Condensed Medium"/>
              </a:rPr>
              <a:t>Critère d’évaluation</a:t>
            </a:r>
          </a:p>
        </p:txBody>
      </p:sp>
      <p:grpSp>
        <p:nvGrpSpPr>
          <p:cNvPr id="40" name="Google Shape;412;p26">
            <a:extLst>
              <a:ext uri="{FF2B5EF4-FFF2-40B4-BE49-F238E27FC236}">
                <a16:creationId xmlns:a16="http://schemas.microsoft.com/office/drawing/2014/main" id="{E25EF797-4F8B-2606-2C3E-C03DD3C6949E}"/>
              </a:ext>
            </a:extLst>
          </p:cNvPr>
          <p:cNvGrpSpPr/>
          <p:nvPr/>
        </p:nvGrpSpPr>
        <p:grpSpPr>
          <a:xfrm>
            <a:off x="9326940" y="2316141"/>
            <a:ext cx="900636" cy="837966"/>
            <a:chOff x="5660400" y="238125"/>
            <a:chExt cx="481825" cy="481825"/>
          </a:xfrm>
        </p:grpSpPr>
        <p:sp>
          <p:nvSpPr>
            <p:cNvPr id="41" name="Google Shape;413;p26">
              <a:extLst>
                <a:ext uri="{FF2B5EF4-FFF2-40B4-BE49-F238E27FC236}">
                  <a16:creationId xmlns:a16="http://schemas.microsoft.com/office/drawing/2014/main" id="{F72EF6A8-7629-6A1B-5837-A158F067914F}"/>
                </a:ext>
              </a:extLst>
            </p:cNvPr>
            <p:cNvSpPr/>
            <p:nvPr/>
          </p:nvSpPr>
          <p:spPr>
            <a:xfrm>
              <a:off x="5660400" y="436700"/>
              <a:ext cx="481825" cy="283250"/>
            </a:xfrm>
            <a:custGeom>
              <a:avLst/>
              <a:gdLst/>
              <a:ahLst/>
              <a:cxnLst/>
              <a:rect l="l" t="t" r="r" b="b"/>
              <a:pathLst>
                <a:path w="19273" h="11330" extrusionOk="0">
                  <a:moveTo>
                    <a:pt x="5120" y="1130"/>
                  </a:moveTo>
                  <a:cubicBezTo>
                    <a:pt x="5433" y="1130"/>
                    <a:pt x="5683" y="1380"/>
                    <a:pt x="5683" y="1693"/>
                  </a:cubicBezTo>
                  <a:cubicBezTo>
                    <a:pt x="5683" y="2006"/>
                    <a:pt x="5433" y="2259"/>
                    <a:pt x="5120" y="2259"/>
                  </a:cubicBezTo>
                  <a:lnTo>
                    <a:pt x="2861" y="2259"/>
                  </a:lnTo>
                  <a:cubicBezTo>
                    <a:pt x="2548" y="2259"/>
                    <a:pt x="2298" y="2006"/>
                    <a:pt x="2298" y="1693"/>
                  </a:cubicBezTo>
                  <a:cubicBezTo>
                    <a:pt x="2298" y="1380"/>
                    <a:pt x="2548" y="1130"/>
                    <a:pt x="2861" y="1130"/>
                  </a:cubicBezTo>
                  <a:close/>
                  <a:moveTo>
                    <a:pt x="10766" y="1130"/>
                  </a:moveTo>
                  <a:cubicBezTo>
                    <a:pt x="11079" y="1130"/>
                    <a:pt x="11329" y="1380"/>
                    <a:pt x="11329" y="1693"/>
                  </a:cubicBezTo>
                  <a:cubicBezTo>
                    <a:pt x="11329" y="2006"/>
                    <a:pt x="11079" y="2259"/>
                    <a:pt x="10766" y="2259"/>
                  </a:cubicBezTo>
                  <a:lnTo>
                    <a:pt x="8507" y="2259"/>
                  </a:lnTo>
                  <a:cubicBezTo>
                    <a:pt x="8194" y="2259"/>
                    <a:pt x="7944" y="2006"/>
                    <a:pt x="7944" y="1693"/>
                  </a:cubicBezTo>
                  <a:cubicBezTo>
                    <a:pt x="7944" y="1380"/>
                    <a:pt x="8194" y="1130"/>
                    <a:pt x="8507" y="1130"/>
                  </a:cubicBezTo>
                  <a:close/>
                  <a:moveTo>
                    <a:pt x="16412" y="1130"/>
                  </a:moveTo>
                  <a:cubicBezTo>
                    <a:pt x="16725" y="1130"/>
                    <a:pt x="16975" y="1380"/>
                    <a:pt x="16975" y="1693"/>
                  </a:cubicBezTo>
                  <a:cubicBezTo>
                    <a:pt x="16975" y="2006"/>
                    <a:pt x="16725" y="2259"/>
                    <a:pt x="16412" y="2259"/>
                  </a:cubicBezTo>
                  <a:lnTo>
                    <a:pt x="14153" y="2259"/>
                  </a:lnTo>
                  <a:cubicBezTo>
                    <a:pt x="13840" y="2259"/>
                    <a:pt x="13590" y="2006"/>
                    <a:pt x="13590" y="1693"/>
                  </a:cubicBezTo>
                  <a:cubicBezTo>
                    <a:pt x="13590" y="1380"/>
                    <a:pt x="13840" y="1130"/>
                    <a:pt x="14153" y="1130"/>
                  </a:cubicBezTo>
                  <a:close/>
                  <a:moveTo>
                    <a:pt x="5120" y="4518"/>
                  </a:moveTo>
                  <a:cubicBezTo>
                    <a:pt x="5433" y="4518"/>
                    <a:pt x="5683" y="4767"/>
                    <a:pt x="5683" y="5081"/>
                  </a:cubicBezTo>
                  <a:cubicBezTo>
                    <a:pt x="5683" y="5394"/>
                    <a:pt x="5433" y="5647"/>
                    <a:pt x="5120" y="5647"/>
                  </a:cubicBezTo>
                  <a:lnTo>
                    <a:pt x="2861" y="5647"/>
                  </a:lnTo>
                  <a:cubicBezTo>
                    <a:pt x="2548" y="5647"/>
                    <a:pt x="2298" y="5394"/>
                    <a:pt x="2298" y="5081"/>
                  </a:cubicBezTo>
                  <a:cubicBezTo>
                    <a:pt x="2298" y="4767"/>
                    <a:pt x="2548" y="4518"/>
                    <a:pt x="2861" y="4518"/>
                  </a:cubicBezTo>
                  <a:close/>
                  <a:moveTo>
                    <a:pt x="10766" y="4518"/>
                  </a:moveTo>
                  <a:cubicBezTo>
                    <a:pt x="11079" y="4518"/>
                    <a:pt x="11329" y="4767"/>
                    <a:pt x="11329" y="5081"/>
                  </a:cubicBezTo>
                  <a:cubicBezTo>
                    <a:pt x="11329" y="5394"/>
                    <a:pt x="11079" y="5647"/>
                    <a:pt x="10766" y="5647"/>
                  </a:cubicBezTo>
                  <a:lnTo>
                    <a:pt x="8507" y="5647"/>
                  </a:lnTo>
                  <a:cubicBezTo>
                    <a:pt x="8194" y="5647"/>
                    <a:pt x="7944" y="5394"/>
                    <a:pt x="7944" y="5081"/>
                  </a:cubicBezTo>
                  <a:cubicBezTo>
                    <a:pt x="7944" y="4767"/>
                    <a:pt x="8194" y="4518"/>
                    <a:pt x="8507" y="4518"/>
                  </a:cubicBezTo>
                  <a:close/>
                  <a:moveTo>
                    <a:pt x="16412" y="4518"/>
                  </a:moveTo>
                  <a:cubicBezTo>
                    <a:pt x="16725" y="4518"/>
                    <a:pt x="16975" y="4767"/>
                    <a:pt x="16975" y="5081"/>
                  </a:cubicBezTo>
                  <a:cubicBezTo>
                    <a:pt x="16975" y="5394"/>
                    <a:pt x="16725" y="5647"/>
                    <a:pt x="16412" y="5647"/>
                  </a:cubicBezTo>
                  <a:lnTo>
                    <a:pt x="14153" y="5647"/>
                  </a:lnTo>
                  <a:cubicBezTo>
                    <a:pt x="13840" y="5647"/>
                    <a:pt x="13590" y="5394"/>
                    <a:pt x="13590" y="5081"/>
                  </a:cubicBezTo>
                  <a:cubicBezTo>
                    <a:pt x="13590" y="4767"/>
                    <a:pt x="13840" y="4518"/>
                    <a:pt x="14153" y="4518"/>
                  </a:cubicBezTo>
                  <a:close/>
                  <a:moveTo>
                    <a:pt x="5120" y="7941"/>
                  </a:moveTo>
                  <a:cubicBezTo>
                    <a:pt x="5433" y="7941"/>
                    <a:pt x="5683" y="8194"/>
                    <a:pt x="5683" y="8507"/>
                  </a:cubicBezTo>
                  <a:cubicBezTo>
                    <a:pt x="5683" y="8818"/>
                    <a:pt x="5433" y="9071"/>
                    <a:pt x="5120" y="9071"/>
                  </a:cubicBezTo>
                  <a:lnTo>
                    <a:pt x="2861" y="9071"/>
                  </a:lnTo>
                  <a:cubicBezTo>
                    <a:pt x="2548" y="9071"/>
                    <a:pt x="2298" y="8818"/>
                    <a:pt x="2298" y="8507"/>
                  </a:cubicBezTo>
                  <a:cubicBezTo>
                    <a:pt x="2298" y="8194"/>
                    <a:pt x="2548" y="7941"/>
                    <a:pt x="2861" y="7941"/>
                  </a:cubicBezTo>
                  <a:close/>
                  <a:moveTo>
                    <a:pt x="10766" y="7941"/>
                  </a:moveTo>
                  <a:cubicBezTo>
                    <a:pt x="11079" y="7941"/>
                    <a:pt x="11329" y="8194"/>
                    <a:pt x="11329" y="8507"/>
                  </a:cubicBezTo>
                  <a:cubicBezTo>
                    <a:pt x="11329" y="8818"/>
                    <a:pt x="11079" y="9071"/>
                    <a:pt x="10766" y="9071"/>
                  </a:cubicBezTo>
                  <a:lnTo>
                    <a:pt x="8507" y="9071"/>
                  </a:lnTo>
                  <a:cubicBezTo>
                    <a:pt x="8194" y="9071"/>
                    <a:pt x="7944" y="8818"/>
                    <a:pt x="7944" y="8507"/>
                  </a:cubicBezTo>
                  <a:cubicBezTo>
                    <a:pt x="7944" y="8194"/>
                    <a:pt x="8194" y="7941"/>
                    <a:pt x="8507" y="7941"/>
                  </a:cubicBezTo>
                  <a:close/>
                  <a:moveTo>
                    <a:pt x="16412" y="7941"/>
                  </a:moveTo>
                  <a:cubicBezTo>
                    <a:pt x="16725" y="7941"/>
                    <a:pt x="16975" y="8194"/>
                    <a:pt x="16975" y="8507"/>
                  </a:cubicBezTo>
                  <a:cubicBezTo>
                    <a:pt x="16975" y="8818"/>
                    <a:pt x="16725" y="9071"/>
                    <a:pt x="16412" y="9071"/>
                  </a:cubicBezTo>
                  <a:lnTo>
                    <a:pt x="14153" y="9071"/>
                  </a:lnTo>
                  <a:cubicBezTo>
                    <a:pt x="13840" y="9071"/>
                    <a:pt x="13590" y="8818"/>
                    <a:pt x="13590" y="8507"/>
                  </a:cubicBezTo>
                  <a:cubicBezTo>
                    <a:pt x="13590" y="8194"/>
                    <a:pt x="13840" y="7941"/>
                    <a:pt x="14153" y="7941"/>
                  </a:cubicBezTo>
                  <a:close/>
                  <a:moveTo>
                    <a:pt x="1" y="1"/>
                  </a:moveTo>
                  <a:lnTo>
                    <a:pt x="1" y="9637"/>
                  </a:lnTo>
                  <a:cubicBezTo>
                    <a:pt x="1" y="10570"/>
                    <a:pt x="759" y="11329"/>
                    <a:pt x="1696" y="11329"/>
                  </a:cubicBezTo>
                  <a:lnTo>
                    <a:pt x="17580" y="11329"/>
                  </a:lnTo>
                  <a:cubicBezTo>
                    <a:pt x="18514" y="11329"/>
                    <a:pt x="19273" y="10570"/>
                    <a:pt x="19273" y="9637"/>
                  </a:cubicBezTo>
                  <a:lnTo>
                    <a:pt x="19273" y="1"/>
                  </a:ln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sp>
          <p:nvSpPr>
            <p:cNvPr id="42" name="Google Shape;414;p26">
              <a:extLst>
                <a:ext uri="{FF2B5EF4-FFF2-40B4-BE49-F238E27FC236}">
                  <a16:creationId xmlns:a16="http://schemas.microsoft.com/office/drawing/2014/main" id="{531F5956-4AE1-2CE5-69A2-E64145DC17E1}"/>
                </a:ext>
              </a:extLst>
            </p:cNvPr>
            <p:cNvSpPr/>
            <p:nvPr/>
          </p:nvSpPr>
          <p:spPr>
            <a:xfrm>
              <a:off x="5660400" y="238125"/>
              <a:ext cx="481825" cy="170375"/>
            </a:xfrm>
            <a:custGeom>
              <a:avLst/>
              <a:gdLst/>
              <a:ahLst/>
              <a:cxnLst/>
              <a:rect l="l" t="t" r="r" b="b"/>
              <a:pathLst>
                <a:path w="19273" h="6815" extrusionOk="0">
                  <a:moveTo>
                    <a:pt x="3990" y="1129"/>
                  </a:moveTo>
                  <a:cubicBezTo>
                    <a:pt x="4304" y="1129"/>
                    <a:pt x="4557" y="1382"/>
                    <a:pt x="4557" y="1695"/>
                  </a:cubicBezTo>
                  <a:lnTo>
                    <a:pt x="4557" y="3954"/>
                  </a:lnTo>
                  <a:cubicBezTo>
                    <a:pt x="4557" y="4264"/>
                    <a:pt x="4304" y="4517"/>
                    <a:pt x="3990" y="4517"/>
                  </a:cubicBezTo>
                  <a:cubicBezTo>
                    <a:pt x="3677" y="4517"/>
                    <a:pt x="3427" y="4264"/>
                    <a:pt x="3427" y="3954"/>
                  </a:cubicBezTo>
                  <a:lnTo>
                    <a:pt x="3427" y="1695"/>
                  </a:lnTo>
                  <a:cubicBezTo>
                    <a:pt x="3427" y="1382"/>
                    <a:pt x="3677" y="1129"/>
                    <a:pt x="3990" y="1129"/>
                  </a:cubicBezTo>
                  <a:close/>
                  <a:moveTo>
                    <a:pt x="9637" y="1129"/>
                  </a:moveTo>
                  <a:cubicBezTo>
                    <a:pt x="9950" y="1129"/>
                    <a:pt x="10203" y="1382"/>
                    <a:pt x="10203" y="1695"/>
                  </a:cubicBezTo>
                  <a:lnTo>
                    <a:pt x="10203" y="3954"/>
                  </a:lnTo>
                  <a:cubicBezTo>
                    <a:pt x="10203" y="4264"/>
                    <a:pt x="9950" y="4517"/>
                    <a:pt x="9637" y="4517"/>
                  </a:cubicBezTo>
                  <a:cubicBezTo>
                    <a:pt x="9323" y="4517"/>
                    <a:pt x="9073" y="4264"/>
                    <a:pt x="9073" y="3954"/>
                  </a:cubicBezTo>
                  <a:lnTo>
                    <a:pt x="9073" y="1695"/>
                  </a:lnTo>
                  <a:cubicBezTo>
                    <a:pt x="9073" y="1382"/>
                    <a:pt x="9323" y="1129"/>
                    <a:pt x="9637" y="1129"/>
                  </a:cubicBezTo>
                  <a:close/>
                  <a:moveTo>
                    <a:pt x="15283" y="1129"/>
                  </a:moveTo>
                  <a:cubicBezTo>
                    <a:pt x="15596" y="1129"/>
                    <a:pt x="15849" y="1382"/>
                    <a:pt x="15849" y="1695"/>
                  </a:cubicBezTo>
                  <a:lnTo>
                    <a:pt x="15849" y="3954"/>
                  </a:lnTo>
                  <a:cubicBezTo>
                    <a:pt x="15849" y="4264"/>
                    <a:pt x="15596" y="4517"/>
                    <a:pt x="15283" y="4517"/>
                  </a:cubicBezTo>
                  <a:cubicBezTo>
                    <a:pt x="14969" y="4517"/>
                    <a:pt x="14719" y="4264"/>
                    <a:pt x="14719" y="3954"/>
                  </a:cubicBezTo>
                  <a:lnTo>
                    <a:pt x="14719" y="1695"/>
                  </a:lnTo>
                  <a:cubicBezTo>
                    <a:pt x="14719" y="1382"/>
                    <a:pt x="14969" y="1129"/>
                    <a:pt x="15283" y="1129"/>
                  </a:cubicBezTo>
                  <a:close/>
                  <a:moveTo>
                    <a:pt x="3990" y="0"/>
                  </a:moveTo>
                  <a:cubicBezTo>
                    <a:pt x="3054" y="0"/>
                    <a:pt x="2298" y="759"/>
                    <a:pt x="2298" y="1695"/>
                  </a:cubicBezTo>
                  <a:lnTo>
                    <a:pt x="2298" y="2258"/>
                  </a:lnTo>
                  <a:lnTo>
                    <a:pt x="1696" y="2258"/>
                  </a:lnTo>
                  <a:cubicBezTo>
                    <a:pt x="759" y="2258"/>
                    <a:pt x="1" y="3017"/>
                    <a:pt x="1" y="3954"/>
                  </a:cubicBezTo>
                  <a:lnTo>
                    <a:pt x="1" y="6814"/>
                  </a:lnTo>
                  <a:lnTo>
                    <a:pt x="19273" y="6814"/>
                  </a:lnTo>
                  <a:lnTo>
                    <a:pt x="19273" y="3954"/>
                  </a:lnTo>
                  <a:cubicBezTo>
                    <a:pt x="19273" y="3017"/>
                    <a:pt x="18514" y="2258"/>
                    <a:pt x="17580" y="2258"/>
                  </a:cubicBezTo>
                  <a:lnTo>
                    <a:pt x="16978" y="2258"/>
                  </a:lnTo>
                  <a:lnTo>
                    <a:pt x="16978" y="1695"/>
                  </a:lnTo>
                  <a:cubicBezTo>
                    <a:pt x="16978" y="759"/>
                    <a:pt x="16219" y="0"/>
                    <a:pt x="15283" y="0"/>
                  </a:cubicBezTo>
                  <a:cubicBezTo>
                    <a:pt x="14346" y="0"/>
                    <a:pt x="13590" y="759"/>
                    <a:pt x="13590" y="1695"/>
                  </a:cubicBezTo>
                  <a:lnTo>
                    <a:pt x="13590" y="2258"/>
                  </a:lnTo>
                  <a:lnTo>
                    <a:pt x="11332" y="2258"/>
                  </a:lnTo>
                  <a:lnTo>
                    <a:pt x="11332" y="1695"/>
                  </a:lnTo>
                  <a:cubicBezTo>
                    <a:pt x="11332" y="759"/>
                    <a:pt x="10573" y="0"/>
                    <a:pt x="9637" y="0"/>
                  </a:cubicBezTo>
                  <a:cubicBezTo>
                    <a:pt x="8700" y="0"/>
                    <a:pt x="7944" y="759"/>
                    <a:pt x="7944" y="1695"/>
                  </a:cubicBezTo>
                  <a:lnTo>
                    <a:pt x="7944" y="2258"/>
                  </a:lnTo>
                  <a:lnTo>
                    <a:pt x="5686" y="2258"/>
                  </a:lnTo>
                  <a:lnTo>
                    <a:pt x="5686" y="1695"/>
                  </a:lnTo>
                  <a:cubicBezTo>
                    <a:pt x="5686" y="759"/>
                    <a:pt x="4927" y="0"/>
                    <a:pt x="3990"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rgbClr val="435D74"/>
                </a:solidFill>
                <a:latin typeface="Cambria" panose="02040503050406030204" pitchFamily="18" charset="0"/>
                <a:ea typeface="Cambria" panose="02040503050406030204" pitchFamily="18" charset="0"/>
              </a:endParaRPr>
            </a:p>
          </p:txBody>
        </p:sp>
      </p:grpSp>
      <p:pic>
        <p:nvPicPr>
          <p:cNvPr id="43" name="Graphique 42" descr="Clé avec un remplissage uni">
            <a:extLst>
              <a:ext uri="{FF2B5EF4-FFF2-40B4-BE49-F238E27FC236}">
                <a16:creationId xmlns:a16="http://schemas.microsoft.com/office/drawing/2014/main" id="{4ACD55EE-F87C-A7D3-9038-61297CDBFD88}"/>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5213707" y="2085387"/>
            <a:ext cx="1300700" cy="1300700"/>
          </a:xfrm>
          <a:prstGeom prst="rect">
            <a:avLst/>
          </a:prstGeom>
        </p:spPr>
      </p:pic>
    </p:spTree>
    <p:extLst>
      <p:ext uri="{BB962C8B-B14F-4D97-AF65-F5344CB8AC3E}">
        <p14:creationId xmlns:p14="http://schemas.microsoft.com/office/powerpoint/2010/main" val="32505625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F6FE49-51BD-4DAA-8024-CB1A4C3F271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E951AA7-2E8A-6CFF-F233-DFE8B7462518}"/>
              </a:ext>
            </a:extLst>
          </p:cNvPr>
          <p:cNvSpPr>
            <a:spLocks noGrp="1"/>
          </p:cNvSpPr>
          <p:nvPr>
            <p:ph type="title"/>
          </p:nvPr>
        </p:nvSpPr>
        <p:spPr/>
        <p:txBody>
          <a:bodyPr/>
          <a:lstStyle/>
          <a:p>
            <a:r>
              <a:rPr lang="fr-FR" dirty="0"/>
              <a:t>Agenda de la formation</a:t>
            </a:r>
          </a:p>
        </p:txBody>
      </p:sp>
      <p:sp>
        <p:nvSpPr>
          <p:cNvPr id="4" name="Espace réservé du numéro de diapositive 3">
            <a:extLst>
              <a:ext uri="{FF2B5EF4-FFF2-40B4-BE49-F238E27FC236}">
                <a16:creationId xmlns:a16="http://schemas.microsoft.com/office/drawing/2014/main" id="{D2D20A1A-EB23-7E8F-3714-F5CDEE7E5A0C}"/>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a:t>
            </a:fld>
            <a:endParaRPr lang="fr-FR">
              <a:latin typeface="Cambria" panose="02040503050406030204" pitchFamily="18" charset="0"/>
              <a:ea typeface="Cambria" panose="02040503050406030204" pitchFamily="18" charset="0"/>
            </a:endParaRPr>
          </a:p>
        </p:txBody>
      </p:sp>
      <p:sp>
        <p:nvSpPr>
          <p:cNvPr id="23" name="Line 85">
            <a:extLst>
              <a:ext uri="{FF2B5EF4-FFF2-40B4-BE49-F238E27FC236}">
                <a16:creationId xmlns:a16="http://schemas.microsoft.com/office/drawing/2014/main" id="{AF69A24C-D27A-662E-D5A2-AB8F19DCF750}"/>
              </a:ext>
            </a:extLst>
          </p:cNvPr>
          <p:cNvSpPr>
            <a:spLocks noChangeShapeType="1"/>
          </p:cNvSpPr>
          <p:nvPr/>
        </p:nvSpPr>
        <p:spPr bwMode="auto">
          <a:xfrm>
            <a:off x="5791863" y="1236126"/>
            <a:ext cx="0" cy="5400000"/>
          </a:xfrm>
          <a:prstGeom prst="line">
            <a:avLst/>
          </a:prstGeom>
          <a:noFill/>
          <a:ln w="571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599" dirty="0">
              <a:latin typeface="Cambria" panose="02040503050406030204" pitchFamily="18" charset="0"/>
              <a:ea typeface="Cambria" panose="02040503050406030204" pitchFamily="18" charset="0"/>
            </a:endParaRPr>
          </a:p>
        </p:txBody>
      </p:sp>
      <p:sp>
        <p:nvSpPr>
          <p:cNvPr id="24" name="Line 85">
            <a:extLst>
              <a:ext uri="{FF2B5EF4-FFF2-40B4-BE49-F238E27FC236}">
                <a16:creationId xmlns:a16="http://schemas.microsoft.com/office/drawing/2014/main" id="{87B6E89B-2FE2-E29B-31A1-B88849F6A14C}"/>
              </a:ext>
            </a:extLst>
          </p:cNvPr>
          <p:cNvSpPr>
            <a:spLocks noChangeShapeType="1"/>
          </p:cNvSpPr>
          <p:nvPr/>
        </p:nvSpPr>
        <p:spPr bwMode="auto">
          <a:xfrm rot="5400000">
            <a:off x="6067521" y="-1490050"/>
            <a:ext cx="0" cy="10800000"/>
          </a:xfrm>
          <a:prstGeom prst="line">
            <a:avLst/>
          </a:prstGeom>
          <a:noFill/>
          <a:ln w="57150">
            <a:solidFill>
              <a:schemeClr val="tx1">
                <a:lumMod val="95000"/>
                <a:lumOff val="5000"/>
              </a:schemeClr>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sz="3599" dirty="0">
              <a:latin typeface="Cambria" panose="02040503050406030204" pitchFamily="18" charset="0"/>
              <a:ea typeface="Cambria" panose="02040503050406030204" pitchFamily="18" charset="0"/>
            </a:endParaRPr>
          </a:p>
        </p:txBody>
      </p:sp>
      <p:sp>
        <p:nvSpPr>
          <p:cNvPr id="27" name="Freeform 2">
            <a:extLst>
              <a:ext uri="{FF2B5EF4-FFF2-40B4-BE49-F238E27FC236}">
                <a16:creationId xmlns:a16="http://schemas.microsoft.com/office/drawing/2014/main" id="{9C07BA6C-BB7A-50CA-CF95-C2C629897C74}"/>
              </a:ext>
            </a:extLst>
          </p:cNvPr>
          <p:cNvSpPr>
            <a:spLocks noChangeArrowheads="1"/>
          </p:cNvSpPr>
          <p:nvPr/>
        </p:nvSpPr>
        <p:spPr bwMode="auto">
          <a:xfrm>
            <a:off x="910464" y="1235473"/>
            <a:ext cx="3599576" cy="854672"/>
          </a:xfrm>
          <a:custGeom>
            <a:avLst/>
            <a:gdLst>
              <a:gd name="T0" fmla="*/ 771707 w 2407"/>
              <a:gd name="T1" fmla="*/ 190139 h 527"/>
              <a:gd name="T2" fmla="*/ 94348 w 2407"/>
              <a:gd name="T3" fmla="*/ 190139 h 527"/>
              <a:gd name="T4" fmla="*/ 94348 w 2407"/>
              <a:gd name="T5" fmla="*/ 190139 h 527"/>
              <a:gd name="T6" fmla="*/ 0 w 2407"/>
              <a:gd name="T7" fmla="*/ 95069 h 527"/>
              <a:gd name="T8" fmla="*/ 0 w 2407"/>
              <a:gd name="T9" fmla="*/ 95069 h 527"/>
              <a:gd name="T10" fmla="*/ 94348 w 2407"/>
              <a:gd name="T11" fmla="*/ 0 h 527"/>
              <a:gd name="T12" fmla="*/ 771707 w 2407"/>
              <a:gd name="T13" fmla="*/ 0 h 527"/>
              <a:gd name="T14" fmla="*/ 771707 w 2407"/>
              <a:gd name="T15" fmla="*/ 0 h 527"/>
              <a:gd name="T16" fmla="*/ 866415 w 2407"/>
              <a:gd name="T17" fmla="*/ 95069 h 527"/>
              <a:gd name="T18" fmla="*/ 866415 w 2407"/>
              <a:gd name="T19" fmla="*/ 95069 h 527"/>
              <a:gd name="T20" fmla="*/ 771707 w 2407"/>
              <a:gd name="T21" fmla="*/ 190139 h 5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7" h="527">
                <a:moveTo>
                  <a:pt x="2143" y="526"/>
                </a:moveTo>
                <a:lnTo>
                  <a:pt x="262" y="526"/>
                </a:lnTo>
                <a:cubicBezTo>
                  <a:pt x="117" y="526"/>
                  <a:pt x="0" y="408"/>
                  <a:pt x="0" y="263"/>
                </a:cubicBezTo>
                <a:cubicBezTo>
                  <a:pt x="0" y="118"/>
                  <a:pt x="117" y="0"/>
                  <a:pt x="262" y="0"/>
                </a:cubicBezTo>
                <a:lnTo>
                  <a:pt x="2143" y="0"/>
                </a:lnTo>
                <a:cubicBezTo>
                  <a:pt x="2288" y="0"/>
                  <a:pt x="2406" y="118"/>
                  <a:pt x="2406" y="263"/>
                </a:cubicBezTo>
                <a:cubicBezTo>
                  <a:pt x="2406" y="408"/>
                  <a:pt x="2288" y="526"/>
                  <a:pt x="2143" y="526"/>
                </a:cubicBezTo>
              </a:path>
            </a:pathLst>
          </a:custGeom>
          <a:solidFill>
            <a:srgbClr val="00456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00465B"/>
              </a:solidFill>
              <a:effectLst/>
              <a:uLnTx/>
              <a:uFillTx/>
              <a:latin typeface="Cambria" panose="02040503050406030204" pitchFamily="18" charset="0"/>
              <a:ea typeface="Cambria" panose="02040503050406030204" pitchFamily="18" charset="0"/>
            </a:endParaRPr>
          </a:p>
        </p:txBody>
      </p:sp>
      <p:sp>
        <p:nvSpPr>
          <p:cNvPr id="28" name="TextBox 5">
            <a:extLst>
              <a:ext uri="{FF2B5EF4-FFF2-40B4-BE49-F238E27FC236}">
                <a16:creationId xmlns:a16="http://schemas.microsoft.com/office/drawing/2014/main" id="{C5B314E6-C546-80F5-AC97-F8FDD109EF86}"/>
              </a:ext>
            </a:extLst>
          </p:cNvPr>
          <p:cNvSpPr txBox="1"/>
          <p:nvPr/>
        </p:nvSpPr>
        <p:spPr>
          <a:xfrm>
            <a:off x="1306532" y="1254005"/>
            <a:ext cx="2807438" cy="754053"/>
          </a:xfrm>
          <a:prstGeom prst="rect">
            <a:avLst/>
          </a:prstGeom>
          <a:noFill/>
        </p:spPr>
        <p:txBody>
          <a:bodyPr wrap="square" rtlCol="0" anchor="ctr">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algn="ctr" defTabSz="1828434"/>
            <a:r>
              <a:rPr lang="en-US" dirty="0">
                <a:solidFill>
                  <a:srgbClr val="FFFFFF"/>
                </a:solidFill>
                <a:latin typeface="Cambria" panose="02040503050406030204" pitchFamily="18" charset="0"/>
                <a:ea typeface="Cambria" panose="02040503050406030204" pitchFamily="18" charset="0"/>
              </a:rPr>
              <a:t>Session 1</a:t>
            </a:r>
          </a:p>
        </p:txBody>
      </p:sp>
      <p:sp>
        <p:nvSpPr>
          <p:cNvPr id="29" name="Freeform 2">
            <a:extLst>
              <a:ext uri="{FF2B5EF4-FFF2-40B4-BE49-F238E27FC236}">
                <a16:creationId xmlns:a16="http://schemas.microsoft.com/office/drawing/2014/main" id="{D77F530E-D3B7-33A9-9025-AE00FAF08BDD}"/>
              </a:ext>
            </a:extLst>
          </p:cNvPr>
          <p:cNvSpPr>
            <a:spLocks noChangeArrowheads="1"/>
          </p:cNvSpPr>
          <p:nvPr/>
        </p:nvSpPr>
        <p:spPr bwMode="auto">
          <a:xfrm>
            <a:off x="7449150" y="1276685"/>
            <a:ext cx="3599576" cy="854672"/>
          </a:xfrm>
          <a:custGeom>
            <a:avLst/>
            <a:gdLst>
              <a:gd name="T0" fmla="*/ 771707 w 2407"/>
              <a:gd name="T1" fmla="*/ 190139 h 527"/>
              <a:gd name="T2" fmla="*/ 94348 w 2407"/>
              <a:gd name="T3" fmla="*/ 190139 h 527"/>
              <a:gd name="T4" fmla="*/ 94348 w 2407"/>
              <a:gd name="T5" fmla="*/ 190139 h 527"/>
              <a:gd name="T6" fmla="*/ 0 w 2407"/>
              <a:gd name="T7" fmla="*/ 95069 h 527"/>
              <a:gd name="T8" fmla="*/ 0 w 2407"/>
              <a:gd name="T9" fmla="*/ 95069 h 527"/>
              <a:gd name="T10" fmla="*/ 94348 w 2407"/>
              <a:gd name="T11" fmla="*/ 0 h 527"/>
              <a:gd name="T12" fmla="*/ 771707 w 2407"/>
              <a:gd name="T13" fmla="*/ 0 h 527"/>
              <a:gd name="T14" fmla="*/ 771707 w 2407"/>
              <a:gd name="T15" fmla="*/ 0 h 527"/>
              <a:gd name="T16" fmla="*/ 866415 w 2407"/>
              <a:gd name="T17" fmla="*/ 95069 h 527"/>
              <a:gd name="T18" fmla="*/ 866415 w 2407"/>
              <a:gd name="T19" fmla="*/ 95069 h 527"/>
              <a:gd name="T20" fmla="*/ 771707 w 2407"/>
              <a:gd name="T21" fmla="*/ 190139 h 5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7" h="527">
                <a:moveTo>
                  <a:pt x="2143" y="526"/>
                </a:moveTo>
                <a:lnTo>
                  <a:pt x="262" y="526"/>
                </a:lnTo>
                <a:cubicBezTo>
                  <a:pt x="117" y="526"/>
                  <a:pt x="0" y="408"/>
                  <a:pt x="0" y="263"/>
                </a:cubicBezTo>
                <a:cubicBezTo>
                  <a:pt x="0" y="118"/>
                  <a:pt x="117" y="0"/>
                  <a:pt x="262" y="0"/>
                </a:cubicBezTo>
                <a:lnTo>
                  <a:pt x="2143" y="0"/>
                </a:lnTo>
                <a:cubicBezTo>
                  <a:pt x="2288" y="0"/>
                  <a:pt x="2406" y="118"/>
                  <a:pt x="2406" y="263"/>
                </a:cubicBezTo>
                <a:cubicBezTo>
                  <a:pt x="2406" y="408"/>
                  <a:pt x="2288" y="526"/>
                  <a:pt x="2143" y="526"/>
                </a:cubicBezTo>
              </a:path>
            </a:pathLst>
          </a:custGeom>
          <a:solidFill>
            <a:schemeClr val="accent6"/>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00465B"/>
              </a:solidFill>
              <a:effectLst/>
              <a:uLnTx/>
              <a:uFillTx/>
              <a:latin typeface="Cambria" panose="02040503050406030204" pitchFamily="18" charset="0"/>
              <a:ea typeface="Cambria" panose="02040503050406030204" pitchFamily="18" charset="0"/>
            </a:endParaRPr>
          </a:p>
        </p:txBody>
      </p:sp>
      <p:sp>
        <p:nvSpPr>
          <p:cNvPr id="30" name="TextBox 5">
            <a:extLst>
              <a:ext uri="{FF2B5EF4-FFF2-40B4-BE49-F238E27FC236}">
                <a16:creationId xmlns:a16="http://schemas.microsoft.com/office/drawing/2014/main" id="{8443EE7A-FD68-1A2F-24AA-B7B4B7847F3D}"/>
              </a:ext>
            </a:extLst>
          </p:cNvPr>
          <p:cNvSpPr txBox="1"/>
          <p:nvPr/>
        </p:nvSpPr>
        <p:spPr>
          <a:xfrm>
            <a:off x="7845218" y="1295217"/>
            <a:ext cx="2807438" cy="754053"/>
          </a:xfrm>
          <a:prstGeom prst="rect">
            <a:avLst/>
          </a:prstGeom>
          <a:noFill/>
        </p:spPr>
        <p:txBody>
          <a:bodyPr wrap="square" rtlCol="0" anchor="ctr">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algn="ctr" defTabSz="1828434"/>
            <a:r>
              <a:rPr lang="en-US" dirty="0">
                <a:solidFill>
                  <a:srgbClr val="FFFFFF"/>
                </a:solidFill>
                <a:latin typeface="Cambria" panose="02040503050406030204" pitchFamily="18" charset="0"/>
                <a:ea typeface="Cambria" panose="02040503050406030204" pitchFamily="18" charset="0"/>
              </a:rPr>
              <a:t>Session 2</a:t>
            </a:r>
          </a:p>
        </p:txBody>
      </p:sp>
      <p:sp>
        <p:nvSpPr>
          <p:cNvPr id="33" name="Freeform 2">
            <a:extLst>
              <a:ext uri="{FF2B5EF4-FFF2-40B4-BE49-F238E27FC236}">
                <a16:creationId xmlns:a16="http://schemas.microsoft.com/office/drawing/2014/main" id="{2509AED3-F687-7689-1FD8-3D86CDA5F820}"/>
              </a:ext>
            </a:extLst>
          </p:cNvPr>
          <p:cNvSpPr>
            <a:spLocks noChangeArrowheads="1"/>
          </p:cNvSpPr>
          <p:nvPr/>
        </p:nvSpPr>
        <p:spPr bwMode="auto">
          <a:xfrm>
            <a:off x="937857" y="4118923"/>
            <a:ext cx="3599576" cy="854672"/>
          </a:xfrm>
          <a:custGeom>
            <a:avLst/>
            <a:gdLst>
              <a:gd name="T0" fmla="*/ 771707 w 2407"/>
              <a:gd name="T1" fmla="*/ 190139 h 527"/>
              <a:gd name="T2" fmla="*/ 94348 w 2407"/>
              <a:gd name="T3" fmla="*/ 190139 h 527"/>
              <a:gd name="T4" fmla="*/ 94348 w 2407"/>
              <a:gd name="T5" fmla="*/ 190139 h 527"/>
              <a:gd name="T6" fmla="*/ 0 w 2407"/>
              <a:gd name="T7" fmla="*/ 95069 h 527"/>
              <a:gd name="T8" fmla="*/ 0 w 2407"/>
              <a:gd name="T9" fmla="*/ 95069 h 527"/>
              <a:gd name="T10" fmla="*/ 94348 w 2407"/>
              <a:gd name="T11" fmla="*/ 0 h 527"/>
              <a:gd name="T12" fmla="*/ 771707 w 2407"/>
              <a:gd name="T13" fmla="*/ 0 h 527"/>
              <a:gd name="T14" fmla="*/ 771707 w 2407"/>
              <a:gd name="T15" fmla="*/ 0 h 527"/>
              <a:gd name="T16" fmla="*/ 866415 w 2407"/>
              <a:gd name="T17" fmla="*/ 95069 h 527"/>
              <a:gd name="T18" fmla="*/ 866415 w 2407"/>
              <a:gd name="T19" fmla="*/ 95069 h 527"/>
              <a:gd name="T20" fmla="*/ 771707 w 2407"/>
              <a:gd name="T21" fmla="*/ 190139 h 5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7" h="527">
                <a:moveTo>
                  <a:pt x="2143" y="526"/>
                </a:moveTo>
                <a:lnTo>
                  <a:pt x="262" y="526"/>
                </a:lnTo>
                <a:cubicBezTo>
                  <a:pt x="117" y="526"/>
                  <a:pt x="0" y="408"/>
                  <a:pt x="0" y="263"/>
                </a:cubicBezTo>
                <a:cubicBezTo>
                  <a:pt x="0" y="118"/>
                  <a:pt x="117" y="0"/>
                  <a:pt x="262" y="0"/>
                </a:cubicBezTo>
                <a:lnTo>
                  <a:pt x="2143" y="0"/>
                </a:lnTo>
                <a:cubicBezTo>
                  <a:pt x="2288" y="0"/>
                  <a:pt x="2406" y="118"/>
                  <a:pt x="2406" y="263"/>
                </a:cubicBezTo>
                <a:cubicBezTo>
                  <a:pt x="2406" y="408"/>
                  <a:pt x="2288" y="526"/>
                  <a:pt x="2143" y="526"/>
                </a:cubicBezTo>
              </a:path>
            </a:pathLst>
          </a:custGeom>
          <a:solidFill>
            <a:srgbClr val="7030A0"/>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00465B"/>
              </a:solidFill>
              <a:effectLst/>
              <a:uLnTx/>
              <a:uFillTx/>
              <a:latin typeface="Cambria" panose="02040503050406030204" pitchFamily="18" charset="0"/>
              <a:ea typeface="Cambria" panose="02040503050406030204" pitchFamily="18" charset="0"/>
            </a:endParaRPr>
          </a:p>
        </p:txBody>
      </p:sp>
      <p:sp>
        <p:nvSpPr>
          <p:cNvPr id="34" name="TextBox 5">
            <a:extLst>
              <a:ext uri="{FF2B5EF4-FFF2-40B4-BE49-F238E27FC236}">
                <a16:creationId xmlns:a16="http://schemas.microsoft.com/office/drawing/2014/main" id="{984D50D7-9FBA-92F5-4FDB-EC73F944113D}"/>
              </a:ext>
            </a:extLst>
          </p:cNvPr>
          <p:cNvSpPr txBox="1"/>
          <p:nvPr/>
        </p:nvSpPr>
        <p:spPr>
          <a:xfrm>
            <a:off x="1333925" y="4137455"/>
            <a:ext cx="2807438" cy="754053"/>
          </a:xfrm>
          <a:prstGeom prst="rect">
            <a:avLst/>
          </a:prstGeom>
          <a:noFill/>
        </p:spPr>
        <p:txBody>
          <a:bodyPr wrap="square" rtlCol="0" anchor="ctr">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algn="ctr" defTabSz="1828434"/>
            <a:r>
              <a:rPr lang="en-US" dirty="0">
                <a:solidFill>
                  <a:srgbClr val="FFFFFF"/>
                </a:solidFill>
                <a:latin typeface="Cambria" panose="02040503050406030204" pitchFamily="18" charset="0"/>
                <a:ea typeface="Cambria" panose="02040503050406030204" pitchFamily="18" charset="0"/>
              </a:rPr>
              <a:t>Session 3</a:t>
            </a:r>
          </a:p>
        </p:txBody>
      </p:sp>
      <p:sp>
        <p:nvSpPr>
          <p:cNvPr id="35" name="Freeform 2">
            <a:extLst>
              <a:ext uri="{FF2B5EF4-FFF2-40B4-BE49-F238E27FC236}">
                <a16:creationId xmlns:a16="http://schemas.microsoft.com/office/drawing/2014/main" id="{0488ACA5-003A-DF56-1A44-7DB1FEFC1F7D}"/>
              </a:ext>
            </a:extLst>
          </p:cNvPr>
          <p:cNvSpPr>
            <a:spLocks noChangeArrowheads="1"/>
          </p:cNvSpPr>
          <p:nvPr/>
        </p:nvSpPr>
        <p:spPr bwMode="auto">
          <a:xfrm>
            <a:off x="7482101" y="4160135"/>
            <a:ext cx="3599576" cy="854672"/>
          </a:xfrm>
          <a:custGeom>
            <a:avLst/>
            <a:gdLst>
              <a:gd name="T0" fmla="*/ 771707 w 2407"/>
              <a:gd name="T1" fmla="*/ 190139 h 527"/>
              <a:gd name="T2" fmla="*/ 94348 w 2407"/>
              <a:gd name="T3" fmla="*/ 190139 h 527"/>
              <a:gd name="T4" fmla="*/ 94348 w 2407"/>
              <a:gd name="T5" fmla="*/ 190139 h 527"/>
              <a:gd name="T6" fmla="*/ 0 w 2407"/>
              <a:gd name="T7" fmla="*/ 95069 h 527"/>
              <a:gd name="T8" fmla="*/ 0 w 2407"/>
              <a:gd name="T9" fmla="*/ 95069 h 527"/>
              <a:gd name="T10" fmla="*/ 94348 w 2407"/>
              <a:gd name="T11" fmla="*/ 0 h 527"/>
              <a:gd name="T12" fmla="*/ 771707 w 2407"/>
              <a:gd name="T13" fmla="*/ 0 h 527"/>
              <a:gd name="T14" fmla="*/ 771707 w 2407"/>
              <a:gd name="T15" fmla="*/ 0 h 527"/>
              <a:gd name="T16" fmla="*/ 866415 w 2407"/>
              <a:gd name="T17" fmla="*/ 95069 h 527"/>
              <a:gd name="T18" fmla="*/ 866415 w 2407"/>
              <a:gd name="T19" fmla="*/ 95069 h 527"/>
              <a:gd name="T20" fmla="*/ 771707 w 2407"/>
              <a:gd name="T21" fmla="*/ 190139 h 52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2407" h="527">
                <a:moveTo>
                  <a:pt x="2143" y="526"/>
                </a:moveTo>
                <a:lnTo>
                  <a:pt x="262" y="526"/>
                </a:lnTo>
                <a:cubicBezTo>
                  <a:pt x="117" y="526"/>
                  <a:pt x="0" y="408"/>
                  <a:pt x="0" y="263"/>
                </a:cubicBezTo>
                <a:cubicBezTo>
                  <a:pt x="0" y="118"/>
                  <a:pt x="117" y="0"/>
                  <a:pt x="262" y="0"/>
                </a:cubicBezTo>
                <a:lnTo>
                  <a:pt x="2143" y="0"/>
                </a:lnTo>
                <a:cubicBezTo>
                  <a:pt x="2288" y="0"/>
                  <a:pt x="2406" y="118"/>
                  <a:pt x="2406" y="263"/>
                </a:cubicBezTo>
                <a:cubicBezTo>
                  <a:pt x="2406" y="408"/>
                  <a:pt x="2288" y="526"/>
                  <a:pt x="2143" y="526"/>
                </a:cubicBezTo>
              </a:path>
            </a:pathLst>
          </a:custGeom>
          <a:solidFill>
            <a:schemeClr val="accent2"/>
          </a:solidFill>
          <a:ln>
            <a:noFill/>
          </a:ln>
          <a:effectLst/>
        </p:spPr>
        <p:txBody>
          <a:bodyPr wrap="none" anchor="ctr"/>
          <a:lstStyle/>
          <a:p>
            <a:pPr marL="0" marR="0" lvl="0" indent="0" defTabSz="1828434" eaLnBrk="1" fontAlgn="auto" latinLnBrk="0" hangingPunct="1">
              <a:lnSpc>
                <a:spcPct val="100000"/>
              </a:lnSpc>
              <a:spcBef>
                <a:spcPts val="0"/>
              </a:spcBef>
              <a:spcAft>
                <a:spcPts val="0"/>
              </a:spcAft>
              <a:buClrTx/>
              <a:buSzTx/>
              <a:buFontTx/>
              <a:buNone/>
              <a:tabLst/>
              <a:defRPr/>
            </a:pPr>
            <a:endParaRPr kumimoji="0" lang="en-US" sz="3599" b="0" i="0" u="none" strike="noStrike" kern="0" cap="none" spc="0" normalizeH="0" baseline="0" noProof="0" dirty="0">
              <a:ln>
                <a:noFill/>
              </a:ln>
              <a:solidFill>
                <a:srgbClr val="00465B"/>
              </a:solidFill>
              <a:effectLst/>
              <a:uLnTx/>
              <a:uFillTx/>
              <a:latin typeface="Cambria" panose="02040503050406030204" pitchFamily="18" charset="0"/>
              <a:ea typeface="Cambria" panose="02040503050406030204" pitchFamily="18" charset="0"/>
            </a:endParaRPr>
          </a:p>
        </p:txBody>
      </p:sp>
      <p:sp>
        <p:nvSpPr>
          <p:cNvPr id="36" name="TextBox 5">
            <a:extLst>
              <a:ext uri="{FF2B5EF4-FFF2-40B4-BE49-F238E27FC236}">
                <a16:creationId xmlns:a16="http://schemas.microsoft.com/office/drawing/2014/main" id="{E030978D-F520-D3AE-0BE5-366B7BD5584B}"/>
              </a:ext>
            </a:extLst>
          </p:cNvPr>
          <p:cNvSpPr txBox="1"/>
          <p:nvPr/>
        </p:nvSpPr>
        <p:spPr>
          <a:xfrm>
            <a:off x="7878169" y="4178667"/>
            <a:ext cx="2807438" cy="754053"/>
          </a:xfrm>
          <a:prstGeom prst="rect">
            <a:avLst/>
          </a:prstGeom>
          <a:noFill/>
        </p:spPr>
        <p:txBody>
          <a:bodyPr wrap="square" rtlCol="0" anchor="ctr">
            <a:spAutoFit/>
          </a:bodyPr>
          <a:lstStyle>
            <a:defPPr>
              <a:defRPr lang="en-US"/>
            </a:defPPr>
            <a:lvl1pPr>
              <a:defRPr sz="4300" b="1">
                <a:solidFill>
                  <a:schemeClr val="tx2"/>
                </a:solidFill>
                <a:latin typeface="Montserrat" pitchFamily="2" charset="77"/>
                <a:ea typeface="Arimo" panose="020B0604020202020204" pitchFamily="34" charset="0"/>
                <a:cs typeface="Space Grotesk" pitchFamily="2" charset="77"/>
              </a:defRPr>
            </a:lvl1pPr>
          </a:lstStyle>
          <a:p>
            <a:pPr algn="ctr" defTabSz="1828434"/>
            <a:r>
              <a:rPr lang="en-US" dirty="0">
                <a:solidFill>
                  <a:srgbClr val="FFFFFF"/>
                </a:solidFill>
                <a:latin typeface="Cambria" panose="02040503050406030204" pitchFamily="18" charset="0"/>
                <a:ea typeface="Cambria" panose="02040503050406030204" pitchFamily="18" charset="0"/>
              </a:rPr>
              <a:t>Session 4</a:t>
            </a:r>
          </a:p>
        </p:txBody>
      </p:sp>
      <p:sp>
        <p:nvSpPr>
          <p:cNvPr id="37" name="TextBox 27">
            <a:extLst>
              <a:ext uri="{FF2B5EF4-FFF2-40B4-BE49-F238E27FC236}">
                <a16:creationId xmlns:a16="http://schemas.microsoft.com/office/drawing/2014/main" id="{DF8D90E0-0066-F163-C98B-4C8593C90320}"/>
              </a:ext>
            </a:extLst>
          </p:cNvPr>
          <p:cNvSpPr txBox="1"/>
          <p:nvPr/>
        </p:nvSpPr>
        <p:spPr>
          <a:xfrm>
            <a:off x="96044" y="2189557"/>
            <a:ext cx="5283200" cy="1335687"/>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algn="ctr">
              <a:spcBef>
                <a:spcPts val="0"/>
              </a:spcBef>
            </a:pPr>
            <a:r>
              <a:rPr lang="fr-FR" sz="2000" b="1" dirty="0">
                <a:solidFill>
                  <a:schemeClr val="accent1">
                    <a:lumMod val="75000"/>
                  </a:schemeClr>
                </a:solidFill>
                <a:latin typeface="Cambria" panose="02040503050406030204" pitchFamily="18" charset="0"/>
                <a:ea typeface="Cambria" panose="02040503050406030204" pitchFamily="18" charset="0"/>
              </a:rPr>
              <a:t>Monter une proposition gagnante</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Facteurs clés de succès (1 jour) </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Elaborer une proposition gagnante (1 jour)</a:t>
            </a:r>
          </a:p>
        </p:txBody>
      </p:sp>
      <p:sp>
        <p:nvSpPr>
          <p:cNvPr id="38" name="TextBox 27">
            <a:extLst>
              <a:ext uri="{FF2B5EF4-FFF2-40B4-BE49-F238E27FC236}">
                <a16:creationId xmlns:a16="http://schemas.microsoft.com/office/drawing/2014/main" id="{94629FEB-0CEE-80B8-FE8B-9FBD6DE382B9}"/>
              </a:ext>
            </a:extLst>
          </p:cNvPr>
          <p:cNvSpPr txBox="1"/>
          <p:nvPr/>
        </p:nvSpPr>
        <p:spPr>
          <a:xfrm>
            <a:off x="5950195" y="2123642"/>
            <a:ext cx="5740459" cy="1335687"/>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algn="ctr">
              <a:spcBef>
                <a:spcPts val="0"/>
              </a:spcBef>
            </a:pPr>
            <a:r>
              <a:rPr lang="fr-FR" sz="2000" b="1" dirty="0">
                <a:solidFill>
                  <a:schemeClr val="accent1">
                    <a:lumMod val="75000"/>
                  </a:schemeClr>
                </a:solidFill>
                <a:latin typeface="Cambria" panose="02040503050406030204" pitchFamily="18" charset="0"/>
                <a:ea typeface="Cambria" panose="02040503050406030204" pitchFamily="18" charset="0"/>
              </a:rPr>
              <a:t>Elaboration &amp; gestion d’un budget de projet UE</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Elaboration du budget d’un projet UE (1/2 jour) </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Gestion financière (1/2 jour)</a:t>
            </a:r>
          </a:p>
        </p:txBody>
      </p:sp>
      <p:sp>
        <p:nvSpPr>
          <p:cNvPr id="39" name="TextBox 27">
            <a:extLst>
              <a:ext uri="{FF2B5EF4-FFF2-40B4-BE49-F238E27FC236}">
                <a16:creationId xmlns:a16="http://schemas.microsoft.com/office/drawing/2014/main" id="{E13AD8CE-C35C-5073-5590-D494539143EE}"/>
              </a:ext>
            </a:extLst>
          </p:cNvPr>
          <p:cNvSpPr txBox="1"/>
          <p:nvPr/>
        </p:nvSpPr>
        <p:spPr>
          <a:xfrm>
            <a:off x="292374" y="4968544"/>
            <a:ext cx="5283200" cy="1335687"/>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algn="ctr">
              <a:spcBef>
                <a:spcPts val="0"/>
              </a:spcBef>
            </a:pPr>
            <a:r>
              <a:rPr lang="fr-FR" sz="2000" b="1" dirty="0">
                <a:solidFill>
                  <a:schemeClr val="accent1">
                    <a:lumMod val="75000"/>
                  </a:schemeClr>
                </a:solidFill>
                <a:latin typeface="Cambria" panose="02040503050406030204" pitchFamily="18" charset="0"/>
                <a:ea typeface="Cambria" panose="02040503050406030204" pitchFamily="18" charset="0"/>
              </a:rPr>
              <a:t>Gestion de projets UE</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Gestion administrative (1/2 jour) </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Coordination partenariale (1/2 jour)</a:t>
            </a:r>
          </a:p>
        </p:txBody>
      </p:sp>
      <p:sp>
        <p:nvSpPr>
          <p:cNvPr id="40" name="TextBox 27">
            <a:extLst>
              <a:ext uri="{FF2B5EF4-FFF2-40B4-BE49-F238E27FC236}">
                <a16:creationId xmlns:a16="http://schemas.microsoft.com/office/drawing/2014/main" id="{5A3C06FF-2746-514A-A7ED-204938753882}"/>
              </a:ext>
            </a:extLst>
          </p:cNvPr>
          <p:cNvSpPr txBox="1"/>
          <p:nvPr/>
        </p:nvSpPr>
        <p:spPr>
          <a:xfrm>
            <a:off x="5950195" y="5004228"/>
            <a:ext cx="5740459" cy="1335687"/>
          </a:xfrm>
          <a:prstGeom prst="rect">
            <a:avLst/>
          </a:prstGeom>
          <a:noFill/>
        </p:spPr>
        <p:txBody>
          <a:bodyPr wrap="square" rtlCol="0" anchor="t">
            <a:spAutoFit/>
          </a:bodyPr>
          <a:lstStyle>
            <a:defPPr>
              <a:defRPr lang="en-US"/>
            </a:defPPr>
            <a:lvl1pPr>
              <a:lnSpc>
                <a:spcPct val="140000"/>
              </a:lnSpc>
              <a:spcBef>
                <a:spcPts val="1200"/>
              </a:spcBef>
              <a:spcAft>
                <a:spcPts val="0"/>
              </a:spcAft>
              <a:defRPr sz="3100">
                <a:latin typeface="Montserrat" pitchFamily="2" charset="77"/>
              </a:defRPr>
            </a:lvl1pPr>
          </a:lstStyle>
          <a:p>
            <a:pPr algn="ctr">
              <a:spcBef>
                <a:spcPts val="0"/>
              </a:spcBef>
            </a:pPr>
            <a:r>
              <a:rPr lang="fr-FR" sz="2000" b="1" dirty="0">
                <a:solidFill>
                  <a:schemeClr val="accent1">
                    <a:lumMod val="75000"/>
                  </a:schemeClr>
                </a:solidFill>
                <a:latin typeface="Cambria" panose="02040503050406030204" pitchFamily="18" charset="0"/>
                <a:ea typeface="Cambria" panose="02040503050406030204" pitchFamily="18" charset="0"/>
              </a:rPr>
              <a:t>Coaching projets UE</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Constitution offre, volet théorique (1 jour) </a:t>
            </a:r>
          </a:p>
          <a:p>
            <a:pPr marL="285750" indent="-285750">
              <a:spcBef>
                <a:spcPts val="0"/>
              </a:spcBef>
              <a:buFont typeface="Arial" panose="020B0604020202020204" pitchFamily="34" charset="0"/>
              <a:buChar char="•"/>
            </a:pPr>
            <a:r>
              <a:rPr lang="fr-FR" sz="2000" dirty="0">
                <a:latin typeface="Cambria" panose="02040503050406030204" pitchFamily="18" charset="0"/>
                <a:ea typeface="Cambria" panose="02040503050406030204" pitchFamily="18" charset="0"/>
                <a:cs typeface="Arial" panose="020B0604020202020204" pitchFamily="34" charset="0"/>
              </a:rPr>
              <a:t>Constitution d’offres, volet pratique (1 jour)</a:t>
            </a:r>
          </a:p>
        </p:txBody>
      </p:sp>
      <p:pic>
        <p:nvPicPr>
          <p:cNvPr id="43" name="Image 42">
            <a:extLst>
              <a:ext uri="{FF2B5EF4-FFF2-40B4-BE49-F238E27FC236}">
                <a16:creationId xmlns:a16="http://schemas.microsoft.com/office/drawing/2014/main" id="{869F96B6-1019-C3DD-3393-4BBC2AF6B49A}"/>
              </a:ext>
            </a:extLst>
          </p:cNvPr>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0414958" y="49514"/>
            <a:ext cx="1606623" cy="976987"/>
          </a:xfrm>
          <a:prstGeom prst="rect">
            <a:avLst/>
          </a:prstGeom>
        </p:spPr>
      </p:pic>
    </p:spTree>
    <p:extLst>
      <p:ext uri="{BB962C8B-B14F-4D97-AF65-F5344CB8AC3E}">
        <p14:creationId xmlns:p14="http://schemas.microsoft.com/office/powerpoint/2010/main" val="74241961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86EDDC-AD9C-148D-B499-9FE3A4C4D8E8}"/>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74CC2851-F289-336D-3410-FFD0149BA864}"/>
              </a:ext>
            </a:extLst>
          </p:cNvPr>
          <p:cNvSpPr txBox="1"/>
          <p:nvPr/>
        </p:nvSpPr>
        <p:spPr>
          <a:xfrm>
            <a:off x="116482" y="1808569"/>
            <a:ext cx="11787202" cy="2178417"/>
          </a:xfrm>
          <a:prstGeom prst="rect">
            <a:avLst/>
          </a:prstGeom>
          <a:noFill/>
        </p:spPr>
        <p:txBody>
          <a:bodyPr wrap="none" rtlCol="0">
            <a:spAutoFit/>
          </a:bodyPr>
          <a:lstStyle/>
          <a:p>
            <a:pPr algn="ctr">
              <a:lnSpc>
                <a:spcPct val="150000"/>
              </a:lnSpc>
            </a:pPr>
            <a:r>
              <a:rPr lang="fr-FR" sz="48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N°2</a:t>
            </a:r>
          </a:p>
          <a:p>
            <a:pPr algn="ctr">
              <a:lnSpc>
                <a:spcPct val="150000"/>
              </a:lnSpc>
            </a:pPr>
            <a:r>
              <a:rPr lang="fr-FR"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Comprendre les attentes de l’appel visé</a:t>
            </a:r>
            <a:endParaRPr lang="en-GB"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82801842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8B86E8-C8E3-D916-3651-D83BE28B6BD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830D8CB-C27F-396F-6BBA-6AE667A17F66}"/>
              </a:ext>
            </a:extLst>
          </p:cNvPr>
          <p:cNvSpPr>
            <a:spLocks noGrp="1"/>
          </p:cNvSpPr>
          <p:nvPr>
            <p:ph type="title"/>
          </p:nvPr>
        </p:nvSpPr>
        <p:spPr/>
        <p:txBody>
          <a:bodyPr/>
          <a:lstStyle/>
          <a:p>
            <a:r>
              <a:rPr lang="fr-FR" dirty="0"/>
              <a:t>Identifier un AAP guichet HEU</a:t>
            </a:r>
          </a:p>
        </p:txBody>
      </p:sp>
      <p:sp>
        <p:nvSpPr>
          <p:cNvPr id="4" name="Espace réservé du numéro de diapositive 3">
            <a:extLst>
              <a:ext uri="{FF2B5EF4-FFF2-40B4-BE49-F238E27FC236}">
                <a16:creationId xmlns:a16="http://schemas.microsoft.com/office/drawing/2014/main" id="{54AA150B-0865-EA1C-9828-3E6F233FC3A5}"/>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21</a:t>
            </a:fld>
            <a:endParaRPr lang="fr-FR">
              <a:latin typeface="Cambria" panose="02040503050406030204" pitchFamily="18" charset="0"/>
              <a:ea typeface="Cambria" panose="02040503050406030204" pitchFamily="18" charset="0"/>
            </a:endParaRPr>
          </a:p>
        </p:txBody>
      </p:sp>
      <p:sp>
        <p:nvSpPr>
          <p:cNvPr id="9" name="TextBox 18">
            <a:extLst>
              <a:ext uri="{FF2B5EF4-FFF2-40B4-BE49-F238E27FC236}">
                <a16:creationId xmlns:a16="http://schemas.microsoft.com/office/drawing/2014/main" id="{D1B66439-C775-342C-FCD9-179FA0CC7A4C}"/>
              </a:ext>
            </a:extLst>
          </p:cNvPr>
          <p:cNvSpPr txBox="1"/>
          <p:nvPr/>
        </p:nvSpPr>
        <p:spPr>
          <a:xfrm>
            <a:off x="2155389" y="1192821"/>
            <a:ext cx="9837945" cy="553998"/>
          </a:xfrm>
          <a:prstGeom prst="rect">
            <a:avLst/>
          </a:prstGeom>
          <a:noFill/>
        </p:spPr>
        <p:txBody>
          <a:bodyPr wrap="square">
            <a:spAutoFit/>
          </a:bodyPr>
          <a:lstStyle/>
          <a:p>
            <a:pPr marL="0" marR="0" lvl="0" indent="0" algn="ctr" defTabSz="914400" rtl="0" eaLnBrk="1" fontAlgn="auto" latinLnBrk="0" hangingPunct="1">
              <a:lnSpc>
                <a:spcPct val="100000"/>
              </a:lnSpc>
              <a:spcBef>
                <a:spcPts val="1000"/>
              </a:spcBef>
              <a:spcAft>
                <a:spcPts val="0"/>
              </a:spcAft>
              <a:buClr>
                <a:srgbClr val="ED7D31"/>
              </a:buClr>
              <a:buSzTx/>
              <a:buFont typeface="Wingdings" panose="05000000000000000000" pitchFamily="2" charset="2"/>
              <a:buNone/>
              <a:tabLst/>
              <a:defRPr/>
            </a:pPr>
            <a:r>
              <a:rPr kumimoji="0" lang="en-GB" sz="3000" b="1"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HORIZON-CL6-2024-FARM2FORK-02-05</a:t>
            </a:r>
            <a:r>
              <a:rPr lang="en-GB" sz="3000" b="1" dirty="0">
                <a:solidFill>
                  <a:prstClr val="black"/>
                </a:solidFill>
                <a:latin typeface="Cambria" panose="02040503050406030204" pitchFamily="18" charset="0"/>
                <a:ea typeface="Cambria" panose="02040503050406030204" pitchFamily="18" charset="0"/>
              </a:rPr>
              <a:t>-two-stage</a:t>
            </a:r>
            <a:endParaRPr kumimoji="0" lang="en-GB" sz="3000" b="1" i="0" u="none" strike="noStrike" kern="1200" cap="none" spc="0" normalizeH="0" baseline="0" noProof="0" dirty="0">
              <a:ln>
                <a:noFill/>
              </a:ln>
              <a:solidFill>
                <a:schemeClr val="accent2"/>
              </a:solidFill>
              <a:effectLst/>
              <a:uLnTx/>
              <a:uFillTx/>
              <a:latin typeface="Cambria" panose="02040503050406030204" pitchFamily="18" charset="0"/>
              <a:ea typeface="Cambria" panose="02040503050406030204" pitchFamily="18" charset="0"/>
            </a:endParaRPr>
          </a:p>
        </p:txBody>
      </p:sp>
      <p:sp>
        <p:nvSpPr>
          <p:cNvPr id="10" name="TextBox 20">
            <a:extLst>
              <a:ext uri="{FF2B5EF4-FFF2-40B4-BE49-F238E27FC236}">
                <a16:creationId xmlns:a16="http://schemas.microsoft.com/office/drawing/2014/main" id="{EA15153D-DEB9-3FBD-EC7F-9686F3E58597}"/>
              </a:ext>
            </a:extLst>
          </p:cNvPr>
          <p:cNvSpPr txBox="1"/>
          <p:nvPr/>
        </p:nvSpPr>
        <p:spPr>
          <a:xfrm>
            <a:off x="2705509" y="1990746"/>
            <a:ext cx="1176150" cy="369332"/>
          </a:xfrm>
          <a:prstGeom prst="rect">
            <a:avLst/>
          </a:prstGeom>
          <a:noFill/>
        </p:spPr>
        <p:txBody>
          <a:bodyPr wrap="square">
            <a:spAutoFit/>
          </a:bodyPr>
          <a:lstStyle/>
          <a:p>
            <a:r>
              <a:rPr lang="fr-FR" sz="1800" b="1" dirty="0">
                <a:latin typeface="Cambria" panose="02040503050406030204" pitchFamily="18" charset="0"/>
                <a:ea typeface="Cambria" panose="02040503050406030204" pitchFamily="18" charset="0"/>
              </a:rPr>
              <a:t>Guichet</a:t>
            </a:r>
            <a:endParaRPr lang="fr-FR" b="1" dirty="0">
              <a:latin typeface="Cambria" panose="02040503050406030204" pitchFamily="18" charset="0"/>
              <a:ea typeface="Cambria" panose="02040503050406030204" pitchFamily="18" charset="0"/>
            </a:endParaRPr>
          </a:p>
        </p:txBody>
      </p:sp>
      <p:sp>
        <p:nvSpPr>
          <p:cNvPr id="11" name="TextBox 21">
            <a:extLst>
              <a:ext uri="{FF2B5EF4-FFF2-40B4-BE49-F238E27FC236}">
                <a16:creationId xmlns:a16="http://schemas.microsoft.com/office/drawing/2014/main" id="{879F1913-180E-6B33-6558-7B4DAFDD3ACA}"/>
              </a:ext>
            </a:extLst>
          </p:cNvPr>
          <p:cNvSpPr txBox="1"/>
          <p:nvPr/>
        </p:nvSpPr>
        <p:spPr>
          <a:xfrm>
            <a:off x="4269253" y="1997096"/>
            <a:ext cx="1176150" cy="369332"/>
          </a:xfrm>
          <a:prstGeom prst="rect">
            <a:avLst/>
          </a:prstGeom>
          <a:noFill/>
        </p:spPr>
        <p:txBody>
          <a:bodyPr wrap="square">
            <a:spAutoFit/>
          </a:bodyPr>
          <a:lstStyle/>
          <a:p>
            <a:r>
              <a:rPr lang="fr-FR" sz="1800" b="1" dirty="0">
                <a:latin typeface="Cambria" panose="02040503050406030204" pitchFamily="18" charset="0"/>
                <a:ea typeface="Cambria" panose="02040503050406030204" pitchFamily="18" charset="0"/>
              </a:rPr>
              <a:t>Cluster</a:t>
            </a:r>
            <a:endParaRPr lang="fr-FR" b="1" dirty="0">
              <a:latin typeface="Cambria" panose="02040503050406030204" pitchFamily="18" charset="0"/>
              <a:ea typeface="Cambria" panose="02040503050406030204" pitchFamily="18" charset="0"/>
            </a:endParaRPr>
          </a:p>
        </p:txBody>
      </p:sp>
      <p:sp>
        <p:nvSpPr>
          <p:cNvPr id="12" name="TextBox 22">
            <a:extLst>
              <a:ext uri="{FF2B5EF4-FFF2-40B4-BE49-F238E27FC236}">
                <a16:creationId xmlns:a16="http://schemas.microsoft.com/office/drawing/2014/main" id="{C137B4C3-A325-7965-9A3B-D822035ED023}"/>
              </a:ext>
            </a:extLst>
          </p:cNvPr>
          <p:cNvSpPr txBox="1"/>
          <p:nvPr/>
        </p:nvSpPr>
        <p:spPr>
          <a:xfrm>
            <a:off x="4996038" y="1997096"/>
            <a:ext cx="1618774" cy="369332"/>
          </a:xfrm>
          <a:prstGeom prst="rect">
            <a:avLst/>
          </a:prstGeom>
          <a:noFill/>
        </p:spPr>
        <p:txBody>
          <a:bodyPr wrap="square">
            <a:spAutoFit/>
          </a:bodyPr>
          <a:lstStyle/>
          <a:p>
            <a:pPr algn="ctr"/>
            <a:r>
              <a:rPr lang="fr-FR" sz="1800" b="1" dirty="0">
                <a:latin typeface="Cambria" panose="02040503050406030204" pitchFamily="18" charset="0"/>
                <a:ea typeface="Cambria" panose="02040503050406030204" pitchFamily="18" charset="0"/>
              </a:rPr>
              <a:t>Année</a:t>
            </a:r>
            <a:endParaRPr lang="fr-FR" b="1" dirty="0">
              <a:latin typeface="Cambria" panose="02040503050406030204" pitchFamily="18" charset="0"/>
              <a:ea typeface="Cambria" panose="02040503050406030204" pitchFamily="18" charset="0"/>
            </a:endParaRPr>
          </a:p>
        </p:txBody>
      </p:sp>
      <p:sp>
        <p:nvSpPr>
          <p:cNvPr id="13" name="TextBox 23">
            <a:extLst>
              <a:ext uri="{FF2B5EF4-FFF2-40B4-BE49-F238E27FC236}">
                <a16:creationId xmlns:a16="http://schemas.microsoft.com/office/drawing/2014/main" id="{403F9ACF-8728-2256-A06A-7B06F1BEE3B9}"/>
              </a:ext>
            </a:extLst>
          </p:cNvPr>
          <p:cNvSpPr txBox="1"/>
          <p:nvPr/>
        </p:nvSpPr>
        <p:spPr>
          <a:xfrm>
            <a:off x="8395034" y="2005192"/>
            <a:ext cx="1618774" cy="369332"/>
          </a:xfrm>
          <a:prstGeom prst="rect">
            <a:avLst/>
          </a:prstGeom>
          <a:noFill/>
        </p:spPr>
        <p:txBody>
          <a:bodyPr wrap="square">
            <a:spAutoFit/>
          </a:bodyPr>
          <a:lstStyle/>
          <a:p>
            <a:r>
              <a:rPr lang="fr-FR" sz="1800" b="1" dirty="0">
                <a:latin typeface="Cambria" panose="02040503050406030204" pitchFamily="18" charset="0"/>
                <a:ea typeface="Cambria" panose="02040503050406030204" pitchFamily="18" charset="0"/>
              </a:rPr>
              <a:t>Numéro AAP</a:t>
            </a:r>
            <a:endParaRPr lang="fr-FR" b="1" dirty="0">
              <a:latin typeface="Cambria" panose="02040503050406030204" pitchFamily="18" charset="0"/>
              <a:ea typeface="Cambria" panose="02040503050406030204" pitchFamily="18" charset="0"/>
            </a:endParaRPr>
          </a:p>
        </p:txBody>
      </p:sp>
      <p:sp>
        <p:nvSpPr>
          <p:cNvPr id="14" name="TextBox 24">
            <a:extLst>
              <a:ext uri="{FF2B5EF4-FFF2-40B4-BE49-F238E27FC236}">
                <a16:creationId xmlns:a16="http://schemas.microsoft.com/office/drawing/2014/main" id="{75C9B067-26E6-E8B9-339C-B48A112878CE}"/>
              </a:ext>
            </a:extLst>
          </p:cNvPr>
          <p:cNvSpPr txBox="1"/>
          <p:nvPr/>
        </p:nvSpPr>
        <p:spPr>
          <a:xfrm>
            <a:off x="6376054" y="2003446"/>
            <a:ext cx="2020305" cy="369332"/>
          </a:xfrm>
          <a:prstGeom prst="rect">
            <a:avLst/>
          </a:prstGeom>
          <a:noFill/>
        </p:spPr>
        <p:txBody>
          <a:bodyPr wrap="square">
            <a:spAutoFit/>
          </a:bodyPr>
          <a:lstStyle/>
          <a:p>
            <a:pPr algn="ctr"/>
            <a:r>
              <a:rPr lang="fr-FR" sz="1800" b="1" dirty="0">
                <a:latin typeface="Cambria" panose="02040503050406030204" pitchFamily="18" charset="0"/>
                <a:ea typeface="Cambria" panose="02040503050406030204" pitchFamily="18" charset="0"/>
              </a:rPr>
              <a:t>Destination</a:t>
            </a:r>
            <a:endParaRPr lang="fr-FR" b="1" dirty="0">
              <a:latin typeface="Cambria" panose="02040503050406030204" pitchFamily="18" charset="0"/>
              <a:ea typeface="Cambria" panose="02040503050406030204" pitchFamily="18" charset="0"/>
            </a:endParaRPr>
          </a:p>
        </p:txBody>
      </p:sp>
      <p:pic>
        <p:nvPicPr>
          <p:cNvPr id="16" name="Graphique 40" descr="Argent">
            <a:extLst>
              <a:ext uri="{FF2B5EF4-FFF2-40B4-BE49-F238E27FC236}">
                <a16:creationId xmlns:a16="http://schemas.microsoft.com/office/drawing/2014/main" id="{8E6F001B-4682-4487-9FFF-48B4ABF74BC3}"/>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2949" y="4343455"/>
            <a:ext cx="551455" cy="551455"/>
          </a:xfrm>
          <a:prstGeom prst="rect">
            <a:avLst/>
          </a:prstGeom>
        </p:spPr>
      </p:pic>
      <p:pic>
        <p:nvPicPr>
          <p:cNvPr id="17" name="Graphic 54" descr="Ruler with solid fill">
            <a:extLst>
              <a:ext uri="{FF2B5EF4-FFF2-40B4-BE49-F238E27FC236}">
                <a16:creationId xmlns:a16="http://schemas.microsoft.com/office/drawing/2014/main" id="{F317B1A2-4775-E830-6A5F-0D78EC4577A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55113" y="5019894"/>
            <a:ext cx="743069" cy="743069"/>
          </a:xfrm>
          <a:prstGeom prst="rect">
            <a:avLst/>
          </a:prstGeom>
        </p:spPr>
      </p:pic>
      <p:sp>
        <p:nvSpPr>
          <p:cNvPr id="18" name="TextBox 55">
            <a:extLst>
              <a:ext uri="{FF2B5EF4-FFF2-40B4-BE49-F238E27FC236}">
                <a16:creationId xmlns:a16="http://schemas.microsoft.com/office/drawing/2014/main" id="{873815ED-A0CD-1E99-254E-58EE594D7593}"/>
              </a:ext>
            </a:extLst>
          </p:cNvPr>
          <p:cNvSpPr txBox="1"/>
          <p:nvPr/>
        </p:nvSpPr>
        <p:spPr>
          <a:xfrm>
            <a:off x="483476" y="4466823"/>
            <a:ext cx="2197458" cy="369332"/>
          </a:xfrm>
          <a:prstGeom prst="rect">
            <a:avLst/>
          </a:prstGeom>
          <a:noFill/>
        </p:spPr>
        <p:txBody>
          <a:bodyPr wrap="square">
            <a:spAutoFit/>
          </a:bodyPr>
          <a:lstStyle/>
          <a:p>
            <a:pPr algn="ctr"/>
            <a:r>
              <a:rPr lang="en-US" i="1" u="sng" dirty="0">
                <a:solidFill>
                  <a:schemeClr val="bg2">
                    <a:lumMod val="50000"/>
                  </a:schemeClr>
                </a:solidFill>
                <a:latin typeface="Cambria" panose="02040503050406030204" pitchFamily="18" charset="0"/>
                <a:ea typeface="Cambria" panose="02040503050406030204" pitchFamily="18" charset="0"/>
              </a:rPr>
              <a:t>Budget CE</a:t>
            </a:r>
            <a:r>
              <a:rPr lang="en-US" i="1" dirty="0">
                <a:solidFill>
                  <a:schemeClr val="bg2">
                    <a:lumMod val="50000"/>
                  </a:schemeClr>
                </a:solidFill>
                <a:latin typeface="Cambria" panose="02040503050406030204" pitchFamily="18" charset="0"/>
                <a:ea typeface="Cambria" panose="02040503050406030204" pitchFamily="18" charset="0"/>
              </a:rPr>
              <a:t>: </a:t>
            </a:r>
            <a:r>
              <a:rPr lang="en-US" b="1" i="1" dirty="0">
                <a:solidFill>
                  <a:schemeClr val="bg2">
                    <a:lumMod val="50000"/>
                  </a:schemeClr>
                </a:solidFill>
                <a:latin typeface="Cambria" panose="02040503050406030204" pitchFamily="18" charset="0"/>
                <a:ea typeface="Cambria" panose="02040503050406030204" pitchFamily="18" charset="0"/>
              </a:rPr>
              <a:t>7 M€</a:t>
            </a:r>
            <a:endParaRPr lang="fr-FR" b="1" dirty="0">
              <a:solidFill>
                <a:schemeClr val="bg2">
                  <a:lumMod val="50000"/>
                </a:schemeClr>
              </a:solidFill>
              <a:latin typeface="Cambria" panose="02040503050406030204" pitchFamily="18" charset="0"/>
              <a:ea typeface="Cambria" panose="02040503050406030204" pitchFamily="18" charset="0"/>
            </a:endParaRPr>
          </a:p>
        </p:txBody>
      </p:sp>
      <p:sp>
        <p:nvSpPr>
          <p:cNvPr id="19" name="TextBox 56">
            <a:extLst>
              <a:ext uri="{FF2B5EF4-FFF2-40B4-BE49-F238E27FC236}">
                <a16:creationId xmlns:a16="http://schemas.microsoft.com/office/drawing/2014/main" id="{94422B59-D423-3CE2-AD98-258B7270DEA5}"/>
              </a:ext>
            </a:extLst>
          </p:cNvPr>
          <p:cNvSpPr txBox="1"/>
          <p:nvPr/>
        </p:nvSpPr>
        <p:spPr>
          <a:xfrm>
            <a:off x="767424" y="5825158"/>
            <a:ext cx="3422362" cy="923330"/>
          </a:xfrm>
          <a:prstGeom prst="rect">
            <a:avLst/>
          </a:prstGeom>
          <a:noFill/>
        </p:spPr>
        <p:txBody>
          <a:bodyPr wrap="square">
            <a:spAutoFit/>
          </a:bodyPr>
          <a:lstStyle/>
          <a:p>
            <a:pPr algn="ctr"/>
            <a:r>
              <a:rPr lang="en-US" b="1" i="1" dirty="0">
                <a:solidFill>
                  <a:schemeClr val="bg2">
                    <a:lumMod val="50000"/>
                  </a:schemeClr>
                </a:solidFill>
                <a:latin typeface="Cambria" panose="02040503050406030204" pitchFamily="18" charset="0"/>
                <a:ea typeface="Cambria" panose="02040503050406030204" pitchFamily="18" charset="0"/>
              </a:rPr>
              <a:t>Deadline (DL)</a:t>
            </a:r>
          </a:p>
          <a:p>
            <a:pPr algn="just"/>
            <a:r>
              <a:rPr lang="en-US" i="1" dirty="0">
                <a:solidFill>
                  <a:schemeClr val="bg2">
                    <a:lumMod val="50000"/>
                  </a:schemeClr>
                </a:solidFill>
                <a:latin typeface="Cambria" panose="02040503050406030204" pitchFamily="18" charset="0"/>
                <a:ea typeface="Cambria" panose="02040503050406030204" pitchFamily="18" charset="0"/>
              </a:rPr>
              <a:t>Étape 1 : 22 Février 2024 </a:t>
            </a:r>
          </a:p>
          <a:p>
            <a:pPr algn="just"/>
            <a:r>
              <a:rPr lang="en-US" i="1" dirty="0">
                <a:solidFill>
                  <a:schemeClr val="bg2">
                    <a:lumMod val="50000"/>
                  </a:schemeClr>
                </a:solidFill>
                <a:latin typeface="Cambria" panose="02040503050406030204" pitchFamily="18" charset="0"/>
                <a:ea typeface="Cambria" panose="02040503050406030204" pitchFamily="18" charset="0"/>
              </a:rPr>
              <a:t>Étape 2 : 17 Septembre 2024</a:t>
            </a:r>
          </a:p>
        </p:txBody>
      </p:sp>
      <p:sp>
        <p:nvSpPr>
          <p:cNvPr id="20" name="TextBox 57">
            <a:extLst>
              <a:ext uri="{FF2B5EF4-FFF2-40B4-BE49-F238E27FC236}">
                <a16:creationId xmlns:a16="http://schemas.microsoft.com/office/drawing/2014/main" id="{EAC78061-657B-F7C9-F521-B3165D1811B0}"/>
              </a:ext>
            </a:extLst>
          </p:cNvPr>
          <p:cNvSpPr txBox="1"/>
          <p:nvPr/>
        </p:nvSpPr>
        <p:spPr>
          <a:xfrm>
            <a:off x="728679" y="5068262"/>
            <a:ext cx="2775930" cy="369332"/>
          </a:xfrm>
          <a:prstGeom prst="rect">
            <a:avLst/>
          </a:prstGeom>
          <a:noFill/>
        </p:spPr>
        <p:txBody>
          <a:bodyPr wrap="square">
            <a:spAutoFit/>
          </a:bodyPr>
          <a:lstStyle/>
          <a:p>
            <a:pPr algn="just"/>
            <a:r>
              <a:rPr lang="en-US" i="1" u="sng" dirty="0">
                <a:solidFill>
                  <a:schemeClr val="bg2">
                    <a:lumMod val="50000"/>
                  </a:schemeClr>
                </a:solidFill>
                <a:latin typeface="Cambria" panose="02040503050406030204" pitchFamily="18" charset="0"/>
                <a:ea typeface="Cambria" panose="02040503050406030204" pitchFamily="18" charset="0"/>
              </a:rPr>
              <a:t>RIA</a:t>
            </a:r>
            <a:r>
              <a:rPr lang="en-US" dirty="0">
                <a:solidFill>
                  <a:schemeClr val="bg2">
                    <a:lumMod val="50000"/>
                  </a:schemeClr>
                </a:solidFill>
                <a:latin typeface="Cambria" panose="02040503050406030204" pitchFamily="18" charset="0"/>
                <a:ea typeface="Cambria" panose="02040503050406030204" pitchFamily="18" charset="0"/>
              </a:rPr>
              <a:t> ; </a:t>
            </a:r>
            <a:r>
              <a:rPr lang="en-US" i="1" u="sng" dirty="0">
                <a:solidFill>
                  <a:schemeClr val="bg2">
                    <a:lumMod val="50000"/>
                  </a:schemeClr>
                </a:solidFill>
                <a:latin typeface="Cambria" panose="02040503050406030204" pitchFamily="18" charset="0"/>
                <a:ea typeface="Cambria" panose="02040503050406030204" pitchFamily="18" charset="0"/>
              </a:rPr>
              <a:t>TRL </a:t>
            </a:r>
            <a:r>
              <a:rPr lang="en-US" i="1" u="sng" dirty="0" err="1">
                <a:solidFill>
                  <a:schemeClr val="bg2">
                    <a:lumMod val="50000"/>
                  </a:schemeClr>
                </a:solidFill>
                <a:latin typeface="Cambria" panose="02040503050406030204" pitchFamily="18" charset="0"/>
                <a:ea typeface="Cambria" panose="02040503050406030204" pitchFamily="18" charset="0"/>
              </a:rPr>
              <a:t>cible</a:t>
            </a:r>
            <a:r>
              <a:rPr lang="en-US" i="1" u="sng" dirty="0">
                <a:solidFill>
                  <a:schemeClr val="bg2">
                    <a:lumMod val="50000"/>
                  </a:schemeClr>
                </a:solidFill>
                <a:latin typeface="Cambria" panose="02040503050406030204" pitchFamily="18" charset="0"/>
                <a:ea typeface="Cambria" panose="02040503050406030204" pitchFamily="18" charset="0"/>
              </a:rPr>
              <a:t> </a:t>
            </a:r>
            <a:r>
              <a:rPr lang="en-US" i="1" dirty="0">
                <a:solidFill>
                  <a:schemeClr val="bg2">
                    <a:lumMod val="50000"/>
                  </a:schemeClr>
                </a:solidFill>
                <a:latin typeface="Cambria" panose="02040503050406030204" pitchFamily="18" charset="0"/>
                <a:ea typeface="Cambria" panose="02040503050406030204" pitchFamily="18" charset="0"/>
              </a:rPr>
              <a:t>: </a:t>
            </a:r>
            <a:r>
              <a:rPr lang="en-US" b="1" i="1" dirty="0">
                <a:solidFill>
                  <a:schemeClr val="bg2">
                    <a:lumMod val="50000"/>
                  </a:schemeClr>
                </a:solidFill>
                <a:latin typeface="Cambria" panose="02040503050406030204" pitchFamily="18" charset="0"/>
                <a:ea typeface="Cambria" panose="02040503050406030204" pitchFamily="18" charset="0"/>
              </a:rPr>
              <a:t>3-5</a:t>
            </a:r>
            <a:r>
              <a:rPr lang="en-US" i="1" dirty="0">
                <a:solidFill>
                  <a:schemeClr val="bg2">
                    <a:lumMod val="50000"/>
                  </a:schemeClr>
                </a:solidFill>
                <a:latin typeface="Cambria" panose="02040503050406030204" pitchFamily="18" charset="0"/>
                <a:ea typeface="Cambria" panose="02040503050406030204" pitchFamily="18" charset="0"/>
              </a:rPr>
              <a:t> </a:t>
            </a:r>
            <a:endParaRPr lang="fr-FR" b="1" dirty="0">
              <a:solidFill>
                <a:schemeClr val="bg2">
                  <a:lumMod val="50000"/>
                </a:schemeClr>
              </a:solidFill>
              <a:latin typeface="Cambria" panose="02040503050406030204" pitchFamily="18" charset="0"/>
              <a:ea typeface="Cambria" panose="02040503050406030204" pitchFamily="18" charset="0"/>
            </a:endParaRPr>
          </a:p>
        </p:txBody>
      </p:sp>
      <p:pic>
        <p:nvPicPr>
          <p:cNvPr id="21" name="Graphic 58" descr="Stopwatch 75% with solid fill">
            <a:extLst>
              <a:ext uri="{FF2B5EF4-FFF2-40B4-BE49-F238E27FC236}">
                <a16:creationId xmlns:a16="http://schemas.microsoft.com/office/drawing/2014/main" id="{B263CA35-7A8C-B979-66EE-099DB37D9DA2}"/>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103624" y="6006876"/>
            <a:ext cx="663800" cy="663800"/>
          </a:xfrm>
          <a:prstGeom prst="rect">
            <a:avLst/>
          </a:prstGeom>
        </p:spPr>
      </p:pic>
      <p:cxnSp>
        <p:nvCxnSpPr>
          <p:cNvPr id="27" name="Straight Arrow Connector 74">
            <a:extLst>
              <a:ext uri="{FF2B5EF4-FFF2-40B4-BE49-F238E27FC236}">
                <a16:creationId xmlns:a16="http://schemas.microsoft.com/office/drawing/2014/main" id="{FC7F84D9-CDAA-C3F3-9D80-C815D7F42564}"/>
              </a:ext>
            </a:extLst>
          </p:cNvPr>
          <p:cNvCxnSpPr>
            <a:cxnSpLocks/>
          </p:cNvCxnSpPr>
          <p:nvPr/>
        </p:nvCxnSpPr>
        <p:spPr>
          <a:xfrm>
            <a:off x="3241750" y="1653950"/>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30" name="ZoneTexte 29">
            <a:extLst>
              <a:ext uri="{FF2B5EF4-FFF2-40B4-BE49-F238E27FC236}">
                <a16:creationId xmlns:a16="http://schemas.microsoft.com/office/drawing/2014/main" id="{5075AFFC-FDC3-215A-80D4-FF4784733402}"/>
              </a:ext>
            </a:extLst>
          </p:cNvPr>
          <p:cNvSpPr txBox="1"/>
          <p:nvPr/>
        </p:nvSpPr>
        <p:spPr>
          <a:xfrm>
            <a:off x="-93226" y="1275618"/>
            <a:ext cx="2311593" cy="400110"/>
          </a:xfrm>
          <a:prstGeom prst="rect">
            <a:avLst/>
          </a:prstGeom>
          <a:noFill/>
        </p:spPr>
        <p:txBody>
          <a:bodyPr wrap="square">
            <a:spAutoFit/>
          </a:bodyPr>
          <a:lstStyle/>
          <a:p>
            <a:pPr algn="ctr"/>
            <a:r>
              <a:rPr lang="fr-FR" sz="2000" dirty="0">
                <a:latin typeface="Cambria" panose="02040503050406030204" pitchFamily="18" charset="0"/>
                <a:ea typeface="Cambria" panose="02040503050406030204" pitchFamily="18" charset="0"/>
                <a:hlinkClick r:id="rId9"/>
              </a:rPr>
              <a:t>Lien vers le call</a:t>
            </a:r>
            <a:endParaRPr lang="fr-FR" sz="2000" dirty="0">
              <a:latin typeface="Cambria" panose="02040503050406030204" pitchFamily="18" charset="0"/>
              <a:ea typeface="Cambria" panose="02040503050406030204" pitchFamily="18" charset="0"/>
            </a:endParaRPr>
          </a:p>
        </p:txBody>
      </p:sp>
      <p:sp>
        <p:nvSpPr>
          <p:cNvPr id="32" name="ZoneTexte 31">
            <a:extLst>
              <a:ext uri="{FF2B5EF4-FFF2-40B4-BE49-F238E27FC236}">
                <a16:creationId xmlns:a16="http://schemas.microsoft.com/office/drawing/2014/main" id="{EF075A4C-2960-A3F8-B79D-0CE20A24EAE0}"/>
              </a:ext>
            </a:extLst>
          </p:cNvPr>
          <p:cNvSpPr txBox="1"/>
          <p:nvPr/>
        </p:nvSpPr>
        <p:spPr>
          <a:xfrm>
            <a:off x="103624" y="2704360"/>
            <a:ext cx="3633534" cy="1323439"/>
          </a:xfrm>
          <a:prstGeom prst="rect">
            <a:avLst/>
          </a:prstGeom>
          <a:noFill/>
        </p:spPr>
        <p:txBody>
          <a:bodyPr wrap="square">
            <a:spAutoFit/>
          </a:bodyPr>
          <a:lstStyle/>
          <a:p>
            <a:pPr algn="just"/>
            <a:r>
              <a:rPr lang="fr-FR" sz="1600" b="1" dirty="0">
                <a:solidFill>
                  <a:schemeClr val="bg2">
                    <a:lumMod val="50000"/>
                  </a:schemeClr>
                </a:solidFill>
                <a:latin typeface="Cambria" panose="02040503050406030204" pitchFamily="18" charset="0"/>
                <a:ea typeface="Cambria" panose="02040503050406030204" pitchFamily="18" charset="0"/>
              </a:rPr>
              <a:t>Destination 2</a:t>
            </a:r>
            <a:r>
              <a:rPr lang="fr-FR" sz="1600" dirty="0">
                <a:solidFill>
                  <a:schemeClr val="bg2">
                    <a:lumMod val="50000"/>
                  </a:schemeClr>
                </a:solidFill>
                <a:latin typeface="Cambria" panose="02040503050406030204" pitchFamily="18" charset="0"/>
                <a:ea typeface="Cambria" panose="02040503050406030204" pitchFamily="18" charset="0"/>
              </a:rPr>
              <a:t>:  Systèmes d'alimentation justes, sains, et respectueux de l'environnement, depuis la production primaire jusqu'à la consommation.</a:t>
            </a:r>
          </a:p>
        </p:txBody>
      </p:sp>
      <p:sp>
        <p:nvSpPr>
          <p:cNvPr id="34" name="TextBox 59">
            <a:extLst>
              <a:ext uri="{FF2B5EF4-FFF2-40B4-BE49-F238E27FC236}">
                <a16:creationId xmlns:a16="http://schemas.microsoft.com/office/drawing/2014/main" id="{C905E2DF-2326-A232-90B6-B869B12C5C3A}"/>
              </a:ext>
            </a:extLst>
          </p:cNvPr>
          <p:cNvSpPr txBox="1"/>
          <p:nvPr/>
        </p:nvSpPr>
        <p:spPr>
          <a:xfrm>
            <a:off x="4269253" y="3162675"/>
            <a:ext cx="7538245" cy="3139321"/>
          </a:xfrm>
          <a:prstGeom prst="rect">
            <a:avLst/>
          </a:prstGeom>
          <a:noFill/>
        </p:spPr>
        <p:txBody>
          <a:bodyPr wrap="square">
            <a:spAutoFit/>
          </a:bodyPr>
          <a:lstStyle/>
          <a:p>
            <a:r>
              <a:rPr lang="fr-FR" b="1" i="1" dirty="0">
                <a:solidFill>
                  <a:schemeClr val="accent1">
                    <a:lumMod val="75000"/>
                  </a:schemeClr>
                </a:solidFill>
                <a:latin typeface="Cambria" panose="02040503050406030204" pitchFamily="18" charset="0"/>
                <a:ea typeface="Cambria" panose="02040503050406030204" pitchFamily="18" charset="0"/>
              </a:rPr>
              <a:t>Description de l’appel : </a:t>
            </a:r>
            <a:r>
              <a:rPr lang="fr-FR" i="1" dirty="0">
                <a:solidFill>
                  <a:schemeClr val="accent1">
                    <a:lumMod val="75000"/>
                  </a:schemeClr>
                </a:solidFill>
                <a:latin typeface="Cambria" panose="02040503050406030204" pitchFamily="18" charset="0"/>
                <a:ea typeface="Cambria" panose="02040503050406030204" pitchFamily="18" charset="0"/>
              </a:rPr>
              <a:t>présentation globale du call, des attentes, problématiques</a:t>
            </a:r>
          </a:p>
          <a:p>
            <a:endParaRPr lang="fr-FR" b="1" i="1" dirty="0">
              <a:solidFill>
                <a:schemeClr val="accent1">
                  <a:lumMod val="75000"/>
                </a:schemeClr>
              </a:solidFill>
              <a:latin typeface="Cambria" panose="02040503050406030204" pitchFamily="18" charset="0"/>
              <a:ea typeface="Cambria" panose="02040503050406030204" pitchFamily="18" charset="0"/>
            </a:endParaRPr>
          </a:p>
          <a:p>
            <a:r>
              <a:rPr lang="fr-FR" b="1" i="1" dirty="0" err="1">
                <a:solidFill>
                  <a:schemeClr val="accent1">
                    <a:lumMod val="75000"/>
                  </a:schemeClr>
                </a:solidFill>
                <a:latin typeface="Cambria" panose="02040503050406030204" pitchFamily="18" charset="0"/>
                <a:ea typeface="Cambria" panose="02040503050406030204" pitchFamily="18" charset="0"/>
              </a:rPr>
              <a:t>Expected</a:t>
            </a:r>
            <a:r>
              <a:rPr lang="fr-FR" b="1" i="1" dirty="0">
                <a:solidFill>
                  <a:schemeClr val="accent1">
                    <a:lumMod val="75000"/>
                  </a:schemeClr>
                </a:solidFill>
                <a:latin typeface="Cambria" panose="02040503050406030204" pitchFamily="18" charset="0"/>
                <a:ea typeface="Cambria" panose="02040503050406030204" pitchFamily="18" charset="0"/>
              </a:rPr>
              <a:t> </a:t>
            </a:r>
            <a:r>
              <a:rPr lang="fr-FR" b="1" i="1" dirty="0" err="1">
                <a:solidFill>
                  <a:schemeClr val="accent1">
                    <a:lumMod val="75000"/>
                  </a:schemeClr>
                </a:solidFill>
                <a:latin typeface="Cambria" panose="02040503050406030204" pitchFamily="18" charset="0"/>
                <a:ea typeface="Cambria" panose="02040503050406030204" pitchFamily="18" charset="0"/>
              </a:rPr>
              <a:t>Outcome</a:t>
            </a:r>
            <a:r>
              <a:rPr lang="fr-FR" b="1" i="1" dirty="0">
                <a:solidFill>
                  <a:schemeClr val="accent1">
                    <a:lumMod val="75000"/>
                  </a:schemeClr>
                </a:solidFill>
                <a:latin typeface="Cambria" panose="02040503050406030204" pitchFamily="18" charset="0"/>
                <a:ea typeface="Cambria" panose="02040503050406030204" pitchFamily="18" charset="0"/>
              </a:rPr>
              <a:t> </a:t>
            </a:r>
            <a:r>
              <a:rPr lang="fr-FR" i="1" dirty="0">
                <a:solidFill>
                  <a:schemeClr val="accent1">
                    <a:lumMod val="75000"/>
                  </a:schemeClr>
                </a:solidFill>
                <a:latin typeface="Cambria" panose="02040503050406030204" pitchFamily="18" charset="0"/>
                <a:ea typeface="Cambria" panose="02040503050406030204" pitchFamily="18" charset="0"/>
              </a:rPr>
              <a:t>: En quelque sorte, les effets immédiats des résultats du projet </a:t>
            </a:r>
          </a:p>
          <a:p>
            <a:endParaRPr lang="fr-FR" i="1" dirty="0">
              <a:solidFill>
                <a:schemeClr val="accent1">
                  <a:lumMod val="75000"/>
                </a:schemeClr>
              </a:solidFill>
              <a:latin typeface="Cambria" panose="02040503050406030204" pitchFamily="18" charset="0"/>
              <a:ea typeface="Cambria" panose="02040503050406030204" pitchFamily="18" charset="0"/>
            </a:endParaRPr>
          </a:p>
          <a:p>
            <a:r>
              <a:rPr lang="fr-FR" b="1" i="1" dirty="0">
                <a:solidFill>
                  <a:schemeClr val="accent1">
                    <a:lumMod val="75000"/>
                  </a:schemeClr>
                </a:solidFill>
                <a:latin typeface="Cambria" panose="02040503050406030204" pitchFamily="18" charset="0"/>
                <a:ea typeface="Cambria" panose="02040503050406030204" pitchFamily="18" charset="0"/>
              </a:rPr>
              <a:t>Scope</a:t>
            </a:r>
            <a:r>
              <a:rPr lang="fr-FR" i="1" dirty="0">
                <a:solidFill>
                  <a:schemeClr val="accent1">
                    <a:lumMod val="75000"/>
                  </a:schemeClr>
                </a:solidFill>
                <a:latin typeface="Cambria" panose="02040503050406030204" pitchFamily="18" charset="0"/>
                <a:ea typeface="Cambria" panose="02040503050406030204" pitchFamily="18" charset="0"/>
              </a:rPr>
              <a:t>: Présente le contexte, la motivation pour l’appel, le type de résultats attendus (Etudes, démonstrateurs,…)</a:t>
            </a:r>
          </a:p>
          <a:p>
            <a:r>
              <a:rPr lang="fr-FR" i="1" dirty="0">
                <a:solidFill>
                  <a:schemeClr val="accent1">
                    <a:lumMod val="75000"/>
                  </a:schemeClr>
                </a:solidFill>
                <a:latin typeface="Cambria" panose="02040503050406030204" pitchFamily="18" charset="0"/>
                <a:ea typeface="Cambria" panose="02040503050406030204" pitchFamily="18" charset="0"/>
              </a:rPr>
              <a:t>Précise aussi quelques contraintes éventuelles sur le partenariat ou autres</a:t>
            </a:r>
            <a:endParaRPr lang="en-US" dirty="0">
              <a:solidFill>
                <a:srgbClr val="303030"/>
              </a:solidFill>
              <a:latin typeface="Cambria" panose="02040503050406030204" pitchFamily="18" charset="0"/>
              <a:ea typeface="Cambria" panose="02040503050406030204" pitchFamily="18" charset="0"/>
            </a:endParaRPr>
          </a:p>
          <a:p>
            <a:pPr algn="just"/>
            <a:endParaRPr lang="en-US" b="0" i="0" dirty="0">
              <a:solidFill>
                <a:schemeClr val="bg2">
                  <a:lumMod val="50000"/>
                </a:schemeClr>
              </a:solidFill>
              <a:effectLst/>
              <a:latin typeface="Cambria" panose="02040503050406030204" pitchFamily="18" charset="0"/>
              <a:ea typeface="Cambria" panose="02040503050406030204" pitchFamily="18" charset="0"/>
            </a:endParaRPr>
          </a:p>
          <a:p>
            <a:pPr algn="just"/>
            <a:endParaRPr lang="fr-FR" i="1" dirty="0">
              <a:solidFill>
                <a:schemeClr val="bg2">
                  <a:lumMod val="50000"/>
                </a:schemeClr>
              </a:solidFill>
              <a:latin typeface="Cambria" panose="02040503050406030204" pitchFamily="18" charset="0"/>
              <a:ea typeface="Cambria" panose="02040503050406030204" pitchFamily="18" charset="0"/>
            </a:endParaRPr>
          </a:p>
        </p:txBody>
      </p:sp>
      <p:cxnSp>
        <p:nvCxnSpPr>
          <p:cNvPr id="36" name="Straight Arrow Connector 74">
            <a:extLst>
              <a:ext uri="{FF2B5EF4-FFF2-40B4-BE49-F238E27FC236}">
                <a16:creationId xmlns:a16="http://schemas.microsoft.com/office/drawing/2014/main" id="{DF2B72CB-E251-4E51-9D61-E4C354E950CC}"/>
              </a:ext>
            </a:extLst>
          </p:cNvPr>
          <p:cNvCxnSpPr>
            <a:cxnSpLocks/>
          </p:cNvCxnSpPr>
          <p:nvPr/>
        </p:nvCxnSpPr>
        <p:spPr>
          <a:xfrm>
            <a:off x="4791860" y="1653950"/>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7" name="Straight Arrow Connector 74">
            <a:extLst>
              <a:ext uri="{FF2B5EF4-FFF2-40B4-BE49-F238E27FC236}">
                <a16:creationId xmlns:a16="http://schemas.microsoft.com/office/drawing/2014/main" id="{0EE46841-5182-A145-1D5C-8ABE4D3AD6C6}"/>
              </a:ext>
            </a:extLst>
          </p:cNvPr>
          <p:cNvCxnSpPr>
            <a:cxnSpLocks/>
          </p:cNvCxnSpPr>
          <p:nvPr/>
        </p:nvCxnSpPr>
        <p:spPr>
          <a:xfrm>
            <a:off x="5756350" y="1653950"/>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8" name="Straight Arrow Connector 74">
            <a:extLst>
              <a:ext uri="{FF2B5EF4-FFF2-40B4-BE49-F238E27FC236}">
                <a16:creationId xmlns:a16="http://schemas.microsoft.com/office/drawing/2014/main" id="{B415FF82-BA7C-694F-A4DC-E6DA84FEBDF5}"/>
              </a:ext>
            </a:extLst>
          </p:cNvPr>
          <p:cNvCxnSpPr>
            <a:cxnSpLocks/>
          </p:cNvCxnSpPr>
          <p:nvPr/>
        </p:nvCxnSpPr>
        <p:spPr>
          <a:xfrm>
            <a:off x="7409890" y="1650738"/>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74">
            <a:extLst>
              <a:ext uri="{FF2B5EF4-FFF2-40B4-BE49-F238E27FC236}">
                <a16:creationId xmlns:a16="http://schemas.microsoft.com/office/drawing/2014/main" id="{5A76F0C4-01E5-F843-0682-4BE6C9310178}"/>
              </a:ext>
            </a:extLst>
          </p:cNvPr>
          <p:cNvCxnSpPr>
            <a:cxnSpLocks/>
          </p:cNvCxnSpPr>
          <p:nvPr/>
        </p:nvCxnSpPr>
        <p:spPr>
          <a:xfrm>
            <a:off x="9170110" y="1651410"/>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
        <p:nvSpPr>
          <p:cNvPr id="8" name="TextBox 23">
            <a:extLst>
              <a:ext uri="{FF2B5EF4-FFF2-40B4-BE49-F238E27FC236}">
                <a16:creationId xmlns:a16="http://schemas.microsoft.com/office/drawing/2014/main" id="{4E6ED825-58BD-4D1D-192A-93776EABF989}"/>
              </a:ext>
            </a:extLst>
          </p:cNvPr>
          <p:cNvSpPr txBox="1"/>
          <p:nvPr/>
        </p:nvSpPr>
        <p:spPr>
          <a:xfrm>
            <a:off x="10027919" y="1997096"/>
            <a:ext cx="2020303" cy="369332"/>
          </a:xfrm>
          <a:prstGeom prst="rect">
            <a:avLst/>
          </a:prstGeom>
          <a:noFill/>
        </p:spPr>
        <p:txBody>
          <a:bodyPr wrap="square">
            <a:spAutoFit/>
          </a:bodyPr>
          <a:lstStyle/>
          <a:p>
            <a:r>
              <a:rPr lang="fr-FR" b="1" dirty="0">
                <a:latin typeface="Cambria" panose="02040503050406030204" pitchFamily="18" charset="0"/>
                <a:ea typeface="Cambria" panose="02040503050406030204" pitchFamily="18" charset="0"/>
              </a:rPr>
              <a:t>nombre  d’étapes</a:t>
            </a:r>
          </a:p>
        </p:txBody>
      </p:sp>
      <p:cxnSp>
        <p:nvCxnSpPr>
          <p:cNvPr id="15" name="Straight Arrow Connector 74">
            <a:extLst>
              <a:ext uri="{FF2B5EF4-FFF2-40B4-BE49-F238E27FC236}">
                <a16:creationId xmlns:a16="http://schemas.microsoft.com/office/drawing/2014/main" id="{FEC1B862-9D46-6532-B6DB-0E8669B82ABB}"/>
              </a:ext>
            </a:extLst>
          </p:cNvPr>
          <p:cNvCxnSpPr>
            <a:cxnSpLocks/>
          </p:cNvCxnSpPr>
          <p:nvPr/>
        </p:nvCxnSpPr>
        <p:spPr>
          <a:xfrm>
            <a:off x="10802996" y="1643314"/>
            <a:ext cx="0" cy="360000"/>
          </a:xfrm>
          <a:prstGeom prst="straightConnector1">
            <a:avLst/>
          </a:prstGeom>
          <a:ln w="5715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07384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7"/>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6"/>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1"/>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2"/>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8"/>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15"/>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8"/>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32"/>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1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18"/>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nodeType="clickEffect">
                                  <p:stCondLst>
                                    <p:cond delay="0"/>
                                  </p:stCondLst>
                                  <p:childTnLst>
                                    <p:set>
                                      <p:cBhvr>
                                        <p:cTn id="60" dur="1" fill="hold">
                                          <p:stCondLst>
                                            <p:cond delay="0"/>
                                          </p:stCondLst>
                                        </p:cTn>
                                        <p:tgtEl>
                                          <p:spTgt spid="17"/>
                                        </p:tgtEl>
                                        <p:attrNameLst>
                                          <p:attrName>style.visibility</p:attrName>
                                        </p:attrNameLst>
                                      </p:cBhvr>
                                      <p:to>
                                        <p:strVal val="visible"/>
                                      </p:to>
                                    </p:set>
                                  </p:childTnLst>
                                </p:cTn>
                              </p:par>
                              <p:par>
                                <p:cTn id="61" presetID="1" presetClass="entr" presetSubtype="0" fill="hold" grpId="0" nodeType="withEffect">
                                  <p:stCondLst>
                                    <p:cond delay="0"/>
                                  </p:stCondLst>
                                  <p:childTnLst>
                                    <p:set>
                                      <p:cBhvr>
                                        <p:cTn id="62" dur="1" fill="hold">
                                          <p:stCondLst>
                                            <p:cond delay="0"/>
                                          </p:stCondLst>
                                        </p:cTn>
                                        <p:tgtEl>
                                          <p:spTgt spid="20"/>
                                        </p:tgtEl>
                                        <p:attrNameLst>
                                          <p:attrName>style.visibility</p:attrName>
                                        </p:attrNameLst>
                                      </p:cBhvr>
                                      <p:to>
                                        <p:strVal val="visible"/>
                                      </p:to>
                                    </p:set>
                                  </p:childTnLst>
                                </p:cTn>
                              </p:par>
                            </p:childTnLst>
                          </p:cTn>
                        </p:par>
                      </p:childTnLst>
                    </p:cTn>
                  </p:par>
                  <p:par>
                    <p:cTn id="63" fill="hold">
                      <p:stCondLst>
                        <p:cond delay="indefinite"/>
                      </p:stCondLst>
                      <p:childTnLst>
                        <p:par>
                          <p:cTn id="64" fill="hold">
                            <p:stCondLst>
                              <p:cond delay="0"/>
                            </p:stCondLst>
                            <p:childTnLst>
                              <p:par>
                                <p:cTn id="65" presetID="1" presetClass="entr" presetSubtype="0" fill="hold" nodeType="clickEffect">
                                  <p:stCondLst>
                                    <p:cond delay="0"/>
                                  </p:stCondLst>
                                  <p:childTnLst>
                                    <p:set>
                                      <p:cBhvr>
                                        <p:cTn id="66" dur="1" fill="hold">
                                          <p:stCondLst>
                                            <p:cond delay="0"/>
                                          </p:stCondLst>
                                        </p:cTn>
                                        <p:tgtEl>
                                          <p:spTgt spid="21"/>
                                        </p:tgtEl>
                                        <p:attrNameLst>
                                          <p:attrName>style.visibility</p:attrName>
                                        </p:attrNameLst>
                                      </p:cBhvr>
                                      <p:to>
                                        <p:strVal val="visible"/>
                                      </p:to>
                                    </p:set>
                                  </p:childTnLst>
                                </p:cTn>
                              </p:par>
                              <p:par>
                                <p:cTn id="67" presetID="1" presetClass="entr" presetSubtype="0" fill="hold" grpId="0" nodeType="withEffect">
                                  <p:stCondLst>
                                    <p:cond delay="0"/>
                                  </p:stCondLst>
                                  <p:childTnLst>
                                    <p:set>
                                      <p:cBhvr>
                                        <p:cTn id="68" dur="1" fill="hold">
                                          <p:stCondLst>
                                            <p:cond delay="0"/>
                                          </p:stCondLst>
                                        </p:cTn>
                                        <p:tgtEl>
                                          <p:spTgt spid="19"/>
                                        </p:tgtEl>
                                        <p:attrNameLst>
                                          <p:attrName>style.visibility</p:attrName>
                                        </p:attrNameLst>
                                      </p:cBhvr>
                                      <p:to>
                                        <p:strVal val="visible"/>
                                      </p:to>
                                    </p:set>
                                  </p:childTnLst>
                                </p:cTn>
                              </p:par>
                            </p:childTnLst>
                          </p:cTn>
                        </p:par>
                      </p:childTnLst>
                    </p:cTn>
                  </p:par>
                  <p:par>
                    <p:cTn id="69" fill="hold">
                      <p:stCondLst>
                        <p:cond delay="indefinite"/>
                      </p:stCondLst>
                      <p:childTnLst>
                        <p:par>
                          <p:cTn id="70" fill="hold">
                            <p:stCondLst>
                              <p:cond delay="0"/>
                            </p:stCondLst>
                            <p:childTnLst>
                              <p:par>
                                <p:cTn id="71" presetID="1" presetClass="entr" presetSubtype="0" fill="hold" grpId="0" nodeType="clickEffect">
                                  <p:stCondLst>
                                    <p:cond delay="0"/>
                                  </p:stCondLst>
                                  <p:childTnLst>
                                    <p:set>
                                      <p:cBhvr>
                                        <p:cTn id="72" dur="1" fill="hold">
                                          <p:stCondLst>
                                            <p:cond delay="0"/>
                                          </p:stCondLst>
                                        </p:cTn>
                                        <p:tgtEl>
                                          <p:spTgt spid="3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P spid="12" grpId="0"/>
      <p:bldP spid="13" grpId="0"/>
      <p:bldP spid="14" grpId="0"/>
      <p:bldP spid="18" grpId="0"/>
      <p:bldP spid="19" grpId="0"/>
      <p:bldP spid="20" grpId="0"/>
      <p:bldP spid="30" grpId="0"/>
      <p:bldP spid="32" grpId="0"/>
      <p:bldP spid="34"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346FDEB-D2BA-7E1B-34EB-EB2AACD20F82}"/>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C3AB1BBA-3DF3-774F-C527-284758ED1B4F}"/>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Structurer son projet</a:t>
            </a:r>
          </a:p>
        </p:txBody>
      </p:sp>
      <p:sp>
        <p:nvSpPr>
          <p:cNvPr id="5" name="Espace réservé du texte 4">
            <a:extLst>
              <a:ext uri="{FF2B5EF4-FFF2-40B4-BE49-F238E27FC236}">
                <a16:creationId xmlns:a16="http://schemas.microsoft.com/office/drawing/2014/main" id="{FE4E1E0E-B8E1-32AF-8D92-E7A23B224B27}"/>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Identifier le bon call en vue de concevoir un projet collaboratif EU</a:t>
            </a:r>
          </a:p>
        </p:txBody>
      </p:sp>
      <p:sp>
        <p:nvSpPr>
          <p:cNvPr id="2" name="TextBox 1">
            <a:extLst>
              <a:ext uri="{FF2B5EF4-FFF2-40B4-BE49-F238E27FC236}">
                <a16:creationId xmlns:a16="http://schemas.microsoft.com/office/drawing/2014/main" id="{6331D98D-CAE1-1581-FEE9-AE4F99F3EB92}"/>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196026213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A62E8D-E67B-A423-720A-EE90A968C159}"/>
            </a:ext>
          </a:extLst>
        </p:cNvPr>
        <p:cNvGrpSpPr/>
        <p:nvPr/>
      </p:nvGrpSpPr>
      <p:grpSpPr>
        <a:xfrm>
          <a:off x="0" y="0"/>
          <a:ext cx="0" cy="0"/>
          <a:chOff x="0" y="0"/>
          <a:chExt cx="0" cy="0"/>
        </a:xfrm>
      </p:grpSpPr>
      <p:sp>
        <p:nvSpPr>
          <p:cNvPr id="3" name="ZoneTexte 2">
            <a:extLst>
              <a:ext uri="{FF2B5EF4-FFF2-40B4-BE49-F238E27FC236}">
                <a16:creationId xmlns:a16="http://schemas.microsoft.com/office/drawing/2014/main" id="{30859E0D-4E76-5359-42CB-7FA0AFC9704C}"/>
              </a:ext>
            </a:extLst>
          </p:cNvPr>
          <p:cNvSpPr txBox="1"/>
          <p:nvPr/>
        </p:nvSpPr>
        <p:spPr>
          <a:xfrm>
            <a:off x="1163244" y="1808569"/>
            <a:ext cx="9693679" cy="3286412"/>
          </a:xfrm>
          <a:prstGeom prst="rect">
            <a:avLst/>
          </a:prstGeom>
          <a:noFill/>
        </p:spPr>
        <p:txBody>
          <a:bodyPr wrap="none" rtlCol="0">
            <a:spAutoFit/>
          </a:bodyPr>
          <a:lstStyle/>
          <a:p>
            <a:pPr algn="ctr">
              <a:lnSpc>
                <a:spcPct val="150000"/>
              </a:lnSpc>
            </a:pPr>
            <a:r>
              <a:rPr lang="fr-FR" sz="48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N°3</a:t>
            </a:r>
          </a:p>
          <a:p>
            <a:pPr algn="ctr">
              <a:lnSpc>
                <a:spcPct val="150000"/>
              </a:lnSpc>
            </a:pPr>
            <a:r>
              <a:rPr lang="fr-FR"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Aligner parfaitement son projet </a:t>
            </a:r>
          </a:p>
          <a:p>
            <a:pPr algn="ctr">
              <a:lnSpc>
                <a:spcPct val="150000"/>
              </a:lnSpc>
            </a:pPr>
            <a:r>
              <a:rPr lang="fr-FR"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sur l’appel visé</a:t>
            </a:r>
            <a:endParaRPr lang="en-GB" sz="48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8853108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CF2F3D1-2DBE-338F-BFDC-F07533B9D78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BA1D501-3F7D-32CE-9FA5-1508D4CEF6C3}"/>
              </a:ext>
            </a:extLst>
          </p:cNvPr>
          <p:cNvSpPr>
            <a:spLocks noGrp="1"/>
          </p:cNvSpPr>
          <p:nvPr>
            <p:ph type="title"/>
          </p:nvPr>
        </p:nvSpPr>
        <p:spPr/>
        <p:txBody>
          <a:bodyPr/>
          <a:lstStyle/>
          <a:p>
            <a:r>
              <a:rPr lang="fr-FR" dirty="0"/>
              <a:t>Aligner votre projet avec l’appel</a:t>
            </a:r>
          </a:p>
        </p:txBody>
      </p:sp>
      <p:sp>
        <p:nvSpPr>
          <p:cNvPr id="4" name="Espace réservé du numéro de diapositive 3">
            <a:extLst>
              <a:ext uri="{FF2B5EF4-FFF2-40B4-BE49-F238E27FC236}">
                <a16:creationId xmlns:a16="http://schemas.microsoft.com/office/drawing/2014/main" id="{F2B2E9BB-B13B-27CD-A500-31B5BDBB05B3}"/>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24</a:t>
            </a:fld>
            <a:endParaRPr lang="fr-FR" dirty="0">
              <a:latin typeface="Cambria" panose="02040503050406030204" pitchFamily="18" charset="0"/>
              <a:ea typeface="Cambria" panose="02040503050406030204" pitchFamily="18" charset="0"/>
            </a:endParaRPr>
          </a:p>
        </p:txBody>
      </p:sp>
      <p:sp>
        <p:nvSpPr>
          <p:cNvPr id="26" name="Espace réservé du texte 8">
            <a:extLst>
              <a:ext uri="{FF2B5EF4-FFF2-40B4-BE49-F238E27FC236}">
                <a16:creationId xmlns:a16="http://schemas.microsoft.com/office/drawing/2014/main" id="{3FF8A77D-A521-478D-5B37-F4C4E686D361}"/>
              </a:ext>
            </a:extLst>
          </p:cNvPr>
          <p:cNvSpPr txBox="1">
            <a:spLocks/>
          </p:cNvSpPr>
          <p:nvPr/>
        </p:nvSpPr>
        <p:spPr>
          <a:xfrm>
            <a:off x="1252813" y="1529164"/>
            <a:ext cx="3992732" cy="5762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solidFill>
                  <a:schemeClr val="accent1">
                    <a:lumMod val="75000"/>
                  </a:schemeClr>
                </a:solidFill>
              </a:rPr>
              <a:t>Exigences du bailleur</a:t>
            </a:r>
          </a:p>
        </p:txBody>
      </p:sp>
      <p:sp>
        <p:nvSpPr>
          <p:cNvPr id="28" name="Espace réservé du texte 10">
            <a:extLst>
              <a:ext uri="{FF2B5EF4-FFF2-40B4-BE49-F238E27FC236}">
                <a16:creationId xmlns:a16="http://schemas.microsoft.com/office/drawing/2014/main" id="{95CAFB3F-46EA-77A2-B491-3C088673CD44}"/>
              </a:ext>
            </a:extLst>
          </p:cNvPr>
          <p:cNvSpPr txBox="1">
            <a:spLocks/>
          </p:cNvSpPr>
          <p:nvPr/>
        </p:nvSpPr>
        <p:spPr>
          <a:xfrm>
            <a:off x="6053749" y="1515776"/>
            <a:ext cx="3999001" cy="57626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fr-FR" b="1" dirty="0">
                <a:solidFill>
                  <a:schemeClr val="accent1">
                    <a:lumMod val="75000"/>
                  </a:schemeClr>
                </a:solidFill>
                <a:latin typeface="Cambria" panose="02040503050406030204" pitchFamily="18" charset="0"/>
                <a:ea typeface="Cambria" panose="02040503050406030204" pitchFamily="18" charset="0"/>
              </a:rPr>
              <a:t>Vos</a:t>
            </a:r>
            <a:r>
              <a:rPr lang="fr-FR" dirty="0">
                <a:latin typeface="Cambria" panose="02040503050406030204" pitchFamily="18" charset="0"/>
                <a:ea typeface="Cambria" panose="02040503050406030204" pitchFamily="18" charset="0"/>
              </a:rPr>
              <a:t> </a:t>
            </a:r>
            <a:r>
              <a:rPr lang="fr-FR" b="1" dirty="0">
                <a:solidFill>
                  <a:schemeClr val="accent1">
                    <a:lumMod val="75000"/>
                  </a:schemeClr>
                </a:solidFill>
                <a:latin typeface="Cambria" panose="02040503050406030204" pitchFamily="18" charset="0"/>
                <a:ea typeface="Cambria" panose="02040503050406030204" pitchFamily="18" charset="0"/>
              </a:rPr>
              <a:t>exigences</a:t>
            </a:r>
          </a:p>
        </p:txBody>
      </p:sp>
      <p:sp>
        <p:nvSpPr>
          <p:cNvPr id="30" name="Espace réservé du contenu 9">
            <a:extLst>
              <a:ext uri="{FF2B5EF4-FFF2-40B4-BE49-F238E27FC236}">
                <a16:creationId xmlns:a16="http://schemas.microsoft.com/office/drawing/2014/main" id="{C16C8BA6-183E-9860-694D-902835096B22}"/>
              </a:ext>
            </a:extLst>
          </p:cNvPr>
          <p:cNvSpPr txBox="1">
            <a:spLocks/>
          </p:cNvSpPr>
          <p:nvPr/>
        </p:nvSpPr>
        <p:spPr>
          <a:xfrm>
            <a:off x="1373040" y="1984717"/>
            <a:ext cx="4342893" cy="3354060"/>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Administratif </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Impacts</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a:t>
            </a:r>
            <a:r>
              <a:rPr lang="fr-FR" sz="2400" dirty="0" err="1">
                <a:solidFill>
                  <a:schemeClr val="bg2">
                    <a:lumMod val="50000"/>
                  </a:schemeClr>
                </a:solidFill>
                <a:latin typeface="Cambria" panose="02040503050406030204" pitchFamily="18" charset="0"/>
                <a:ea typeface="Cambria" panose="02040503050406030204" pitchFamily="18" charset="0"/>
              </a:rPr>
              <a:t>Expected</a:t>
            </a:r>
            <a:r>
              <a:rPr lang="fr-FR" sz="2400" dirty="0">
                <a:solidFill>
                  <a:schemeClr val="bg2">
                    <a:lumMod val="50000"/>
                  </a:schemeClr>
                </a:solidFill>
                <a:latin typeface="Cambria" panose="02040503050406030204" pitchFamily="18" charset="0"/>
                <a:ea typeface="Cambria" panose="02040503050406030204" pitchFamily="18" charset="0"/>
              </a:rPr>
              <a:t> </a:t>
            </a:r>
            <a:r>
              <a:rPr lang="fr-FR" sz="2400" dirty="0" err="1">
                <a:solidFill>
                  <a:schemeClr val="bg2">
                    <a:lumMod val="50000"/>
                  </a:schemeClr>
                </a:solidFill>
                <a:latin typeface="Cambria" panose="02040503050406030204" pitchFamily="18" charset="0"/>
                <a:ea typeface="Cambria" panose="02040503050406030204" pitchFamily="18" charset="0"/>
              </a:rPr>
              <a:t>outcomes</a:t>
            </a:r>
            <a:endParaRPr lang="fr-FR" sz="2400" dirty="0">
              <a:solidFill>
                <a:schemeClr val="bg2">
                  <a:lumMod val="50000"/>
                </a:schemeClr>
              </a:solidFill>
              <a:latin typeface="Cambria" panose="02040503050406030204" pitchFamily="18" charset="0"/>
              <a:ea typeface="Cambria" panose="02040503050406030204" pitchFamily="18" charset="0"/>
            </a:endParaRP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Scope</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Niveau de TRL</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Innovations attendues</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Spécifiques</a:t>
            </a:r>
          </a:p>
          <a:p>
            <a:endParaRPr lang="fr-FR" sz="2400" dirty="0">
              <a:latin typeface="Cambria" panose="02040503050406030204" pitchFamily="18" charset="0"/>
              <a:ea typeface="Cambria" panose="02040503050406030204" pitchFamily="18" charset="0"/>
            </a:endParaRPr>
          </a:p>
        </p:txBody>
      </p:sp>
      <p:sp>
        <p:nvSpPr>
          <p:cNvPr id="31" name="Espace réservé du contenu 11">
            <a:extLst>
              <a:ext uri="{FF2B5EF4-FFF2-40B4-BE49-F238E27FC236}">
                <a16:creationId xmlns:a16="http://schemas.microsoft.com/office/drawing/2014/main" id="{55F90370-2F24-C86A-7EC9-326A5113A1D7}"/>
              </a:ext>
            </a:extLst>
          </p:cNvPr>
          <p:cNvSpPr txBox="1">
            <a:spLocks/>
          </p:cNvSpPr>
          <p:nvPr/>
        </p:nvSpPr>
        <p:spPr>
          <a:xfrm>
            <a:off x="6988861" y="2345176"/>
            <a:ext cx="4824877" cy="2776153"/>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Résultats attendus -&gt; effets attendus - &gt; Impacts attendus</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Répondant votre problématique</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Avec un niveau de TRL connu</a:t>
            </a:r>
          </a:p>
          <a:p>
            <a:pPr>
              <a:buClr>
                <a:schemeClr val="bg2">
                  <a:lumMod val="50000"/>
                </a:schemeClr>
              </a:buClr>
              <a:buFont typeface="Wingdings" panose="05000000000000000000" pitchFamily="2" charset="2"/>
              <a:buChar char="ü"/>
            </a:pPr>
            <a:r>
              <a:rPr lang="fr-FR" sz="2400" dirty="0">
                <a:solidFill>
                  <a:schemeClr val="bg2">
                    <a:lumMod val="50000"/>
                  </a:schemeClr>
                </a:solidFill>
                <a:latin typeface="Cambria" panose="02040503050406030204" pitchFamily="18" charset="0"/>
                <a:ea typeface="Cambria" panose="02040503050406030204" pitchFamily="18" charset="0"/>
              </a:rPr>
              <a:t> Vos solutions innovantes</a:t>
            </a:r>
          </a:p>
        </p:txBody>
      </p:sp>
      <p:grpSp>
        <p:nvGrpSpPr>
          <p:cNvPr id="6" name="Groupe 5">
            <a:extLst>
              <a:ext uri="{FF2B5EF4-FFF2-40B4-BE49-F238E27FC236}">
                <a16:creationId xmlns:a16="http://schemas.microsoft.com/office/drawing/2014/main" id="{DFD1EDF5-7857-3EB1-851D-2518795ADE99}"/>
              </a:ext>
            </a:extLst>
          </p:cNvPr>
          <p:cNvGrpSpPr/>
          <p:nvPr/>
        </p:nvGrpSpPr>
        <p:grpSpPr>
          <a:xfrm>
            <a:off x="568353" y="2468878"/>
            <a:ext cx="11462543" cy="3760355"/>
            <a:chOff x="568353" y="2468878"/>
            <a:chExt cx="11462543" cy="3760355"/>
          </a:xfrm>
        </p:grpSpPr>
        <p:sp>
          <p:nvSpPr>
            <p:cNvPr id="5" name="ZoneTexte 4">
              <a:extLst>
                <a:ext uri="{FF2B5EF4-FFF2-40B4-BE49-F238E27FC236}">
                  <a16:creationId xmlns:a16="http://schemas.microsoft.com/office/drawing/2014/main" id="{EC9F4526-460A-F57C-7112-FB2683678DCE}"/>
                </a:ext>
              </a:extLst>
            </p:cNvPr>
            <p:cNvSpPr txBox="1"/>
            <p:nvPr/>
          </p:nvSpPr>
          <p:spPr>
            <a:xfrm>
              <a:off x="568353" y="5767568"/>
              <a:ext cx="11462543" cy="461665"/>
            </a:xfrm>
            <a:prstGeom prst="rect">
              <a:avLst/>
            </a:prstGeom>
            <a:noFill/>
          </p:spPr>
          <p:txBody>
            <a:bodyPr wrap="square">
              <a:spAutoFit/>
            </a:bodyPr>
            <a:lstStyle/>
            <a:p>
              <a:pPr algn="ctr"/>
              <a:r>
                <a:rPr lang="fr-FR" sz="2400" b="1" dirty="0">
                  <a:solidFill>
                    <a:schemeClr val="accent1"/>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Un bon alignement de votre projet avec le call optimise vos chances de succès</a:t>
              </a:r>
            </a:p>
          </p:txBody>
        </p:sp>
        <p:sp>
          <p:nvSpPr>
            <p:cNvPr id="3" name="Flèche : double flèche horizontale 2">
              <a:extLst>
                <a:ext uri="{FF2B5EF4-FFF2-40B4-BE49-F238E27FC236}">
                  <a16:creationId xmlns:a16="http://schemas.microsoft.com/office/drawing/2014/main" id="{9E98CE0B-DD37-D863-D5F1-31F48D0E02AD}"/>
                </a:ext>
              </a:extLst>
            </p:cNvPr>
            <p:cNvSpPr/>
            <p:nvPr/>
          </p:nvSpPr>
          <p:spPr>
            <a:xfrm>
              <a:off x="4923836" y="2468878"/>
              <a:ext cx="2024743" cy="1796143"/>
            </a:xfrm>
            <a:prstGeom prst="leftRightArrow">
              <a:avLst>
                <a:gd name="adj1" fmla="val 50000"/>
                <a:gd name="adj2" fmla="val 3346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grpSp>
    </p:spTree>
    <p:extLst>
      <p:ext uri="{BB962C8B-B14F-4D97-AF65-F5344CB8AC3E}">
        <p14:creationId xmlns:p14="http://schemas.microsoft.com/office/powerpoint/2010/main" val="33429392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0">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0">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0">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0">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0">
                                            <p:txEl>
                                              <p:pRg st="4" end="4"/>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xEl>
                                              <p:pRg st="5" end="5"/>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0">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22" presetClass="entr" presetSubtype="4" fill="hold" nodeType="click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wipe(down)">
                                      <p:cBhvr>
                                        <p:cTn id="39" dur="500"/>
                                        <p:tgtEl>
                                          <p:spTgt spid="6"/>
                                        </p:tgtEl>
                                      </p:cBhvr>
                                    </p:animEffect>
                                  </p:childTnLst>
                                </p:cTn>
                              </p:par>
                            </p:childTnLst>
                          </p:cTn>
                        </p:par>
                      </p:childTnLst>
                    </p:cTn>
                  </p:par>
                  <p:par>
                    <p:cTn id="40" fill="hold">
                      <p:stCondLst>
                        <p:cond delay="indefinite"/>
                      </p:stCondLst>
                      <p:childTnLst>
                        <p:par>
                          <p:cTn id="41" fill="hold">
                            <p:stCondLst>
                              <p:cond delay="0"/>
                            </p:stCondLst>
                            <p:childTnLst>
                              <p:par>
                                <p:cTn id="42" presetID="1" presetClass="entr" presetSubtype="0" fill="hold" grpId="0" nodeType="clickEffect">
                                  <p:stCondLst>
                                    <p:cond delay="0"/>
                                  </p:stCondLst>
                                  <p:childTnLst>
                                    <p:set>
                                      <p:cBhvr>
                                        <p:cTn id="43" dur="1" fill="hold">
                                          <p:stCondLst>
                                            <p:cond delay="0"/>
                                          </p:stCondLst>
                                        </p:cTn>
                                        <p:tgtEl>
                                          <p:spTgt spid="28"/>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22" presetClass="entr" presetSubtype="4" fill="hold" grpId="0" nodeType="clickEffect">
                                  <p:stCondLst>
                                    <p:cond delay="0"/>
                                  </p:stCondLst>
                                  <p:childTnLst>
                                    <p:set>
                                      <p:cBhvr>
                                        <p:cTn id="47" dur="1" fill="hold">
                                          <p:stCondLst>
                                            <p:cond delay="0"/>
                                          </p:stCondLst>
                                        </p:cTn>
                                        <p:tgtEl>
                                          <p:spTgt spid="31">
                                            <p:txEl>
                                              <p:pRg st="0" end="0"/>
                                            </p:txEl>
                                          </p:spTgt>
                                        </p:tgtEl>
                                        <p:attrNameLst>
                                          <p:attrName>style.visibility</p:attrName>
                                        </p:attrNameLst>
                                      </p:cBhvr>
                                      <p:to>
                                        <p:strVal val="visible"/>
                                      </p:to>
                                    </p:set>
                                    <p:animEffect transition="in" filter="wipe(down)">
                                      <p:cBhvr>
                                        <p:cTn id="48" dur="500"/>
                                        <p:tgtEl>
                                          <p:spTgt spid="31">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4" fill="hold" grpId="0" nodeType="clickEffect">
                                  <p:stCondLst>
                                    <p:cond delay="0"/>
                                  </p:stCondLst>
                                  <p:childTnLst>
                                    <p:set>
                                      <p:cBhvr>
                                        <p:cTn id="52" dur="1" fill="hold">
                                          <p:stCondLst>
                                            <p:cond delay="0"/>
                                          </p:stCondLst>
                                        </p:cTn>
                                        <p:tgtEl>
                                          <p:spTgt spid="31">
                                            <p:txEl>
                                              <p:pRg st="1" end="1"/>
                                            </p:txEl>
                                          </p:spTgt>
                                        </p:tgtEl>
                                        <p:attrNameLst>
                                          <p:attrName>style.visibility</p:attrName>
                                        </p:attrNameLst>
                                      </p:cBhvr>
                                      <p:to>
                                        <p:strVal val="visible"/>
                                      </p:to>
                                    </p:set>
                                    <p:animEffect transition="in" filter="wipe(down)">
                                      <p:cBhvr>
                                        <p:cTn id="53" dur="500"/>
                                        <p:tgtEl>
                                          <p:spTgt spid="31">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4" fill="hold" grpId="0" nodeType="clickEffect">
                                  <p:stCondLst>
                                    <p:cond delay="0"/>
                                  </p:stCondLst>
                                  <p:childTnLst>
                                    <p:set>
                                      <p:cBhvr>
                                        <p:cTn id="57" dur="1" fill="hold">
                                          <p:stCondLst>
                                            <p:cond delay="0"/>
                                          </p:stCondLst>
                                        </p:cTn>
                                        <p:tgtEl>
                                          <p:spTgt spid="31">
                                            <p:txEl>
                                              <p:pRg st="2" end="2"/>
                                            </p:txEl>
                                          </p:spTgt>
                                        </p:tgtEl>
                                        <p:attrNameLst>
                                          <p:attrName>style.visibility</p:attrName>
                                        </p:attrNameLst>
                                      </p:cBhvr>
                                      <p:to>
                                        <p:strVal val="visible"/>
                                      </p:to>
                                    </p:set>
                                    <p:animEffect transition="in" filter="wipe(down)">
                                      <p:cBhvr>
                                        <p:cTn id="58" dur="500"/>
                                        <p:tgtEl>
                                          <p:spTgt spid="31">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22" presetClass="entr" presetSubtype="4" fill="hold" grpId="0" nodeType="clickEffect">
                                  <p:stCondLst>
                                    <p:cond delay="0"/>
                                  </p:stCondLst>
                                  <p:childTnLst>
                                    <p:set>
                                      <p:cBhvr>
                                        <p:cTn id="62" dur="1" fill="hold">
                                          <p:stCondLst>
                                            <p:cond delay="0"/>
                                          </p:stCondLst>
                                        </p:cTn>
                                        <p:tgtEl>
                                          <p:spTgt spid="31">
                                            <p:txEl>
                                              <p:pRg st="3" end="3"/>
                                            </p:txEl>
                                          </p:spTgt>
                                        </p:tgtEl>
                                        <p:attrNameLst>
                                          <p:attrName>style.visibility</p:attrName>
                                        </p:attrNameLst>
                                      </p:cBhvr>
                                      <p:to>
                                        <p:strVal val="visible"/>
                                      </p:to>
                                    </p:set>
                                    <p:animEffect transition="in" filter="wipe(down)">
                                      <p:cBhvr>
                                        <p:cTn id="63" dur="500"/>
                                        <p:tgtEl>
                                          <p:spTgt spid="31">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30" grpId="0" build="p"/>
      <p:bldP spid="31"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757F81-ADDE-B548-9C3D-78C0C6E77DB1}"/>
            </a:ext>
          </a:extLst>
        </p:cNvPr>
        <p:cNvGrpSpPr/>
        <p:nvPr/>
      </p:nvGrpSpPr>
      <p:grpSpPr>
        <a:xfrm>
          <a:off x="0" y="0"/>
          <a:ext cx="0" cy="0"/>
          <a:chOff x="0" y="0"/>
          <a:chExt cx="0" cy="0"/>
        </a:xfrm>
      </p:grpSpPr>
      <p:cxnSp>
        <p:nvCxnSpPr>
          <p:cNvPr id="145" name="Straight Arrow Connector 8">
            <a:extLst>
              <a:ext uri="{FF2B5EF4-FFF2-40B4-BE49-F238E27FC236}">
                <a16:creationId xmlns:a16="http://schemas.microsoft.com/office/drawing/2014/main" id="{97DDB09D-0235-1365-EE98-FCA2B61CA480}"/>
              </a:ext>
            </a:extLst>
          </p:cNvPr>
          <p:cNvCxnSpPr>
            <a:cxnSpLocks/>
          </p:cNvCxnSpPr>
          <p:nvPr/>
        </p:nvCxnSpPr>
        <p:spPr>
          <a:xfrm flipH="1">
            <a:off x="7834524" y="2903156"/>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A85D5586-52A9-E973-FB41-655269BF8CE3}"/>
              </a:ext>
            </a:extLst>
          </p:cNvPr>
          <p:cNvSpPr>
            <a:spLocks noGrp="1"/>
          </p:cNvSpPr>
          <p:nvPr>
            <p:ph type="title"/>
          </p:nvPr>
        </p:nvSpPr>
        <p:spPr>
          <a:xfrm>
            <a:off x="9988" y="-15861"/>
            <a:ext cx="11214538" cy="458330"/>
          </a:xfrm>
        </p:spPr>
        <p:txBody>
          <a:bodyPr>
            <a:normAutofit fontScale="90000"/>
          </a:bodyPr>
          <a:lstStyle/>
          <a:p>
            <a:r>
              <a:rPr lang="fr-FR" sz="2800" dirty="0"/>
              <a:t>Maturité de votre projet vs TRL</a:t>
            </a:r>
          </a:p>
        </p:txBody>
      </p:sp>
      <p:sp>
        <p:nvSpPr>
          <p:cNvPr id="4" name="Espace réservé du numéro de diapositive 3">
            <a:extLst>
              <a:ext uri="{FF2B5EF4-FFF2-40B4-BE49-F238E27FC236}">
                <a16:creationId xmlns:a16="http://schemas.microsoft.com/office/drawing/2014/main" id="{A2119C8E-0773-63E3-FAC3-2754CA4684EA}"/>
              </a:ext>
            </a:extLst>
          </p:cNvPr>
          <p:cNvSpPr>
            <a:spLocks noGrp="1"/>
          </p:cNvSpPr>
          <p:nvPr>
            <p:ph type="sldNum" sz="quarter" idx="12"/>
          </p:nvPr>
        </p:nvSpPr>
        <p:spPr>
          <a:xfrm>
            <a:off x="9401300" y="644978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26BC6-3AD6-4031-B39F-1DDABC68D122}" type="slidenum">
              <a:rPr lang="fr-FR" smtClean="0"/>
              <a:pPr/>
              <a:t>25</a:t>
            </a:fld>
            <a:endParaRPr lang="fr-FR">
              <a:latin typeface="Cambria" panose="02040503050406030204" pitchFamily="18" charset="0"/>
              <a:ea typeface="Cambria" panose="02040503050406030204" pitchFamily="18" charset="0"/>
            </a:endParaRPr>
          </a:p>
        </p:txBody>
      </p:sp>
      <p:sp>
        <p:nvSpPr>
          <p:cNvPr id="14" name="AutoShape 167">
            <a:extLst>
              <a:ext uri="{FF2B5EF4-FFF2-40B4-BE49-F238E27FC236}">
                <a16:creationId xmlns:a16="http://schemas.microsoft.com/office/drawing/2014/main" id="{582904EE-50F6-3724-2173-562737B7ED97}"/>
              </a:ext>
            </a:extLst>
          </p:cNvPr>
          <p:cNvSpPr>
            <a:spLocks noChangeArrowheads="1"/>
          </p:cNvSpPr>
          <p:nvPr/>
        </p:nvSpPr>
        <p:spPr bwMode="auto">
          <a:xfrm>
            <a:off x="2600826" y="698269"/>
            <a:ext cx="1166288" cy="687481"/>
          </a:xfrm>
          <a:prstGeom prst="roundRect">
            <a:avLst>
              <a:gd name="adj" fmla="val 50000"/>
            </a:avLst>
          </a:prstGeom>
          <a:solidFill>
            <a:srgbClr val="DBF2A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ambria" panose="02040503050406030204" pitchFamily="18" charset="0"/>
                <a:ea typeface="Cambria" panose="02040503050406030204" pitchFamily="18" charset="0"/>
                <a:cs typeface="Century Gothic" charset="0"/>
              </a:rPr>
              <a:t>DÉBUT</a:t>
            </a:r>
          </a:p>
        </p:txBody>
      </p:sp>
      <p:cxnSp>
        <p:nvCxnSpPr>
          <p:cNvPr id="15" name="Straight Arrow Connector 8">
            <a:extLst>
              <a:ext uri="{FF2B5EF4-FFF2-40B4-BE49-F238E27FC236}">
                <a16:creationId xmlns:a16="http://schemas.microsoft.com/office/drawing/2014/main" id="{D5CB186F-9CD4-AE4A-E3EC-B478888E7EAE}"/>
              </a:ext>
            </a:extLst>
          </p:cNvPr>
          <p:cNvCxnSpPr>
            <a:cxnSpLocks/>
          </p:cNvCxnSpPr>
          <p:nvPr/>
        </p:nvCxnSpPr>
        <p:spPr>
          <a:xfrm flipH="1">
            <a:off x="3150387" y="1381551"/>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20" name="AutoShape 168">
            <a:extLst>
              <a:ext uri="{FF2B5EF4-FFF2-40B4-BE49-F238E27FC236}">
                <a16:creationId xmlns:a16="http://schemas.microsoft.com/office/drawing/2014/main" id="{AAD16735-93B4-0863-8E5B-D81889ED3308}"/>
              </a:ext>
            </a:extLst>
          </p:cNvPr>
          <p:cNvSpPr>
            <a:spLocks noChangeArrowheads="1"/>
          </p:cNvSpPr>
          <p:nvPr/>
        </p:nvSpPr>
        <p:spPr bwMode="auto">
          <a:xfrm>
            <a:off x="1895898" y="1686238"/>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sp>
        <p:nvSpPr>
          <p:cNvPr id="32" name="Text Box 174">
            <a:extLst>
              <a:ext uri="{FF2B5EF4-FFF2-40B4-BE49-F238E27FC236}">
                <a16:creationId xmlns:a16="http://schemas.microsoft.com/office/drawing/2014/main" id="{C51459AF-A91E-039D-52ED-F40D8F016D83}"/>
              </a:ext>
            </a:extLst>
          </p:cNvPr>
          <p:cNvSpPr txBox="1">
            <a:spLocks noChangeArrowheads="1"/>
          </p:cNvSpPr>
          <p:nvPr/>
        </p:nvSpPr>
        <p:spPr bwMode="auto">
          <a:xfrm>
            <a:off x="2600826" y="2758517"/>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34" name="Text Box 174">
            <a:extLst>
              <a:ext uri="{FF2B5EF4-FFF2-40B4-BE49-F238E27FC236}">
                <a16:creationId xmlns:a16="http://schemas.microsoft.com/office/drawing/2014/main" id="{63609234-719D-B01F-2301-89CBD8797AE8}"/>
              </a:ext>
            </a:extLst>
          </p:cNvPr>
          <p:cNvSpPr txBox="1">
            <a:spLocks noChangeArrowheads="1"/>
          </p:cNvSpPr>
          <p:nvPr/>
        </p:nvSpPr>
        <p:spPr bwMode="auto">
          <a:xfrm>
            <a:off x="1531210" y="1841249"/>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cxnSp>
        <p:nvCxnSpPr>
          <p:cNvPr id="42" name="Straight Arrow Connector 8">
            <a:extLst>
              <a:ext uri="{FF2B5EF4-FFF2-40B4-BE49-F238E27FC236}">
                <a16:creationId xmlns:a16="http://schemas.microsoft.com/office/drawing/2014/main" id="{840CFC16-049C-4483-D571-2197EBB70B5B}"/>
              </a:ext>
            </a:extLst>
          </p:cNvPr>
          <p:cNvCxnSpPr>
            <a:cxnSpLocks/>
          </p:cNvCxnSpPr>
          <p:nvPr/>
        </p:nvCxnSpPr>
        <p:spPr>
          <a:xfrm flipH="1">
            <a:off x="1641310" y="2263955"/>
            <a:ext cx="25458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7" name="Straight Arrow Connector 8">
            <a:extLst>
              <a:ext uri="{FF2B5EF4-FFF2-40B4-BE49-F238E27FC236}">
                <a16:creationId xmlns:a16="http://schemas.microsoft.com/office/drawing/2014/main" id="{A463C35A-76AE-8232-78FD-35A3208D876C}"/>
              </a:ext>
            </a:extLst>
          </p:cNvPr>
          <p:cNvCxnSpPr>
            <a:cxnSpLocks/>
          </p:cNvCxnSpPr>
          <p:nvPr/>
        </p:nvCxnSpPr>
        <p:spPr>
          <a:xfrm flipH="1">
            <a:off x="3143552" y="2890457"/>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49" name="Straight Arrow Connector 8">
            <a:extLst>
              <a:ext uri="{FF2B5EF4-FFF2-40B4-BE49-F238E27FC236}">
                <a16:creationId xmlns:a16="http://schemas.microsoft.com/office/drawing/2014/main" id="{303C4253-9A7A-A48C-74A0-131FB6C39675}"/>
              </a:ext>
            </a:extLst>
          </p:cNvPr>
          <p:cNvCxnSpPr>
            <a:cxnSpLocks/>
          </p:cNvCxnSpPr>
          <p:nvPr/>
        </p:nvCxnSpPr>
        <p:spPr>
          <a:xfrm flipH="1">
            <a:off x="3143550" y="3981286"/>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63" name="Connecteur : en angle 62">
            <a:extLst>
              <a:ext uri="{FF2B5EF4-FFF2-40B4-BE49-F238E27FC236}">
                <a16:creationId xmlns:a16="http://schemas.microsoft.com/office/drawing/2014/main" id="{D7409EDE-ABE1-8A1E-16BD-AFEE6E0801C9}"/>
              </a:ext>
            </a:extLst>
          </p:cNvPr>
          <p:cNvCxnSpPr>
            <a:cxnSpLocks/>
            <a:stCxn id="82" idx="2"/>
            <a:endCxn id="101" idx="2"/>
          </p:cNvCxnSpPr>
          <p:nvPr/>
        </p:nvCxnSpPr>
        <p:spPr>
          <a:xfrm rot="5400000" flipH="1">
            <a:off x="3024528" y="4281132"/>
            <a:ext cx="214849" cy="4660619"/>
          </a:xfrm>
          <a:prstGeom prst="bentConnector3">
            <a:avLst>
              <a:gd name="adj1" fmla="val -41377"/>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67" name="Straight Arrow Connector 8">
            <a:extLst>
              <a:ext uri="{FF2B5EF4-FFF2-40B4-BE49-F238E27FC236}">
                <a16:creationId xmlns:a16="http://schemas.microsoft.com/office/drawing/2014/main" id="{27793277-1089-A740-9EAB-A4AC859CA6BE}"/>
              </a:ext>
            </a:extLst>
          </p:cNvPr>
          <p:cNvCxnSpPr>
            <a:cxnSpLocks/>
          </p:cNvCxnSpPr>
          <p:nvPr/>
        </p:nvCxnSpPr>
        <p:spPr>
          <a:xfrm rot="10800000" flipH="1">
            <a:off x="3956366" y="6135911"/>
            <a:ext cx="25458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78" name="AutoShape 167">
            <a:extLst>
              <a:ext uri="{FF2B5EF4-FFF2-40B4-BE49-F238E27FC236}">
                <a16:creationId xmlns:a16="http://schemas.microsoft.com/office/drawing/2014/main" id="{891B0F36-7413-A631-7154-3D733D04F5B6}"/>
              </a:ext>
            </a:extLst>
          </p:cNvPr>
          <p:cNvSpPr>
            <a:spLocks noChangeArrowheads="1"/>
          </p:cNvSpPr>
          <p:nvPr/>
        </p:nvSpPr>
        <p:spPr bwMode="auto">
          <a:xfrm>
            <a:off x="0" y="1852607"/>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Impossible de déterminer un TRL</a:t>
            </a:r>
          </a:p>
        </p:txBody>
      </p:sp>
      <p:sp>
        <p:nvSpPr>
          <p:cNvPr id="81" name="AutoShape 168">
            <a:extLst>
              <a:ext uri="{FF2B5EF4-FFF2-40B4-BE49-F238E27FC236}">
                <a16:creationId xmlns:a16="http://schemas.microsoft.com/office/drawing/2014/main" id="{D2B5DB39-A628-052D-2F0D-18C6EBE4E8D3}"/>
              </a:ext>
            </a:extLst>
          </p:cNvPr>
          <p:cNvSpPr>
            <a:spLocks noChangeArrowheads="1"/>
          </p:cNvSpPr>
          <p:nvPr/>
        </p:nvSpPr>
        <p:spPr bwMode="auto">
          <a:xfrm>
            <a:off x="1899797" y="4282451"/>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Avez-vous défini un concept et ses applications possibles ?</a:t>
            </a:r>
          </a:p>
        </p:txBody>
      </p:sp>
      <p:sp>
        <p:nvSpPr>
          <p:cNvPr id="82" name="AutoShape 168">
            <a:extLst>
              <a:ext uri="{FF2B5EF4-FFF2-40B4-BE49-F238E27FC236}">
                <a16:creationId xmlns:a16="http://schemas.microsoft.com/office/drawing/2014/main" id="{BBFEB61E-13AE-9711-1365-69C4C0E22621}"/>
              </a:ext>
            </a:extLst>
          </p:cNvPr>
          <p:cNvSpPr>
            <a:spLocks noChangeArrowheads="1"/>
          </p:cNvSpPr>
          <p:nvPr/>
        </p:nvSpPr>
        <p:spPr bwMode="auto">
          <a:xfrm>
            <a:off x="4213866" y="5542998"/>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Avez-vous réalisé des tests expérimentaux en laboratoire ?</a:t>
            </a:r>
          </a:p>
        </p:txBody>
      </p:sp>
      <p:sp>
        <p:nvSpPr>
          <p:cNvPr id="85" name="AutoShape 166">
            <a:extLst>
              <a:ext uri="{FF2B5EF4-FFF2-40B4-BE49-F238E27FC236}">
                <a16:creationId xmlns:a16="http://schemas.microsoft.com/office/drawing/2014/main" id="{24241DA0-DD14-ABA6-34E9-1A82F53DF2DB}"/>
              </a:ext>
            </a:extLst>
          </p:cNvPr>
          <p:cNvSpPr>
            <a:spLocks noChangeArrowheads="1"/>
          </p:cNvSpPr>
          <p:nvPr/>
        </p:nvSpPr>
        <p:spPr bwMode="auto">
          <a:xfrm>
            <a:off x="2328672" y="5774429"/>
            <a:ext cx="1627694" cy="748364"/>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ambria" panose="02040503050406030204" pitchFamily="18" charset="0"/>
                <a:ea typeface="Cambria" panose="02040503050406030204" pitchFamily="18" charset="0"/>
                <a:cs typeface="Century Gothic" charset="0"/>
              </a:rPr>
              <a:t>TRL 2 atteint (Concept formulé)</a:t>
            </a:r>
          </a:p>
        </p:txBody>
      </p:sp>
      <p:cxnSp>
        <p:nvCxnSpPr>
          <p:cNvPr id="86" name="Straight Arrow Connector 8">
            <a:extLst>
              <a:ext uri="{FF2B5EF4-FFF2-40B4-BE49-F238E27FC236}">
                <a16:creationId xmlns:a16="http://schemas.microsoft.com/office/drawing/2014/main" id="{1911AFE8-8CC6-F72C-46AA-55D85AD62DED}"/>
              </a:ext>
            </a:extLst>
          </p:cNvPr>
          <p:cNvCxnSpPr>
            <a:cxnSpLocks/>
          </p:cNvCxnSpPr>
          <p:nvPr/>
        </p:nvCxnSpPr>
        <p:spPr>
          <a:xfrm flipH="1">
            <a:off x="3155524" y="5464030"/>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5" name="Text Box 174">
            <a:extLst>
              <a:ext uri="{FF2B5EF4-FFF2-40B4-BE49-F238E27FC236}">
                <a16:creationId xmlns:a16="http://schemas.microsoft.com/office/drawing/2014/main" id="{F81EC9D0-4422-1564-567E-27932191AA88}"/>
              </a:ext>
            </a:extLst>
          </p:cNvPr>
          <p:cNvSpPr txBox="1">
            <a:spLocks noChangeArrowheads="1"/>
          </p:cNvSpPr>
          <p:nvPr/>
        </p:nvSpPr>
        <p:spPr bwMode="auto">
          <a:xfrm>
            <a:off x="2546334" y="5354750"/>
            <a:ext cx="499270"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96" name="Text Box 174">
            <a:extLst>
              <a:ext uri="{FF2B5EF4-FFF2-40B4-BE49-F238E27FC236}">
                <a16:creationId xmlns:a16="http://schemas.microsoft.com/office/drawing/2014/main" id="{E731F67B-50C1-13CE-E184-1D66E0C4D095}"/>
              </a:ext>
            </a:extLst>
          </p:cNvPr>
          <p:cNvSpPr txBox="1">
            <a:spLocks noChangeArrowheads="1"/>
          </p:cNvSpPr>
          <p:nvPr/>
        </p:nvSpPr>
        <p:spPr bwMode="auto">
          <a:xfrm>
            <a:off x="1459960" y="4480943"/>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cxnSp>
        <p:nvCxnSpPr>
          <p:cNvPr id="97" name="Straight Arrow Connector 8">
            <a:extLst>
              <a:ext uri="{FF2B5EF4-FFF2-40B4-BE49-F238E27FC236}">
                <a16:creationId xmlns:a16="http://schemas.microsoft.com/office/drawing/2014/main" id="{DF644C7D-60CE-3F6C-4440-B38FA3D0DD1B}"/>
              </a:ext>
            </a:extLst>
          </p:cNvPr>
          <p:cNvCxnSpPr>
            <a:cxnSpLocks/>
          </p:cNvCxnSpPr>
          <p:nvPr/>
        </p:nvCxnSpPr>
        <p:spPr>
          <a:xfrm flipH="1">
            <a:off x="1629435" y="4868024"/>
            <a:ext cx="25458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98" name="AutoShape 167">
            <a:extLst>
              <a:ext uri="{FF2B5EF4-FFF2-40B4-BE49-F238E27FC236}">
                <a16:creationId xmlns:a16="http://schemas.microsoft.com/office/drawing/2014/main" id="{B933B7BD-CED9-DD51-7C3B-5B0847DE2555}"/>
              </a:ext>
            </a:extLst>
          </p:cNvPr>
          <p:cNvSpPr>
            <a:spLocks noChangeArrowheads="1"/>
          </p:cNvSpPr>
          <p:nvPr/>
        </p:nvSpPr>
        <p:spPr bwMode="auto">
          <a:xfrm>
            <a:off x="-11875" y="4456676"/>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1</a:t>
            </a:r>
          </a:p>
        </p:txBody>
      </p:sp>
      <p:sp>
        <p:nvSpPr>
          <p:cNvPr id="99" name="Text Box 174">
            <a:extLst>
              <a:ext uri="{FF2B5EF4-FFF2-40B4-BE49-F238E27FC236}">
                <a16:creationId xmlns:a16="http://schemas.microsoft.com/office/drawing/2014/main" id="{4745AD0D-078E-AB24-12DF-CA7C535941D0}"/>
              </a:ext>
            </a:extLst>
          </p:cNvPr>
          <p:cNvSpPr txBox="1">
            <a:spLocks noChangeArrowheads="1"/>
          </p:cNvSpPr>
          <p:nvPr/>
        </p:nvSpPr>
        <p:spPr bwMode="auto">
          <a:xfrm>
            <a:off x="4668409" y="6486894"/>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01" name="AutoShape 167">
            <a:extLst>
              <a:ext uri="{FF2B5EF4-FFF2-40B4-BE49-F238E27FC236}">
                <a16:creationId xmlns:a16="http://schemas.microsoft.com/office/drawing/2014/main" id="{6767166B-AB9B-64F6-58AE-77F692F5BB28}"/>
              </a:ext>
            </a:extLst>
          </p:cNvPr>
          <p:cNvSpPr>
            <a:spLocks noChangeArrowheads="1"/>
          </p:cNvSpPr>
          <p:nvPr/>
        </p:nvSpPr>
        <p:spPr bwMode="auto">
          <a:xfrm>
            <a:off x="-13344" y="5714299"/>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2</a:t>
            </a:r>
          </a:p>
        </p:txBody>
      </p:sp>
      <p:sp>
        <p:nvSpPr>
          <p:cNvPr id="102" name="AutoShape 166">
            <a:extLst>
              <a:ext uri="{FF2B5EF4-FFF2-40B4-BE49-F238E27FC236}">
                <a16:creationId xmlns:a16="http://schemas.microsoft.com/office/drawing/2014/main" id="{4839FB61-4545-A677-B6B7-A02C4B2B2245}"/>
              </a:ext>
            </a:extLst>
          </p:cNvPr>
          <p:cNvSpPr>
            <a:spLocks noChangeArrowheads="1"/>
          </p:cNvSpPr>
          <p:nvPr/>
        </p:nvSpPr>
        <p:spPr bwMode="auto">
          <a:xfrm>
            <a:off x="4678288" y="4477352"/>
            <a:ext cx="1627694" cy="748364"/>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dirty="0">
                <a:solidFill>
                  <a:srgbClr val="000000"/>
                </a:solidFill>
                <a:latin typeface="Cambria" panose="02040503050406030204" pitchFamily="18" charset="0"/>
                <a:ea typeface="Cambria" panose="02040503050406030204" pitchFamily="18" charset="0"/>
                <a:cs typeface="Century Gothic" charset="0"/>
              </a:rPr>
              <a:t>TRL 3 atteint (Preuve expérimentale du concept)</a:t>
            </a:r>
          </a:p>
        </p:txBody>
      </p:sp>
      <p:cxnSp>
        <p:nvCxnSpPr>
          <p:cNvPr id="103" name="Straight Arrow Connector 40">
            <a:extLst>
              <a:ext uri="{FF2B5EF4-FFF2-40B4-BE49-F238E27FC236}">
                <a16:creationId xmlns:a16="http://schemas.microsoft.com/office/drawing/2014/main" id="{83B3B8E0-9C33-BC75-D133-4670E60B9F85}"/>
              </a:ext>
            </a:extLst>
          </p:cNvPr>
          <p:cNvCxnSpPr>
            <a:cxnSpLocks/>
          </p:cNvCxnSpPr>
          <p:nvPr/>
        </p:nvCxnSpPr>
        <p:spPr>
          <a:xfrm flipH="1" flipV="1">
            <a:off x="5451386" y="5235113"/>
            <a:ext cx="7193"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10" name="AutoShape 168">
            <a:extLst>
              <a:ext uri="{FF2B5EF4-FFF2-40B4-BE49-F238E27FC236}">
                <a16:creationId xmlns:a16="http://schemas.microsoft.com/office/drawing/2014/main" id="{27C5B672-4D02-39CE-8F8A-70E40B6854E5}"/>
              </a:ext>
            </a:extLst>
          </p:cNvPr>
          <p:cNvSpPr>
            <a:spLocks noChangeArrowheads="1"/>
          </p:cNvSpPr>
          <p:nvPr/>
        </p:nvSpPr>
        <p:spPr bwMode="auto">
          <a:xfrm>
            <a:off x="4243739" y="3003759"/>
            <a:ext cx="2490608"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sz="1150"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cxnSp>
        <p:nvCxnSpPr>
          <p:cNvPr id="111" name="Straight Arrow Connector 40">
            <a:extLst>
              <a:ext uri="{FF2B5EF4-FFF2-40B4-BE49-F238E27FC236}">
                <a16:creationId xmlns:a16="http://schemas.microsoft.com/office/drawing/2014/main" id="{332B68C6-50A5-7C67-721D-4615BA296848}"/>
              </a:ext>
            </a:extLst>
          </p:cNvPr>
          <p:cNvCxnSpPr>
            <a:cxnSpLocks/>
          </p:cNvCxnSpPr>
          <p:nvPr/>
        </p:nvCxnSpPr>
        <p:spPr>
          <a:xfrm flipH="1" flipV="1">
            <a:off x="5488538" y="4180192"/>
            <a:ext cx="7193"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12" name="Connecteur : en angle 111">
            <a:extLst>
              <a:ext uri="{FF2B5EF4-FFF2-40B4-BE49-F238E27FC236}">
                <a16:creationId xmlns:a16="http://schemas.microsoft.com/office/drawing/2014/main" id="{4951085B-74A4-370D-9B88-A33FA1180133}"/>
              </a:ext>
            </a:extLst>
          </p:cNvPr>
          <p:cNvCxnSpPr>
            <a:cxnSpLocks/>
            <a:stCxn id="110" idx="1"/>
            <a:endCxn id="113" idx="2"/>
          </p:cNvCxnSpPr>
          <p:nvPr/>
        </p:nvCxnSpPr>
        <p:spPr>
          <a:xfrm rot="10800000" flipV="1">
            <a:off x="773265" y="3591693"/>
            <a:ext cx="3470474" cy="380948"/>
          </a:xfrm>
          <a:prstGeom prst="bentConnector4">
            <a:avLst>
              <a:gd name="adj1" fmla="val 38258"/>
              <a:gd name="adj2" fmla="val 154334"/>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13" name="AutoShape 167">
            <a:extLst>
              <a:ext uri="{FF2B5EF4-FFF2-40B4-BE49-F238E27FC236}">
                <a16:creationId xmlns:a16="http://schemas.microsoft.com/office/drawing/2014/main" id="{80541FDE-6908-6114-A1BD-9D6D31673A40}"/>
              </a:ext>
            </a:extLst>
          </p:cNvPr>
          <p:cNvSpPr>
            <a:spLocks noChangeArrowheads="1"/>
          </p:cNvSpPr>
          <p:nvPr/>
        </p:nvSpPr>
        <p:spPr bwMode="auto">
          <a:xfrm>
            <a:off x="-41722" y="3182924"/>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3</a:t>
            </a:r>
          </a:p>
        </p:txBody>
      </p:sp>
      <p:sp>
        <p:nvSpPr>
          <p:cNvPr id="117" name="Text Box 174">
            <a:extLst>
              <a:ext uri="{FF2B5EF4-FFF2-40B4-BE49-F238E27FC236}">
                <a16:creationId xmlns:a16="http://schemas.microsoft.com/office/drawing/2014/main" id="{014DBE4B-547B-D3C3-A19D-2EDFF6899198}"/>
              </a:ext>
            </a:extLst>
          </p:cNvPr>
          <p:cNvSpPr txBox="1">
            <a:spLocks noChangeArrowheads="1"/>
          </p:cNvSpPr>
          <p:nvPr/>
        </p:nvSpPr>
        <p:spPr bwMode="auto">
          <a:xfrm>
            <a:off x="3953801" y="3695889"/>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18" name="AutoShape 166">
            <a:extLst>
              <a:ext uri="{FF2B5EF4-FFF2-40B4-BE49-F238E27FC236}">
                <a16:creationId xmlns:a16="http://schemas.microsoft.com/office/drawing/2014/main" id="{2AAA05C7-8FFA-5398-DDB5-51C11B3E59FB}"/>
              </a:ext>
            </a:extLst>
          </p:cNvPr>
          <p:cNvSpPr>
            <a:spLocks noChangeArrowheads="1"/>
          </p:cNvSpPr>
          <p:nvPr/>
        </p:nvSpPr>
        <p:spPr bwMode="auto">
          <a:xfrm>
            <a:off x="4681884" y="1944531"/>
            <a:ext cx="1627694" cy="748364"/>
          </a:xfrm>
          <a:prstGeom prst="flowChartProcess">
            <a:avLst/>
          </a:prstGeom>
          <a:solidFill>
            <a:schemeClr val="accent1">
              <a:lumMod val="7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chemeClr val="bg1"/>
                </a:solidFill>
                <a:latin typeface="Cambria" panose="02040503050406030204" pitchFamily="18" charset="0"/>
                <a:ea typeface="Cambria" panose="02040503050406030204" pitchFamily="18" charset="0"/>
                <a:cs typeface="Century Gothic" charset="0"/>
              </a:rPr>
              <a:t>TRL 4 atteint (prototype en laboratoire)</a:t>
            </a:r>
          </a:p>
        </p:txBody>
      </p:sp>
      <p:cxnSp>
        <p:nvCxnSpPr>
          <p:cNvPr id="119" name="Straight Arrow Connector 40">
            <a:extLst>
              <a:ext uri="{FF2B5EF4-FFF2-40B4-BE49-F238E27FC236}">
                <a16:creationId xmlns:a16="http://schemas.microsoft.com/office/drawing/2014/main" id="{E82F85FC-22E5-4A94-583D-ADAC2E1DE5EC}"/>
              </a:ext>
            </a:extLst>
          </p:cNvPr>
          <p:cNvCxnSpPr>
            <a:cxnSpLocks/>
          </p:cNvCxnSpPr>
          <p:nvPr/>
        </p:nvCxnSpPr>
        <p:spPr>
          <a:xfrm flipH="1" flipV="1">
            <a:off x="5489696" y="2715430"/>
            <a:ext cx="7193"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20" name="Straight Arrow Connector 40">
            <a:extLst>
              <a:ext uri="{FF2B5EF4-FFF2-40B4-BE49-F238E27FC236}">
                <a16:creationId xmlns:a16="http://schemas.microsoft.com/office/drawing/2014/main" id="{1A0C02BA-B732-3125-FF7F-C7428506BAAC}"/>
              </a:ext>
            </a:extLst>
          </p:cNvPr>
          <p:cNvCxnSpPr>
            <a:cxnSpLocks/>
          </p:cNvCxnSpPr>
          <p:nvPr/>
        </p:nvCxnSpPr>
        <p:spPr>
          <a:xfrm flipH="1" flipV="1">
            <a:off x="5467943" y="1648367"/>
            <a:ext cx="7193"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21" name="AutoShape 168">
            <a:extLst>
              <a:ext uri="{FF2B5EF4-FFF2-40B4-BE49-F238E27FC236}">
                <a16:creationId xmlns:a16="http://schemas.microsoft.com/office/drawing/2014/main" id="{615C9642-6ABD-BBB3-9E8B-AD84ED37B9AC}"/>
              </a:ext>
            </a:extLst>
          </p:cNvPr>
          <p:cNvSpPr>
            <a:spLocks noChangeArrowheads="1"/>
          </p:cNvSpPr>
          <p:nvPr/>
        </p:nvSpPr>
        <p:spPr bwMode="auto">
          <a:xfrm>
            <a:off x="4219547" y="436091"/>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Le prototype fonctionne-t-il en environnement pertinent ?</a:t>
            </a:r>
          </a:p>
        </p:txBody>
      </p:sp>
      <p:cxnSp>
        <p:nvCxnSpPr>
          <p:cNvPr id="122" name="Connecteur : en angle 121">
            <a:extLst>
              <a:ext uri="{FF2B5EF4-FFF2-40B4-BE49-F238E27FC236}">
                <a16:creationId xmlns:a16="http://schemas.microsoft.com/office/drawing/2014/main" id="{3C904070-BB38-4AF2-8CCB-81B7FFB267A0}"/>
              </a:ext>
            </a:extLst>
          </p:cNvPr>
          <p:cNvCxnSpPr>
            <a:cxnSpLocks/>
            <a:stCxn id="121" idx="1"/>
            <a:endCxn id="123" idx="0"/>
          </p:cNvCxnSpPr>
          <p:nvPr/>
        </p:nvCxnSpPr>
        <p:spPr>
          <a:xfrm rot="10800000">
            <a:off x="805195" y="877297"/>
            <a:ext cx="3414352" cy="146729"/>
          </a:xfrm>
          <a:prstGeom prst="bentConnector4">
            <a:avLst>
              <a:gd name="adj1" fmla="val 7110"/>
              <a:gd name="adj2" fmla="val 255797"/>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23" name="AutoShape 167">
            <a:extLst>
              <a:ext uri="{FF2B5EF4-FFF2-40B4-BE49-F238E27FC236}">
                <a16:creationId xmlns:a16="http://schemas.microsoft.com/office/drawing/2014/main" id="{4A4764C8-4F17-BDD5-CC2B-05C571A6158D}"/>
              </a:ext>
            </a:extLst>
          </p:cNvPr>
          <p:cNvSpPr>
            <a:spLocks noChangeArrowheads="1"/>
          </p:cNvSpPr>
          <p:nvPr/>
        </p:nvSpPr>
        <p:spPr bwMode="auto">
          <a:xfrm>
            <a:off x="-9792" y="877296"/>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4</a:t>
            </a:r>
          </a:p>
        </p:txBody>
      </p:sp>
      <p:sp>
        <p:nvSpPr>
          <p:cNvPr id="129" name="Text Box 174">
            <a:extLst>
              <a:ext uri="{FF2B5EF4-FFF2-40B4-BE49-F238E27FC236}">
                <a16:creationId xmlns:a16="http://schemas.microsoft.com/office/drawing/2014/main" id="{21BE5432-20C3-BB5D-6AD5-F06E4BCB0D26}"/>
              </a:ext>
            </a:extLst>
          </p:cNvPr>
          <p:cNvSpPr txBox="1">
            <a:spLocks noChangeArrowheads="1"/>
          </p:cNvSpPr>
          <p:nvPr/>
        </p:nvSpPr>
        <p:spPr bwMode="auto">
          <a:xfrm>
            <a:off x="3850647" y="558618"/>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31" name="Text Box 174">
            <a:extLst>
              <a:ext uri="{FF2B5EF4-FFF2-40B4-BE49-F238E27FC236}">
                <a16:creationId xmlns:a16="http://schemas.microsoft.com/office/drawing/2014/main" id="{C244A9F1-C0C8-632E-A1D6-4B4AD78DA272}"/>
              </a:ext>
            </a:extLst>
          </p:cNvPr>
          <p:cNvSpPr txBox="1">
            <a:spLocks noChangeArrowheads="1"/>
          </p:cNvSpPr>
          <p:nvPr/>
        </p:nvSpPr>
        <p:spPr bwMode="auto">
          <a:xfrm>
            <a:off x="5527744" y="5167428"/>
            <a:ext cx="558398"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132" name="Text Box 174">
            <a:extLst>
              <a:ext uri="{FF2B5EF4-FFF2-40B4-BE49-F238E27FC236}">
                <a16:creationId xmlns:a16="http://schemas.microsoft.com/office/drawing/2014/main" id="{821F9676-5088-9FD2-A46F-494A421336E3}"/>
              </a:ext>
            </a:extLst>
          </p:cNvPr>
          <p:cNvSpPr txBox="1">
            <a:spLocks noChangeArrowheads="1"/>
          </p:cNvSpPr>
          <p:nvPr/>
        </p:nvSpPr>
        <p:spPr bwMode="auto">
          <a:xfrm>
            <a:off x="5602441" y="2671338"/>
            <a:ext cx="493559"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134" name="AutoShape 166">
            <a:extLst>
              <a:ext uri="{FF2B5EF4-FFF2-40B4-BE49-F238E27FC236}">
                <a16:creationId xmlns:a16="http://schemas.microsoft.com/office/drawing/2014/main" id="{997D4459-61F2-182D-661F-F2B76096F796}"/>
              </a:ext>
            </a:extLst>
          </p:cNvPr>
          <p:cNvSpPr>
            <a:spLocks noChangeArrowheads="1"/>
          </p:cNvSpPr>
          <p:nvPr/>
        </p:nvSpPr>
        <p:spPr bwMode="auto">
          <a:xfrm>
            <a:off x="7013946" y="656896"/>
            <a:ext cx="1627694" cy="748364"/>
          </a:xfrm>
          <a:prstGeom prst="flowChartProcess">
            <a:avLst/>
          </a:prstGeom>
          <a:solidFill>
            <a:schemeClr val="accent1">
              <a:lumMod val="7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chemeClr val="bg1"/>
                </a:solidFill>
                <a:latin typeface="Cambria" panose="02040503050406030204" pitchFamily="18" charset="0"/>
                <a:ea typeface="Cambria" panose="02040503050406030204" pitchFamily="18" charset="0"/>
                <a:cs typeface="Century Gothic" charset="0"/>
              </a:rPr>
              <a:t>TRL 5 atteint (validation)</a:t>
            </a:r>
          </a:p>
        </p:txBody>
      </p:sp>
      <p:cxnSp>
        <p:nvCxnSpPr>
          <p:cNvPr id="135" name="Straight Arrow Connector 8">
            <a:extLst>
              <a:ext uri="{FF2B5EF4-FFF2-40B4-BE49-F238E27FC236}">
                <a16:creationId xmlns:a16="http://schemas.microsoft.com/office/drawing/2014/main" id="{4F685D49-A1FF-E974-D0CC-0C4A6AF6E8E3}"/>
              </a:ext>
            </a:extLst>
          </p:cNvPr>
          <p:cNvCxnSpPr>
            <a:cxnSpLocks/>
          </p:cNvCxnSpPr>
          <p:nvPr/>
        </p:nvCxnSpPr>
        <p:spPr>
          <a:xfrm rot="10800000" flipH="1">
            <a:off x="6740531" y="1024024"/>
            <a:ext cx="25458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38" name="Straight Arrow Connector 8">
            <a:extLst>
              <a:ext uri="{FF2B5EF4-FFF2-40B4-BE49-F238E27FC236}">
                <a16:creationId xmlns:a16="http://schemas.microsoft.com/office/drawing/2014/main" id="{96F1FD41-7142-232B-49BE-29E75631A561}"/>
              </a:ext>
            </a:extLst>
          </p:cNvPr>
          <p:cNvCxnSpPr>
            <a:cxnSpLocks/>
          </p:cNvCxnSpPr>
          <p:nvPr/>
        </p:nvCxnSpPr>
        <p:spPr>
          <a:xfrm flipH="1">
            <a:off x="7834524" y="1416475"/>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39" name="AutoShape 168">
            <a:extLst>
              <a:ext uri="{FF2B5EF4-FFF2-40B4-BE49-F238E27FC236}">
                <a16:creationId xmlns:a16="http://schemas.microsoft.com/office/drawing/2014/main" id="{C97B4D33-BB58-CC52-5913-28956E17C6BA}"/>
              </a:ext>
            </a:extLst>
          </p:cNvPr>
          <p:cNvSpPr>
            <a:spLocks noChangeArrowheads="1"/>
          </p:cNvSpPr>
          <p:nvPr/>
        </p:nvSpPr>
        <p:spPr bwMode="auto">
          <a:xfrm>
            <a:off x="6589560" y="1721162"/>
            <a:ext cx="2496792" cy="128259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sp>
        <p:nvSpPr>
          <p:cNvPr id="140" name="AutoShape 167">
            <a:extLst>
              <a:ext uri="{FF2B5EF4-FFF2-40B4-BE49-F238E27FC236}">
                <a16:creationId xmlns:a16="http://schemas.microsoft.com/office/drawing/2014/main" id="{E9DFC78E-2800-E291-A88C-2B74621FF35C}"/>
              </a:ext>
            </a:extLst>
          </p:cNvPr>
          <p:cNvSpPr>
            <a:spLocks noChangeArrowheads="1"/>
          </p:cNvSpPr>
          <p:nvPr/>
        </p:nvSpPr>
        <p:spPr bwMode="auto">
          <a:xfrm>
            <a:off x="10511255" y="1904720"/>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5</a:t>
            </a:r>
          </a:p>
        </p:txBody>
      </p:sp>
      <p:cxnSp>
        <p:nvCxnSpPr>
          <p:cNvPr id="141" name="Straight Arrow Connector 8">
            <a:extLst>
              <a:ext uri="{FF2B5EF4-FFF2-40B4-BE49-F238E27FC236}">
                <a16:creationId xmlns:a16="http://schemas.microsoft.com/office/drawing/2014/main" id="{CED8C73A-6CCC-D2F9-9FDD-DF243F974841}"/>
              </a:ext>
            </a:extLst>
          </p:cNvPr>
          <p:cNvCxnSpPr>
            <a:cxnSpLocks/>
          </p:cNvCxnSpPr>
          <p:nvPr/>
        </p:nvCxnSpPr>
        <p:spPr>
          <a:xfrm flipV="1">
            <a:off x="9086352" y="2347208"/>
            <a:ext cx="1424903" cy="95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6" name="AutoShape 166">
            <a:extLst>
              <a:ext uri="{FF2B5EF4-FFF2-40B4-BE49-F238E27FC236}">
                <a16:creationId xmlns:a16="http://schemas.microsoft.com/office/drawing/2014/main" id="{B3391950-5293-7564-5940-400490068C5C}"/>
              </a:ext>
            </a:extLst>
          </p:cNvPr>
          <p:cNvSpPr>
            <a:spLocks noChangeArrowheads="1"/>
          </p:cNvSpPr>
          <p:nvPr/>
        </p:nvSpPr>
        <p:spPr bwMode="auto">
          <a:xfrm>
            <a:off x="7026554" y="3214752"/>
            <a:ext cx="1627694" cy="748364"/>
          </a:xfrm>
          <a:prstGeom prst="flowChartProcess">
            <a:avLst/>
          </a:prstGeom>
          <a:solidFill>
            <a:schemeClr val="accent1">
              <a:lumMod val="75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chemeClr val="bg1"/>
                </a:solidFill>
                <a:latin typeface="Cambria" panose="02040503050406030204" pitchFamily="18" charset="0"/>
                <a:ea typeface="Cambria" panose="02040503050406030204" pitchFamily="18" charset="0"/>
                <a:cs typeface="Century Gothic" charset="0"/>
              </a:rPr>
              <a:t>TRL 6 atteint (démonstration)</a:t>
            </a:r>
          </a:p>
        </p:txBody>
      </p:sp>
      <p:cxnSp>
        <p:nvCxnSpPr>
          <p:cNvPr id="147" name="Straight Arrow Connector 8">
            <a:extLst>
              <a:ext uri="{FF2B5EF4-FFF2-40B4-BE49-F238E27FC236}">
                <a16:creationId xmlns:a16="http://schemas.microsoft.com/office/drawing/2014/main" id="{F9383C9F-EE74-2033-A5B2-2A8D27744077}"/>
              </a:ext>
            </a:extLst>
          </p:cNvPr>
          <p:cNvCxnSpPr>
            <a:cxnSpLocks/>
          </p:cNvCxnSpPr>
          <p:nvPr/>
        </p:nvCxnSpPr>
        <p:spPr>
          <a:xfrm flipH="1">
            <a:off x="7834524" y="3973035"/>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48" name="AutoShape 168">
            <a:extLst>
              <a:ext uri="{FF2B5EF4-FFF2-40B4-BE49-F238E27FC236}">
                <a16:creationId xmlns:a16="http://schemas.microsoft.com/office/drawing/2014/main" id="{639343EB-3F75-3EAA-CA75-2BF79AA556C7}"/>
              </a:ext>
            </a:extLst>
          </p:cNvPr>
          <p:cNvSpPr>
            <a:spLocks noChangeArrowheads="1"/>
          </p:cNvSpPr>
          <p:nvPr/>
        </p:nvSpPr>
        <p:spPr bwMode="auto">
          <a:xfrm>
            <a:off x="6589734" y="4301041"/>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sz="1000"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sp>
        <p:nvSpPr>
          <p:cNvPr id="149" name="Text Box 174">
            <a:extLst>
              <a:ext uri="{FF2B5EF4-FFF2-40B4-BE49-F238E27FC236}">
                <a16:creationId xmlns:a16="http://schemas.microsoft.com/office/drawing/2014/main" id="{69A2203F-AE55-6951-A042-3183A779A60B}"/>
              </a:ext>
            </a:extLst>
          </p:cNvPr>
          <p:cNvSpPr txBox="1">
            <a:spLocks noChangeArrowheads="1"/>
          </p:cNvSpPr>
          <p:nvPr/>
        </p:nvSpPr>
        <p:spPr bwMode="auto">
          <a:xfrm>
            <a:off x="7862815" y="2840572"/>
            <a:ext cx="496961" cy="458330"/>
          </a:xfrm>
          <a:prstGeom prst="rect">
            <a:avLst/>
          </a:prstGeom>
          <a:noFill/>
          <a:ln>
            <a:noFill/>
          </a:ln>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150" name="Text Box 174">
            <a:extLst>
              <a:ext uri="{FF2B5EF4-FFF2-40B4-BE49-F238E27FC236}">
                <a16:creationId xmlns:a16="http://schemas.microsoft.com/office/drawing/2014/main" id="{D5D6662C-7A8B-D0DA-D45F-0AEE19496476}"/>
              </a:ext>
            </a:extLst>
          </p:cNvPr>
          <p:cNvSpPr txBox="1">
            <a:spLocks noChangeArrowheads="1"/>
          </p:cNvSpPr>
          <p:nvPr/>
        </p:nvSpPr>
        <p:spPr bwMode="auto">
          <a:xfrm>
            <a:off x="8847125" y="2006295"/>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51" name="AutoShape 166">
            <a:extLst>
              <a:ext uri="{FF2B5EF4-FFF2-40B4-BE49-F238E27FC236}">
                <a16:creationId xmlns:a16="http://schemas.microsoft.com/office/drawing/2014/main" id="{7D811BF4-E094-72E6-8A27-B998CE654F9E}"/>
              </a:ext>
            </a:extLst>
          </p:cNvPr>
          <p:cNvSpPr>
            <a:spLocks noChangeArrowheads="1"/>
          </p:cNvSpPr>
          <p:nvPr/>
        </p:nvSpPr>
        <p:spPr bwMode="auto">
          <a:xfrm>
            <a:off x="7026554" y="5798150"/>
            <a:ext cx="1627694" cy="748364"/>
          </a:xfrm>
          <a:prstGeom prst="flowChartProcess">
            <a:avLst/>
          </a:prstGeom>
          <a:solidFill>
            <a:schemeClr val="accent6"/>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chemeClr val="bg1"/>
                </a:solidFill>
                <a:latin typeface="Cambria" panose="02040503050406030204" pitchFamily="18" charset="0"/>
                <a:ea typeface="Cambria" panose="02040503050406030204" pitchFamily="18" charset="0"/>
                <a:cs typeface="Century Gothic" charset="0"/>
              </a:rPr>
              <a:t>TRL 7 atteint (Validation terrain réelle)</a:t>
            </a:r>
          </a:p>
        </p:txBody>
      </p:sp>
      <p:cxnSp>
        <p:nvCxnSpPr>
          <p:cNvPr id="152" name="Straight Arrow Connector 8">
            <a:extLst>
              <a:ext uri="{FF2B5EF4-FFF2-40B4-BE49-F238E27FC236}">
                <a16:creationId xmlns:a16="http://schemas.microsoft.com/office/drawing/2014/main" id="{549B6465-0A2F-2733-2221-AFDD02B5E48D}"/>
              </a:ext>
            </a:extLst>
          </p:cNvPr>
          <p:cNvCxnSpPr>
            <a:cxnSpLocks/>
          </p:cNvCxnSpPr>
          <p:nvPr/>
        </p:nvCxnSpPr>
        <p:spPr>
          <a:xfrm flipH="1">
            <a:off x="7839116" y="5487840"/>
            <a:ext cx="1" cy="291117"/>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3" name="AutoShape 167">
            <a:extLst>
              <a:ext uri="{FF2B5EF4-FFF2-40B4-BE49-F238E27FC236}">
                <a16:creationId xmlns:a16="http://schemas.microsoft.com/office/drawing/2014/main" id="{47C0F499-4E46-8255-25D9-702EAB44DE84}"/>
              </a:ext>
            </a:extLst>
          </p:cNvPr>
          <p:cNvSpPr>
            <a:spLocks noChangeArrowheads="1"/>
          </p:cNvSpPr>
          <p:nvPr/>
        </p:nvSpPr>
        <p:spPr bwMode="auto">
          <a:xfrm>
            <a:off x="10562027" y="2920484"/>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6</a:t>
            </a:r>
          </a:p>
        </p:txBody>
      </p:sp>
      <p:sp>
        <p:nvSpPr>
          <p:cNvPr id="155" name="Text Box 174">
            <a:extLst>
              <a:ext uri="{FF2B5EF4-FFF2-40B4-BE49-F238E27FC236}">
                <a16:creationId xmlns:a16="http://schemas.microsoft.com/office/drawing/2014/main" id="{D9C3161C-64DF-C233-0AD2-B3596C7ABEBF}"/>
              </a:ext>
            </a:extLst>
          </p:cNvPr>
          <p:cNvSpPr txBox="1">
            <a:spLocks noChangeArrowheads="1"/>
          </p:cNvSpPr>
          <p:nvPr/>
        </p:nvSpPr>
        <p:spPr bwMode="auto">
          <a:xfrm>
            <a:off x="8548529" y="4379514"/>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56" name="AutoShape 168">
            <a:extLst>
              <a:ext uri="{FF2B5EF4-FFF2-40B4-BE49-F238E27FC236}">
                <a16:creationId xmlns:a16="http://schemas.microsoft.com/office/drawing/2014/main" id="{00EF93B2-6C0D-BC74-88BF-3B35DFB8C367}"/>
              </a:ext>
            </a:extLst>
          </p:cNvPr>
          <p:cNvSpPr>
            <a:spLocks noChangeArrowheads="1"/>
          </p:cNvSpPr>
          <p:nvPr/>
        </p:nvSpPr>
        <p:spPr bwMode="auto">
          <a:xfrm>
            <a:off x="8912727" y="5608863"/>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cxnSp>
        <p:nvCxnSpPr>
          <p:cNvPr id="157" name="Straight Arrow Connector 8">
            <a:extLst>
              <a:ext uri="{FF2B5EF4-FFF2-40B4-BE49-F238E27FC236}">
                <a16:creationId xmlns:a16="http://schemas.microsoft.com/office/drawing/2014/main" id="{377C30B0-71D8-0ADB-DE09-8CE54E7A58A0}"/>
              </a:ext>
            </a:extLst>
          </p:cNvPr>
          <p:cNvCxnSpPr>
            <a:cxnSpLocks/>
          </p:cNvCxnSpPr>
          <p:nvPr/>
        </p:nvCxnSpPr>
        <p:spPr>
          <a:xfrm rot="10800000" flipH="1">
            <a:off x="8654248" y="6190446"/>
            <a:ext cx="254588" cy="0"/>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58" name="AutoShape 166">
            <a:extLst>
              <a:ext uri="{FF2B5EF4-FFF2-40B4-BE49-F238E27FC236}">
                <a16:creationId xmlns:a16="http://schemas.microsoft.com/office/drawing/2014/main" id="{814E285E-8EB7-37F1-D036-3A04D1ED0CB6}"/>
              </a:ext>
            </a:extLst>
          </p:cNvPr>
          <p:cNvSpPr>
            <a:spLocks noChangeArrowheads="1"/>
          </p:cNvSpPr>
          <p:nvPr/>
        </p:nvSpPr>
        <p:spPr bwMode="auto">
          <a:xfrm>
            <a:off x="9347276" y="4239593"/>
            <a:ext cx="1627694" cy="748364"/>
          </a:xfrm>
          <a:prstGeom prst="flowChartProcess">
            <a:avLst/>
          </a:prstGeom>
          <a:solidFill>
            <a:schemeClr val="accent6"/>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chemeClr val="bg1"/>
                </a:solidFill>
                <a:latin typeface="Cambria" panose="02040503050406030204" pitchFamily="18" charset="0"/>
                <a:ea typeface="Cambria" panose="02040503050406030204" pitchFamily="18" charset="0"/>
                <a:cs typeface="Century Gothic" charset="0"/>
              </a:rPr>
              <a:t>TRL 8 atteint (Prêt pour le marché)</a:t>
            </a:r>
          </a:p>
        </p:txBody>
      </p:sp>
      <p:cxnSp>
        <p:nvCxnSpPr>
          <p:cNvPr id="159" name="Straight Arrow Connector 40">
            <a:extLst>
              <a:ext uri="{FF2B5EF4-FFF2-40B4-BE49-F238E27FC236}">
                <a16:creationId xmlns:a16="http://schemas.microsoft.com/office/drawing/2014/main" id="{003C14B6-72D2-4BE6-1F8C-DD3A8E4CCF24}"/>
              </a:ext>
            </a:extLst>
          </p:cNvPr>
          <p:cNvCxnSpPr>
            <a:cxnSpLocks/>
            <a:stCxn id="156" idx="0"/>
            <a:endCxn id="158" idx="2"/>
          </p:cNvCxnSpPr>
          <p:nvPr/>
        </p:nvCxnSpPr>
        <p:spPr>
          <a:xfrm flipV="1">
            <a:off x="10161123" y="4987957"/>
            <a:ext cx="0" cy="620906"/>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cxnSp>
        <p:nvCxnSpPr>
          <p:cNvPr id="161" name="Connecteur : en angle 160">
            <a:extLst>
              <a:ext uri="{FF2B5EF4-FFF2-40B4-BE49-F238E27FC236}">
                <a16:creationId xmlns:a16="http://schemas.microsoft.com/office/drawing/2014/main" id="{B3D64711-DFD8-50DA-126E-2215B2D6CBF0}"/>
              </a:ext>
            </a:extLst>
          </p:cNvPr>
          <p:cNvCxnSpPr>
            <a:cxnSpLocks/>
            <a:stCxn id="148" idx="3"/>
            <a:endCxn id="153" idx="1"/>
          </p:cNvCxnSpPr>
          <p:nvPr/>
        </p:nvCxnSpPr>
        <p:spPr>
          <a:xfrm flipV="1">
            <a:off x="9086526" y="3315343"/>
            <a:ext cx="1475501" cy="1573632"/>
          </a:xfrm>
          <a:prstGeom prst="bentConnector3">
            <a:avLst>
              <a:gd name="adj1" fmla="val -783"/>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69" name="AutoShape 167">
            <a:extLst>
              <a:ext uri="{FF2B5EF4-FFF2-40B4-BE49-F238E27FC236}">
                <a16:creationId xmlns:a16="http://schemas.microsoft.com/office/drawing/2014/main" id="{E507D01E-0FB2-6373-533A-4D8EF68B9A91}"/>
              </a:ext>
            </a:extLst>
          </p:cNvPr>
          <p:cNvSpPr>
            <a:spLocks noChangeArrowheads="1"/>
          </p:cNvSpPr>
          <p:nvPr/>
        </p:nvSpPr>
        <p:spPr bwMode="auto">
          <a:xfrm>
            <a:off x="10562027" y="5092981"/>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7</a:t>
            </a:r>
          </a:p>
        </p:txBody>
      </p:sp>
      <p:cxnSp>
        <p:nvCxnSpPr>
          <p:cNvPr id="170" name="Connecteur : en angle 169">
            <a:extLst>
              <a:ext uri="{FF2B5EF4-FFF2-40B4-BE49-F238E27FC236}">
                <a16:creationId xmlns:a16="http://schemas.microsoft.com/office/drawing/2014/main" id="{E5A4CF1C-45BA-14F8-DB20-4135F01DE67B}"/>
              </a:ext>
            </a:extLst>
          </p:cNvPr>
          <p:cNvCxnSpPr>
            <a:cxnSpLocks/>
            <a:stCxn id="156" idx="3"/>
          </p:cNvCxnSpPr>
          <p:nvPr/>
        </p:nvCxnSpPr>
        <p:spPr>
          <a:xfrm flipV="1">
            <a:off x="11409519" y="5882697"/>
            <a:ext cx="109920" cy="314100"/>
          </a:xfrm>
          <a:prstGeom prst="bentConnector2">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76" name="Text Box 174">
            <a:extLst>
              <a:ext uri="{FF2B5EF4-FFF2-40B4-BE49-F238E27FC236}">
                <a16:creationId xmlns:a16="http://schemas.microsoft.com/office/drawing/2014/main" id="{FBA28CFD-DCF2-52D7-953C-904F5449351F}"/>
              </a:ext>
            </a:extLst>
          </p:cNvPr>
          <p:cNvSpPr txBox="1">
            <a:spLocks noChangeArrowheads="1"/>
          </p:cNvSpPr>
          <p:nvPr/>
        </p:nvSpPr>
        <p:spPr bwMode="auto">
          <a:xfrm>
            <a:off x="11563111" y="5831407"/>
            <a:ext cx="432452" cy="476644"/>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177" name="AutoShape 168">
            <a:extLst>
              <a:ext uri="{FF2B5EF4-FFF2-40B4-BE49-F238E27FC236}">
                <a16:creationId xmlns:a16="http://schemas.microsoft.com/office/drawing/2014/main" id="{1CB7F40E-D01D-D425-B297-551E5254ED64}"/>
              </a:ext>
            </a:extLst>
          </p:cNvPr>
          <p:cNvSpPr>
            <a:spLocks noChangeArrowheads="1"/>
          </p:cNvSpPr>
          <p:nvPr/>
        </p:nvSpPr>
        <p:spPr bwMode="auto">
          <a:xfrm>
            <a:off x="8892701" y="909758"/>
            <a:ext cx="2496792" cy="1175867"/>
          </a:xfrm>
          <a:prstGeom prst="flowChartDecision">
            <a:avLst/>
          </a:prstGeom>
          <a:solidFill>
            <a:schemeClr val="bg2">
              <a:lumMod val="90000"/>
            </a:schemeClr>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0" tIns="0" rIns="0" bIns="0"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endPar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endParaRPr>
          </a:p>
        </p:txBody>
      </p:sp>
      <p:cxnSp>
        <p:nvCxnSpPr>
          <p:cNvPr id="178" name="Straight Arrow Connector 40">
            <a:extLst>
              <a:ext uri="{FF2B5EF4-FFF2-40B4-BE49-F238E27FC236}">
                <a16:creationId xmlns:a16="http://schemas.microsoft.com/office/drawing/2014/main" id="{8C616364-9F60-10DD-15B1-FEFE01FD867C}"/>
              </a:ext>
            </a:extLst>
          </p:cNvPr>
          <p:cNvCxnSpPr>
            <a:cxnSpLocks/>
            <a:stCxn id="158" idx="0"/>
            <a:endCxn id="177" idx="2"/>
          </p:cNvCxnSpPr>
          <p:nvPr/>
        </p:nvCxnSpPr>
        <p:spPr>
          <a:xfrm flipH="1" flipV="1">
            <a:off x="10141097" y="2085625"/>
            <a:ext cx="20026" cy="2153968"/>
          </a:xfrm>
          <a:prstGeom prst="straightConnector1">
            <a:avLst/>
          </a:prstGeom>
          <a:ln w="12700">
            <a:solidFill>
              <a:schemeClr val="bg1">
                <a:lumMod val="50000"/>
              </a:schemeClr>
            </a:solidFill>
            <a:tailEnd type="triangle" w="lg" len="med"/>
          </a:ln>
        </p:spPr>
        <p:style>
          <a:lnRef idx="1">
            <a:schemeClr val="accent1"/>
          </a:lnRef>
          <a:fillRef idx="0">
            <a:schemeClr val="accent1"/>
          </a:fillRef>
          <a:effectRef idx="0">
            <a:schemeClr val="accent1"/>
          </a:effectRef>
          <a:fontRef idx="minor">
            <a:schemeClr val="tx1"/>
          </a:fontRef>
        </p:style>
      </p:cxnSp>
      <p:sp>
        <p:nvSpPr>
          <p:cNvPr id="181" name="AutoShape 167">
            <a:extLst>
              <a:ext uri="{FF2B5EF4-FFF2-40B4-BE49-F238E27FC236}">
                <a16:creationId xmlns:a16="http://schemas.microsoft.com/office/drawing/2014/main" id="{F63495F9-03B4-DBDC-2946-CFC895C7EDF5}"/>
              </a:ext>
            </a:extLst>
          </p:cNvPr>
          <p:cNvSpPr>
            <a:spLocks noChangeArrowheads="1"/>
          </p:cNvSpPr>
          <p:nvPr/>
        </p:nvSpPr>
        <p:spPr bwMode="auto">
          <a:xfrm>
            <a:off x="8111296" y="18267"/>
            <a:ext cx="2315691" cy="407196"/>
          </a:xfrm>
          <a:prstGeom prst="roundRect">
            <a:avLst>
              <a:gd name="adj" fmla="val 50000"/>
            </a:avLst>
          </a:prstGeom>
          <a:solidFill>
            <a:schemeClr val="accent6"/>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300" b="0" i="0" u="none" strike="noStrike" baseline="0" dirty="0">
                <a:solidFill>
                  <a:schemeClr val="bg1"/>
                </a:solidFill>
                <a:latin typeface="Cambria" panose="02040503050406030204" pitchFamily="18" charset="0"/>
                <a:ea typeface="Cambria" panose="02040503050406030204" pitchFamily="18" charset="0"/>
                <a:cs typeface="Century Gothic" charset="0"/>
              </a:rPr>
              <a:t>TRL 9 (Commercialisation)</a:t>
            </a:r>
          </a:p>
        </p:txBody>
      </p:sp>
      <p:sp>
        <p:nvSpPr>
          <p:cNvPr id="182" name="AutoShape 167">
            <a:extLst>
              <a:ext uri="{FF2B5EF4-FFF2-40B4-BE49-F238E27FC236}">
                <a16:creationId xmlns:a16="http://schemas.microsoft.com/office/drawing/2014/main" id="{B557A1D6-8A02-386D-440B-DBBFCA703C64}"/>
              </a:ext>
            </a:extLst>
          </p:cNvPr>
          <p:cNvSpPr>
            <a:spLocks noChangeArrowheads="1"/>
          </p:cNvSpPr>
          <p:nvPr/>
        </p:nvSpPr>
        <p:spPr bwMode="auto">
          <a:xfrm>
            <a:off x="10556974" y="300946"/>
            <a:ext cx="1629973" cy="789717"/>
          </a:xfrm>
          <a:prstGeom prst="roundRect">
            <a:avLst>
              <a:gd name="adj" fmla="val 50000"/>
            </a:avLst>
          </a:prstGeom>
          <a:solidFill>
            <a:srgbClr val="FF7979"/>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600" b="0" i="0" u="none" strike="noStrike" baseline="0" dirty="0">
                <a:solidFill>
                  <a:schemeClr val="bg1"/>
                </a:solidFill>
                <a:latin typeface="Cambria" panose="02040503050406030204" pitchFamily="18" charset="0"/>
                <a:ea typeface="Cambria" panose="02040503050406030204" pitchFamily="18" charset="0"/>
                <a:cs typeface="Century Gothic" charset="0"/>
              </a:rPr>
              <a:t>Reste à TRL 8</a:t>
            </a:r>
          </a:p>
        </p:txBody>
      </p:sp>
      <p:cxnSp>
        <p:nvCxnSpPr>
          <p:cNvPr id="191" name="Connecteur droit avec flèche 190">
            <a:extLst>
              <a:ext uri="{FF2B5EF4-FFF2-40B4-BE49-F238E27FC236}">
                <a16:creationId xmlns:a16="http://schemas.microsoft.com/office/drawing/2014/main" id="{CA18B212-25CD-1FC2-FA79-D6CFF311D2A5}"/>
              </a:ext>
            </a:extLst>
          </p:cNvPr>
          <p:cNvCxnSpPr>
            <a:cxnSpLocks/>
            <a:stCxn id="177" idx="3"/>
            <a:endCxn id="182" idx="2"/>
          </p:cNvCxnSpPr>
          <p:nvPr/>
        </p:nvCxnSpPr>
        <p:spPr>
          <a:xfrm flipH="1" flipV="1">
            <a:off x="11371961" y="1090663"/>
            <a:ext cx="17532" cy="407029"/>
          </a:xfrm>
          <a:prstGeom prst="straightConnector1">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95" name="Connecteur : en angle 194">
            <a:extLst>
              <a:ext uri="{FF2B5EF4-FFF2-40B4-BE49-F238E27FC236}">
                <a16:creationId xmlns:a16="http://schemas.microsoft.com/office/drawing/2014/main" id="{DDA9726D-546C-39EF-5D6B-D9D90BEE5378}"/>
              </a:ext>
            </a:extLst>
          </p:cNvPr>
          <p:cNvCxnSpPr>
            <a:stCxn id="177" idx="0"/>
            <a:endCxn id="181" idx="2"/>
          </p:cNvCxnSpPr>
          <p:nvPr/>
        </p:nvCxnSpPr>
        <p:spPr>
          <a:xfrm rot="16200000" flipV="1">
            <a:off x="9462973" y="231633"/>
            <a:ext cx="484295" cy="871955"/>
          </a:xfrm>
          <a:prstGeom prst="bentConnector3">
            <a:avLst/>
          </a:prstGeom>
          <a:ln w="1270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197" name="Text Box 174">
            <a:extLst>
              <a:ext uri="{FF2B5EF4-FFF2-40B4-BE49-F238E27FC236}">
                <a16:creationId xmlns:a16="http://schemas.microsoft.com/office/drawing/2014/main" id="{A260AE81-F74C-6AF2-9AF4-613292812A32}"/>
              </a:ext>
            </a:extLst>
          </p:cNvPr>
          <p:cNvSpPr txBox="1">
            <a:spLocks noChangeArrowheads="1"/>
          </p:cNvSpPr>
          <p:nvPr/>
        </p:nvSpPr>
        <p:spPr bwMode="auto">
          <a:xfrm>
            <a:off x="7893039" y="5367128"/>
            <a:ext cx="433621"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198" name="Text Box 174">
            <a:extLst>
              <a:ext uri="{FF2B5EF4-FFF2-40B4-BE49-F238E27FC236}">
                <a16:creationId xmlns:a16="http://schemas.microsoft.com/office/drawing/2014/main" id="{FF73656D-856D-0B2D-3E17-28937FD1C70A}"/>
              </a:ext>
            </a:extLst>
          </p:cNvPr>
          <p:cNvSpPr txBox="1">
            <a:spLocks noChangeArrowheads="1"/>
          </p:cNvSpPr>
          <p:nvPr/>
        </p:nvSpPr>
        <p:spPr bwMode="auto">
          <a:xfrm>
            <a:off x="9631360" y="5116937"/>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200" name="Text Box 174">
            <a:extLst>
              <a:ext uri="{FF2B5EF4-FFF2-40B4-BE49-F238E27FC236}">
                <a16:creationId xmlns:a16="http://schemas.microsoft.com/office/drawing/2014/main" id="{29CF8060-F113-47E5-DB79-3BF7A94D95E4}"/>
              </a:ext>
            </a:extLst>
          </p:cNvPr>
          <p:cNvSpPr txBox="1">
            <a:spLocks noChangeArrowheads="1"/>
          </p:cNvSpPr>
          <p:nvPr/>
        </p:nvSpPr>
        <p:spPr bwMode="auto">
          <a:xfrm>
            <a:off x="9399213" y="549537"/>
            <a:ext cx="720613"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201" name="Text Box 174">
            <a:extLst>
              <a:ext uri="{FF2B5EF4-FFF2-40B4-BE49-F238E27FC236}">
                <a16:creationId xmlns:a16="http://schemas.microsoft.com/office/drawing/2014/main" id="{424AB623-FE17-89A6-8052-B9D30857A8BC}"/>
              </a:ext>
            </a:extLst>
          </p:cNvPr>
          <p:cNvSpPr txBox="1">
            <a:spLocks noChangeArrowheads="1"/>
          </p:cNvSpPr>
          <p:nvPr/>
        </p:nvSpPr>
        <p:spPr bwMode="auto">
          <a:xfrm>
            <a:off x="11435069" y="1090210"/>
            <a:ext cx="537634" cy="458330"/>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NON</a:t>
            </a:r>
          </a:p>
        </p:txBody>
      </p:sp>
      <p:sp>
        <p:nvSpPr>
          <p:cNvPr id="202" name="Text Box 174">
            <a:extLst>
              <a:ext uri="{FF2B5EF4-FFF2-40B4-BE49-F238E27FC236}">
                <a16:creationId xmlns:a16="http://schemas.microsoft.com/office/drawing/2014/main" id="{D1245E0B-D374-31B1-66C5-33B2794C79C3}"/>
              </a:ext>
            </a:extLst>
          </p:cNvPr>
          <p:cNvSpPr txBox="1">
            <a:spLocks noChangeArrowheads="1"/>
          </p:cNvSpPr>
          <p:nvPr/>
        </p:nvSpPr>
        <p:spPr bwMode="auto">
          <a:xfrm>
            <a:off x="6421466" y="665983"/>
            <a:ext cx="720613" cy="319942"/>
          </a:xfrm>
          <a:prstGeom prst="rect">
            <a:avLst/>
          </a:prstGeom>
          <a:noFill/>
          <a:ln>
            <a:noFill/>
          </a:ln>
          <a:extLst>
            <a:ext uri="{909E8E84-426E-40DD-AFC4-6F175D3DCCD1}">
              <a14:hiddenFill xmlns:a14="http://schemas.microsoft.com/office/drawing/2010/main">
                <a:solidFill>
                  <a:srgbClr xmlns:mc="http://schemas.openxmlformats.org/markup-compatibility/2006" val="FFFFFF" mc:Ignorable="a14" a14:legacySpreadsheetColorIndex="65"/>
                </a:solidFill>
              </a14:hiddenFill>
            </a:ext>
            <a:ext uri="{91240B29-F687-4F45-9708-019B960494DF}">
              <a14:hiddenLine xmlns:a14="http://schemas.microsoft.com/office/drawing/2010/main" w="9525">
                <a:solidFill>
                  <a:srgbClr xmlns:mc="http://schemas.openxmlformats.org/markup-compatibility/2006" val="000000" mc:Ignorable="a14" a14:legacySpreadsheetColorIndex="64"/>
                </a:solidFill>
                <a:miter lim="800000"/>
                <a:headEnd/>
                <a:tailEnd/>
              </a14:hiddenLine>
            </a:ext>
          </a:ex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000" b="1" i="0" u="none" strike="noStrike" baseline="0" dirty="0">
                <a:solidFill>
                  <a:schemeClr val="tx1">
                    <a:lumMod val="75000"/>
                    <a:lumOff val="25000"/>
                  </a:schemeClr>
                </a:solidFill>
                <a:latin typeface="Cambria" panose="02040503050406030204" pitchFamily="18" charset="0"/>
                <a:ea typeface="Cambria" panose="02040503050406030204" pitchFamily="18" charset="0"/>
                <a:cs typeface="Century Gothic" charset="0"/>
              </a:rPr>
              <a:t>OUI</a:t>
            </a:r>
          </a:p>
        </p:txBody>
      </p:sp>
      <p:sp>
        <p:nvSpPr>
          <p:cNvPr id="17" name="AutoShape 166">
            <a:extLst>
              <a:ext uri="{FF2B5EF4-FFF2-40B4-BE49-F238E27FC236}">
                <a16:creationId xmlns:a16="http://schemas.microsoft.com/office/drawing/2014/main" id="{110ADC84-E87B-0E3F-731B-C55650523201}"/>
              </a:ext>
            </a:extLst>
          </p:cNvPr>
          <p:cNvSpPr>
            <a:spLocks noChangeArrowheads="1"/>
          </p:cNvSpPr>
          <p:nvPr/>
        </p:nvSpPr>
        <p:spPr bwMode="auto">
          <a:xfrm>
            <a:off x="2328672" y="3189561"/>
            <a:ext cx="1627694" cy="748364"/>
          </a:xfrm>
          <a:prstGeom prst="flowChartProcess">
            <a:avLst/>
          </a:prstGeom>
          <a:solidFill>
            <a:schemeClr val="accent4"/>
          </a:solidFill>
          <a:ln w="12700">
            <a:solidFill>
              <a:schemeClr val="bg1">
                <a:lumMod val="65000"/>
              </a:schemeClr>
            </a:solidFill>
            <a:miter lim="800000"/>
            <a:headEnd/>
            <a:tailEnd/>
          </a:ln>
          <a:effectLst>
            <a:outerShdw blurRad="50800" dist="38100" dir="5400000" algn="t" rotWithShape="0">
              <a:prstClr val="black">
                <a:alpha val="40000"/>
              </a:prstClr>
            </a:outerShdw>
          </a:effectLst>
        </p:spPr>
        <p:txBody>
          <a:bodyPr wrap="square" lIns="18288" tIns="18288" rIns="18288" bIns="18288" anchor="ctr" upright="1"/>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algn="ctr" rtl="0">
              <a:defRPr sz="1000"/>
            </a:pPr>
            <a:r>
              <a:rPr lang="fr-FR" sz="1400" b="0" i="0" u="none" strike="noStrike" baseline="0" dirty="0">
                <a:solidFill>
                  <a:srgbClr val="000000"/>
                </a:solidFill>
                <a:latin typeface="Cambria" panose="02040503050406030204" pitchFamily="18" charset="0"/>
                <a:ea typeface="Cambria" panose="02040503050406030204" pitchFamily="18" charset="0"/>
                <a:cs typeface="Century Gothic" charset="0"/>
              </a:rPr>
              <a:t>TRL 1 atteint</a:t>
            </a:r>
          </a:p>
        </p:txBody>
      </p:sp>
      <p:sp>
        <p:nvSpPr>
          <p:cNvPr id="8" name="ZoneTexte 7">
            <a:extLst>
              <a:ext uri="{FF2B5EF4-FFF2-40B4-BE49-F238E27FC236}">
                <a16:creationId xmlns:a16="http://schemas.microsoft.com/office/drawing/2014/main" id="{88A57EBC-1DC9-DEA4-0BEF-90A015137F7E}"/>
              </a:ext>
            </a:extLst>
          </p:cNvPr>
          <p:cNvSpPr txBox="1"/>
          <p:nvPr/>
        </p:nvSpPr>
        <p:spPr>
          <a:xfrm>
            <a:off x="6841385" y="2052707"/>
            <a:ext cx="2055492" cy="646331"/>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Les performances du prototype sont-ils validés en environnement réel ?</a:t>
            </a:r>
          </a:p>
        </p:txBody>
      </p:sp>
      <p:sp>
        <p:nvSpPr>
          <p:cNvPr id="9" name="ZoneTexte 8">
            <a:extLst>
              <a:ext uri="{FF2B5EF4-FFF2-40B4-BE49-F238E27FC236}">
                <a16:creationId xmlns:a16="http://schemas.microsoft.com/office/drawing/2014/main" id="{541D8F00-14BA-9890-71FF-EE07A260082F}"/>
              </a:ext>
            </a:extLst>
          </p:cNvPr>
          <p:cNvSpPr txBox="1"/>
          <p:nvPr/>
        </p:nvSpPr>
        <p:spPr>
          <a:xfrm>
            <a:off x="4466096" y="3270161"/>
            <a:ext cx="2055492" cy="646331"/>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Avez-vous développé un prototype fonctionnel testé en laboratoire ?</a:t>
            </a:r>
          </a:p>
        </p:txBody>
      </p:sp>
      <p:sp>
        <p:nvSpPr>
          <p:cNvPr id="13" name="ZoneTexte 12">
            <a:extLst>
              <a:ext uri="{FF2B5EF4-FFF2-40B4-BE49-F238E27FC236}">
                <a16:creationId xmlns:a16="http://schemas.microsoft.com/office/drawing/2014/main" id="{0093CF98-0EB8-F624-A181-15E7BCBB7971}"/>
              </a:ext>
            </a:extLst>
          </p:cNvPr>
          <p:cNvSpPr txBox="1"/>
          <p:nvPr/>
        </p:nvSpPr>
        <p:spPr>
          <a:xfrm>
            <a:off x="6820170" y="4644682"/>
            <a:ext cx="2055492" cy="646331"/>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Technologie/Produit testé en conditions      opérationnelles ? </a:t>
            </a:r>
          </a:p>
        </p:txBody>
      </p:sp>
      <p:sp>
        <p:nvSpPr>
          <p:cNvPr id="18" name="ZoneTexte 17">
            <a:extLst>
              <a:ext uri="{FF2B5EF4-FFF2-40B4-BE49-F238E27FC236}">
                <a16:creationId xmlns:a16="http://schemas.microsoft.com/office/drawing/2014/main" id="{40D34521-741B-9B1F-DB9D-68442E32117B}"/>
              </a:ext>
            </a:extLst>
          </p:cNvPr>
          <p:cNvSpPr txBox="1"/>
          <p:nvPr/>
        </p:nvSpPr>
        <p:spPr>
          <a:xfrm>
            <a:off x="9149493" y="5948589"/>
            <a:ext cx="2055492" cy="646331"/>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Le système final est-il testé, qualifié et validé avant  industrialisation ?</a:t>
            </a:r>
          </a:p>
        </p:txBody>
      </p:sp>
      <p:sp>
        <p:nvSpPr>
          <p:cNvPr id="21" name="ZoneTexte 20">
            <a:extLst>
              <a:ext uri="{FF2B5EF4-FFF2-40B4-BE49-F238E27FC236}">
                <a16:creationId xmlns:a16="http://schemas.microsoft.com/office/drawing/2014/main" id="{3A07117A-CBDD-A098-E4C1-3FD28F85DBA3}"/>
              </a:ext>
            </a:extLst>
          </p:cNvPr>
          <p:cNvSpPr txBox="1"/>
          <p:nvPr/>
        </p:nvSpPr>
        <p:spPr>
          <a:xfrm>
            <a:off x="9113351" y="1277053"/>
            <a:ext cx="2055492" cy="461665"/>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Le système final qualifié est-il utilisé en production ?</a:t>
            </a:r>
          </a:p>
        </p:txBody>
      </p:sp>
      <p:sp>
        <p:nvSpPr>
          <p:cNvPr id="23" name="ZoneTexte 22">
            <a:extLst>
              <a:ext uri="{FF2B5EF4-FFF2-40B4-BE49-F238E27FC236}">
                <a16:creationId xmlns:a16="http://schemas.microsoft.com/office/drawing/2014/main" id="{1E2A264A-E96F-A695-93A2-6F95B723140C}"/>
              </a:ext>
            </a:extLst>
          </p:cNvPr>
          <p:cNvSpPr txBox="1"/>
          <p:nvPr/>
        </p:nvSpPr>
        <p:spPr>
          <a:xfrm>
            <a:off x="2363603" y="1898476"/>
            <a:ext cx="1615640" cy="830997"/>
          </a:xfrm>
          <a:prstGeom prst="rect">
            <a:avLst/>
          </a:prstGeom>
          <a:noFill/>
        </p:spPr>
        <p:txBody>
          <a:bodyPr wrap="square">
            <a:spAutoFit/>
          </a:bodyPr>
          <a:lstStyle/>
          <a:p>
            <a:pPr algn="ctr" rtl="0">
              <a:defRPr sz="1000"/>
            </a:pPr>
            <a:r>
              <a:rPr lang="fr-FR" sz="1200" b="0" i="0" u="none" strike="noStrike" baseline="0" dirty="0">
                <a:solidFill>
                  <a:srgbClr val="000000"/>
                </a:solidFill>
                <a:latin typeface="Cambria" panose="02040503050406030204" pitchFamily="18" charset="0"/>
                <a:ea typeface="Cambria" panose="02040503050406030204" pitchFamily="18" charset="0"/>
                <a:cs typeface="Century Gothic" charset="0"/>
              </a:rPr>
              <a:t>La techno. repose-t-elle sur des principes   scientifiques théoriques ? </a:t>
            </a:r>
          </a:p>
        </p:txBody>
      </p:sp>
    </p:spTree>
    <p:extLst>
      <p:ext uri="{BB962C8B-B14F-4D97-AF65-F5344CB8AC3E}">
        <p14:creationId xmlns:p14="http://schemas.microsoft.com/office/powerpoint/2010/main" val="3235357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2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2"/>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4"/>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78"/>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nodeType="clickEffect">
                                  <p:stCondLst>
                                    <p:cond delay="0"/>
                                  </p:stCondLst>
                                  <p:childTnLst>
                                    <p:set>
                                      <p:cBhvr>
                                        <p:cTn id="28" dur="1" fill="hold">
                                          <p:stCondLst>
                                            <p:cond delay="0"/>
                                          </p:stCondLst>
                                        </p:cTn>
                                        <p:tgtEl>
                                          <p:spTgt spid="47"/>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7"/>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9"/>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81"/>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97"/>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96"/>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98"/>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nodeType="clickEffect">
                                  <p:stCondLst>
                                    <p:cond delay="0"/>
                                  </p:stCondLst>
                                  <p:childTnLst>
                                    <p:set>
                                      <p:cBhvr>
                                        <p:cTn id="54" dur="1" fill="hold">
                                          <p:stCondLst>
                                            <p:cond delay="0"/>
                                          </p:stCondLst>
                                        </p:cTn>
                                        <p:tgtEl>
                                          <p:spTgt spid="86"/>
                                        </p:tgtEl>
                                        <p:attrNameLst>
                                          <p:attrName>style.visibility</p:attrName>
                                        </p:attrNameLst>
                                      </p:cBhvr>
                                      <p:to>
                                        <p:strVal val="visible"/>
                                      </p:to>
                                    </p:set>
                                  </p:childTnLst>
                                </p:cTn>
                              </p:par>
                              <p:par>
                                <p:cTn id="55" presetID="1" presetClass="entr" presetSubtype="0" fill="hold" grpId="0" nodeType="withEffect">
                                  <p:stCondLst>
                                    <p:cond delay="0"/>
                                  </p:stCondLst>
                                  <p:childTnLst>
                                    <p:set>
                                      <p:cBhvr>
                                        <p:cTn id="56" dur="1" fill="hold">
                                          <p:stCondLst>
                                            <p:cond delay="0"/>
                                          </p:stCondLst>
                                        </p:cTn>
                                        <p:tgtEl>
                                          <p:spTgt spid="95"/>
                                        </p:tgtEl>
                                        <p:attrNameLst>
                                          <p:attrName>style.visibility</p:attrName>
                                        </p:attrNameLst>
                                      </p:cBhvr>
                                      <p:to>
                                        <p:strVal val="visible"/>
                                      </p:to>
                                    </p:set>
                                  </p:childTnLst>
                                </p:cTn>
                              </p:par>
                            </p:childTnLst>
                          </p:cTn>
                        </p:par>
                      </p:childTnLst>
                    </p:cTn>
                  </p:par>
                  <p:par>
                    <p:cTn id="57" fill="hold">
                      <p:stCondLst>
                        <p:cond delay="indefinite"/>
                      </p:stCondLst>
                      <p:childTnLst>
                        <p:par>
                          <p:cTn id="58" fill="hold">
                            <p:stCondLst>
                              <p:cond delay="0"/>
                            </p:stCondLst>
                            <p:childTnLst>
                              <p:par>
                                <p:cTn id="59" presetID="1" presetClass="entr" presetSubtype="0" fill="hold" grpId="0" nodeType="clickEffect">
                                  <p:stCondLst>
                                    <p:cond delay="0"/>
                                  </p:stCondLst>
                                  <p:childTnLst>
                                    <p:set>
                                      <p:cBhvr>
                                        <p:cTn id="60" dur="1" fill="hold">
                                          <p:stCondLst>
                                            <p:cond delay="0"/>
                                          </p:stCondLst>
                                        </p:cTn>
                                        <p:tgtEl>
                                          <p:spTgt spid="85"/>
                                        </p:tgtEl>
                                        <p:attrNameLst>
                                          <p:attrName>style.visibility</p:attrName>
                                        </p:attrNameLst>
                                      </p:cBhvr>
                                      <p:to>
                                        <p:strVal val="visible"/>
                                      </p:to>
                                    </p:set>
                                  </p:childTnLst>
                                </p:cTn>
                              </p:par>
                            </p:childTnLst>
                          </p:cTn>
                        </p:par>
                      </p:childTnLst>
                    </p:cTn>
                  </p:par>
                  <p:par>
                    <p:cTn id="61" fill="hold">
                      <p:stCondLst>
                        <p:cond delay="indefinite"/>
                      </p:stCondLst>
                      <p:childTnLst>
                        <p:par>
                          <p:cTn id="62" fill="hold">
                            <p:stCondLst>
                              <p:cond delay="0"/>
                            </p:stCondLst>
                            <p:childTnLst>
                              <p:par>
                                <p:cTn id="63" presetID="1" presetClass="entr" presetSubtype="0" fill="hold" nodeType="clickEffect">
                                  <p:stCondLst>
                                    <p:cond delay="0"/>
                                  </p:stCondLst>
                                  <p:childTnLst>
                                    <p:set>
                                      <p:cBhvr>
                                        <p:cTn id="64" dur="1" fill="hold">
                                          <p:stCondLst>
                                            <p:cond delay="0"/>
                                          </p:stCondLst>
                                        </p:cTn>
                                        <p:tgtEl>
                                          <p:spTgt spid="67"/>
                                        </p:tgtEl>
                                        <p:attrNameLst>
                                          <p:attrName>style.visibility</p:attrName>
                                        </p:attrNameLst>
                                      </p:cBhvr>
                                      <p:to>
                                        <p:strVal val="visible"/>
                                      </p:to>
                                    </p:set>
                                  </p:childTnLst>
                                </p:cTn>
                              </p:par>
                              <p:par>
                                <p:cTn id="65" presetID="1" presetClass="entr" presetSubtype="0" fill="hold" grpId="0" nodeType="withEffect">
                                  <p:stCondLst>
                                    <p:cond delay="0"/>
                                  </p:stCondLst>
                                  <p:childTnLst>
                                    <p:set>
                                      <p:cBhvr>
                                        <p:cTn id="66" dur="1" fill="hold">
                                          <p:stCondLst>
                                            <p:cond delay="0"/>
                                          </p:stCondLst>
                                        </p:cTn>
                                        <p:tgtEl>
                                          <p:spTgt spid="82"/>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presetID="1" presetClass="entr" presetSubtype="0" fill="hold" nodeType="clickEffect">
                                  <p:stCondLst>
                                    <p:cond delay="0"/>
                                  </p:stCondLst>
                                  <p:childTnLst>
                                    <p:set>
                                      <p:cBhvr>
                                        <p:cTn id="70" dur="1" fill="hold">
                                          <p:stCondLst>
                                            <p:cond delay="0"/>
                                          </p:stCondLst>
                                        </p:cTn>
                                        <p:tgtEl>
                                          <p:spTgt spid="63"/>
                                        </p:tgtEl>
                                        <p:attrNameLst>
                                          <p:attrName>style.visibility</p:attrName>
                                        </p:attrNameLst>
                                      </p:cBhvr>
                                      <p:to>
                                        <p:strVal val="visible"/>
                                      </p:to>
                                    </p:set>
                                  </p:childTnLst>
                                </p:cTn>
                              </p:par>
                              <p:par>
                                <p:cTn id="71" presetID="1" presetClass="entr" presetSubtype="0"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presetID="1" presetClass="entr" presetSubtype="0" fill="hold" grpId="0" nodeType="clickEffect">
                                  <p:stCondLst>
                                    <p:cond delay="0"/>
                                  </p:stCondLst>
                                  <p:childTnLst>
                                    <p:set>
                                      <p:cBhvr>
                                        <p:cTn id="76" dur="1" fill="hold">
                                          <p:stCondLst>
                                            <p:cond delay="0"/>
                                          </p:stCondLst>
                                        </p:cTn>
                                        <p:tgtEl>
                                          <p:spTgt spid="101"/>
                                        </p:tgtEl>
                                        <p:attrNameLst>
                                          <p:attrName>style.visibility</p:attrName>
                                        </p:attrNameLst>
                                      </p:cBhvr>
                                      <p:to>
                                        <p:strVal val="visible"/>
                                      </p:to>
                                    </p:set>
                                  </p:childTnLst>
                                </p:cTn>
                              </p:par>
                            </p:childTnLst>
                          </p:cTn>
                        </p:par>
                      </p:childTnLst>
                    </p:cTn>
                  </p:par>
                  <p:par>
                    <p:cTn id="77" fill="hold">
                      <p:stCondLst>
                        <p:cond delay="indefinite"/>
                      </p:stCondLst>
                      <p:childTnLst>
                        <p:par>
                          <p:cTn id="78" fill="hold">
                            <p:stCondLst>
                              <p:cond delay="0"/>
                            </p:stCondLst>
                            <p:childTnLst>
                              <p:par>
                                <p:cTn id="79" presetID="1" presetClass="entr" presetSubtype="0" fill="hold" nodeType="clickEffect">
                                  <p:stCondLst>
                                    <p:cond delay="0"/>
                                  </p:stCondLst>
                                  <p:childTnLst>
                                    <p:set>
                                      <p:cBhvr>
                                        <p:cTn id="80" dur="1" fill="hold">
                                          <p:stCondLst>
                                            <p:cond delay="0"/>
                                          </p:stCondLst>
                                        </p:cTn>
                                        <p:tgtEl>
                                          <p:spTgt spid="103"/>
                                        </p:tgtEl>
                                        <p:attrNameLst>
                                          <p:attrName>style.visibility</p:attrName>
                                        </p:attrNameLst>
                                      </p:cBhvr>
                                      <p:to>
                                        <p:strVal val="visible"/>
                                      </p:to>
                                    </p:set>
                                  </p:childTnLst>
                                </p:cTn>
                              </p:par>
                              <p:par>
                                <p:cTn id="81" presetID="1" presetClass="entr" presetSubtype="0" fill="hold" grpId="0" nodeType="withEffect">
                                  <p:stCondLst>
                                    <p:cond delay="0"/>
                                  </p:stCondLst>
                                  <p:childTnLst>
                                    <p:set>
                                      <p:cBhvr>
                                        <p:cTn id="82" dur="1" fill="hold">
                                          <p:stCondLst>
                                            <p:cond delay="0"/>
                                          </p:stCondLst>
                                        </p:cTn>
                                        <p:tgtEl>
                                          <p:spTgt spid="131"/>
                                        </p:tgtEl>
                                        <p:attrNameLst>
                                          <p:attrName>style.visibility</p:attrName>
                                        </p:attrNameLst>
                                      </p:cBhvr>
                                      <p:to>
                                        <p:strVal val="visible"/>
                                      </p:to>
                                    </p:set>
                                  </p:childTnLst>
                                </p:cTn>
                              </p:par>
                            </p:childTnLst>
                          </p:cTn>
                        </p:par>
                      </p:childTnLst>
                    </p:cTn>
                  </p:par>
                  <p:par>
                    <p:cTn id="83" fill="hold">
                      <p:stCondLst>
                        <p:cond delay="indefinite"/>
                      </p:stCondLst>
                      <p:childTnLst>
                        <p:par>
                          <p:cTn id="84" fill="hold">
                            <p:stCondLst>
                              <p:cond delay="0"/>
                            </p:stCondLst>
                            <p:childTnLst>
                              <p:par>
                                <p:cTn id="85" presetID="1" presetClass="entr" presetSubtype="0" fill="hold" grpId="0" nodeType="clickEffect">
                                  <p:stCondLst>
                                    <p:cond delay="0"/>
                                  </p:stCondLst>
                                  <p:childTnLst>
                                    <p:set>
                                      <p:cBhvr>
                                        <p:cTn id="86" dur="1" fill="hold">
                                          <p:stCondLst>
                                            <p:cond delay="0"/>
                                          </p:stCondLst>
                                        </p:cTn>
                                        <p:tgtEl>
                                          <p:spTgt spid="102"/>
                                        </p:tgtEl>
                                        <p:attrNameLst>
                                          <p:attrName>style.visibility</p:attrName>
                                        </p:attrNameLst>
                                      </p:cBhvr>
                                      <p:to>
                                        <p:strVal val="visible"/>
                                      </p:to>
                                    </p:set>
                                  </p:childTnLst>
                                </p:cTn>
                              </p:par>
                            </p:childTnLst>
                          </p:cTn>
                        </p:par>
                      </p:childTnLst>
                    </p:cTn>
                  </p:par>
                  <p:par>
                    <p:cTn id="87" fill="hold">
                      <p:stCondLst>
                        <p:cond delay="indefinite"/>
                      </p:stCondLst>
                      <p:childTnLst>
                        <p:par>
                          <p:cTn id="88" fill="hold">
                            <p:stCondLst>
                              <p:cond delay="0"/>
                            </p:stCondLst>
                            <p:childTnLst>
                              <p:par>
                                <p:cTn id="89" presetID="1" presetClass="entr" presetSubtype="0" fill="hold" nodeType="clickEffect">
                                  <p:stCondLst>
                                    <p:cond delay="0"/>
                                  </p:stCondLst>
                                  <p:childTnLst>
                                    <p:set>
                                      <p:cBhvr>
                                        <p:cTn id="90" dur="1" fill="hold">
                                          <p:stCondLst>
                                            <p:cond delay="0"/>
                                          </p:stCondLst>
                                        </p:cTn>
                                        <p:tgtEl>
                                          <p:spTgt spid="111"/>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1" presetClass="entr" presetSubtype="0" fill="hold" grpId="0" nodeType="clickEffect">
                                  <p:stCondLst>
                                    <p:cond delay="0"/>
                                  </p:stCondLst>
                                  <p:childTnLst>
                                    <p:set>
                                      <p:cBhvr>
                                        <p:cTn id="94" dur="1" fill="hold">
                                          <p:stCondLst>
                                            <p:cond delay="0"/>
                                          </p:stCondLst>
                                        </p:cTn>
                                        <p:tgtEl>
                                          <p:spTgt spid="9"/>
                                        </p:tgtEl>
                                        <p:attrNameLst>
                                          <p:attrName>style.visibility</p:attrName>
                                        </p:attrNameLst>
                                      </p:cBhvr>
                                      <p:to>
                                        <p:strVal val="visible"/>
                                      </p:to>
                                    </p:set>
                                  </p:childTnLst>
                                </p:cTn>
                              </p:par>
                              <p:par>
                                <p:cTn id="95" presetID="1" presetClass="entr" presetSubtype="0" fill="hold" grpId="0" nodeType="withEffect">
                                  <p:stCondLst>
                                    <p:cond delay="0"/>
                                  </p:stCondLst>
                                  <p:childTnLst>
                                    <p:set>
                                      <p:cBhvr>
                                        <p:cTn id="96" dur="1" fill="hold">
                                          <p:stCondLst>
                                            <p:cond delay="0"/>
                                          </p:stCondLst>
                                        </p:cTn>
                                        <p:tgtEl>
                                          <p:spTgt spid="110"/>
                                        </p:tgtEl>
                                        <p:attrNameLst>
                                          <p:attrName>style.visibility</p:attrName>
                                        </p:attrNameLst>
                                      </p:cBhvr>
                                      <p:to>
                                        <p:strVal val="visible"/>
                                      </p:to>
                                    </p:set>
                                  </p:childTnLst>
                                </p:cTn>
                              </p:par>
                            </p:childTnLst>
                          </p:cTn>
                        </p:par>
                      </p:childTnLst>
                    </p:cTn>
                  </p:par>
                  <p:par>
                    <p:cTn id="97" fill="hold">
                      <p:stCondLst>
                        <p:cond delay="indefinite"/>
                      </p:stCondLst>
                      <p:childTnLst>
                        <p:par>
                          <p:cTn id="98" fill="hold">
                            <p:stCondLst>
                              <p:cond delay="0"/>
                            </p:stCondLst>
                            <p:childTnLst>
                              <p:par>
                                <p:cTn id="99" presetID="1" presetClass="entr" presetSubtype="0" fill="hold" nodeType="clickEffect">
                                  <p:stCondLst>
                                    <p:cond delay="0"/>
                                  </p:stCondLst>
                                  <p:childTnLst>
                                    <p:set>
                                      <p:cBhvr>
                                        <p:cTn id="100" dur="1" fill="hold">
                                          <p:stCondLst>
                                            <p:cond delay="0"/>
                                          </p:stCondLst>
                                        </p:cTn>
                                        <p:tgtEl>
                                          <p:spTgt spid="112"/>
                                        </p:tgtEl>
                                        <p:attrNameLst>
                                          <p:attrName>style.visibility</p:attrName>
                                        </p:attrNameLst>
                                      </p:cBhvr>
                                      <p:to>
                                        <p:strVal val="visible"/>
                                      </p:to>
                                    </p:set>
                                  </p:childTnLst>
                                </p:cTn>
                              </p:par>
                              <p:par>
                                <p:cTn id="101" presetID="1" presetClass="entr" presetSubtype="0" fill="hold" grpId="0" nodeType="withEffect">
                                  <p:stCondLst>
                                    <p:cond delay="0"/>
                                  </p:stCondLst>
                                  <p:childTnLst>
                                    <p:set>
                                      <p:cBhvr>
                                        <p:cTn id="102" dur="1" fill="hold">
                                          <p:stCondLst>
                                            <p:cond delay="0"/>
                                          </p:stCondLst>
                                        </p:cTn>
                                        <p:tgtEl>
                                          <p:spTgt spid="117"/>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presetID="1" presetClass="entr" presetSubtype="0" fill="hold" grpId="0" nodeType="clickEffect">
                                  <p:stCondLst>
                                    <p:cond delay="0"/>
                                  </p:stCondLst>
                                  <p:childTnLst>
                                    <p:set>
                                      <p:cBhvr>
                                        <p:cTn id="106" dur="1" fill="hold">
                                          <p:stCondLst>
                                            <p:cond delay="0"/>
                                          </p:stCondLst>
                                        </p:cTn>
                                        <p:tgtEl>
                                          <p:spTgt spid="113"/>
                                        </p:tgtEl>
                                        <p:attrNameLst>
                                          <p:attrName>style.visibility</p:attrName>
                                        </p:attrNameLst>
                                      </p:cBhvr>
                                      <p:to>
                                        <p:strVal val="visible"/>
                                      </p:to>
                                    </p:set>
                                  </p:childTnLst>
                                </p:cTn>
                              </p:par>
                            </p:childTnLst>
                          </p:cTn>
                        </p:par>
                      </p:childTnLst>
                    </p:cTn>
                  </p:par>
                  <p:par>
                    <p:cTn id="107" fill="hold">
                      <p:stCondLst>
                        <p:cond delay="indefinite"/>
                      </p:stCondLst>
                      <p:childTnLst>
                        <p:par>
                          <p:cTn id="108" fill="hold">
                            <p:stCondLst>
                              <p:cond delay="0"/>
                            </p:stCondLst>
                            <p:childTnLst>
                              <p:par>
                                <p:cTn id="109" presetID="1" presetClass="entr" presetSubtype="0" fill="hold" nodeType="clickEffect">
                                  <p:stCondLst>
                                    <p:cond delay="0"/>
                                  </p:stCondLst>
                                  <p:childTnLst>
                                    <p:set>
                                      <p:cBhvr>
                                        <p:cTn id="110" dur="1" fill="hold">
                                          <p:stCondLst>
                                            <p:cond delay="0"/>
                                          </p:stCondLst>
                                        </p:cTn>
                                        <p:tgtEl>
                                          <p:spTgt spid="119"/>
                                        </p:tgtEl>
                                        <p:attrNameLst>
                                          <p:attrName>style.visibility</p:attrName>
                                        </p:attrNameLst>
                                      </p:cBhvr>
                                      <p:to>
                                        <p:strVal val="visible"/>
                                      </p:to>
                                    </p:set>
                                  </p:childTnLst>
                                </p:cTn>
                              </p:par>
                              <p:par>
                                <p:cTn id="111" presetID="1" presetClass="entr" presetSubtype="0" fill="hold" grpId="0" nodeType="withEffect">
                                  <p:stCondLst>
                                    <p:cond delay="0"/>
                                  </p:stCondLst>
                                  <p:childTnLst>
                                    <p:set>
                                      <p:cBhvr>
                                        <p:cTn id="112" dur="1" fill="hold">
                                          <p:stCondLst>
                                            <p:cond delay="0"/>
                                          </p:stCondLst>
                                        </p:cTn>
                                        <p:tgtEl>
                                          <p:spTgt spid="132"/>
                                        </p:tgtEl>
                                        <p:attrNameLst>
                                          <p:attrName>style.visibility</p:attrName>
                                        </p:attrNameLst>
                                      </p:cBhvr>
                                      <p:to>
                                        <p:strVal val="visible"/>
                                      </p:to>
                                    </p:set>
                                  </p:childTnLst>
                                </p:cTn>
                              </p:par>
                            </p:childTnLst>
                          </p:cTn>
                        </p:par>
                      </p:childTnLst>
                    </p:cTn>
                  </p:par>
                  <p:par>
                    <p:cTn id="113" fill="hold">
                      <p:stCondLst>
                        <p:cond delay="indefinite"/>
                      </p:stCondLst>
                      <p:childTnLst>
                        <p:par>
                          <p:cTn id="114" fill="hold">
                            <p:stCondLst>
                              <p:cond delay="0"/>
                            </p:stCondLst>
                            <p:childTnLst>
                              <p:par>
                                <p:cTn id="115" presetID="1" presetClass="entr" presetSubtype="0" fill="hold" grpId="0" nodeType="clickEffect">
                                  <p:stCondLst>
                                    <p:cond delay="0"/>
                                  </p:stCondLst>
                                  <p:childTnLst>
                                    <p:set>
                                      <p:cBhvr>
                                        <p:cTn id="116" dur="1" fill="hold">
                                          <p:stCondLst>
                                            <p:cond delay="0"/>
                                          </p:stCondLst>
                                        </p:cTn>
                                        <p:tgtEl>
                                          <p:spTgt spid="118"/>
                                        </p:tgtEl>
                                        <p:attrNameLst>
                                          <p:attrName>style.visibility</p:attrName>
                                        </p:attrNameLst>
                                      </p:cBhvr>
                                      <p:to>
                                        <p:strVal val="visible"/>
                                      </p:to>
                                    </p:set>
                                  </p:childTnLst>
                                </p:cTn>
                              </p:par>
                            </p:childTnLst>
                          </p:cTn>
                        </p:par>
                      </p:childTnLst>
                    </p:cTn>
                  </p:par>
                  <p:par>
                    <p:cTn id="117" fill="hold">
                      <p:stCondLst>
                        <p:cond delay="indefinite"/>
                      </p:stCondLst>
                      <p:childTnLst>
                        <p:par>
                          <p:cTn id="118" fill="hold">
                            <p:stCondLst>
                              <p:cond delay="0"/>
                            </p:stCondLst>
                            <p:childTnLst>
                              <p:par>
                                <p:cTn id="119" presetID="1" presetClass="entr" presetSubtype="0" fill="hold" nodeType="clickEffect">
                                  <p:stCondLst>
                                    <p:cond delay="0"/>
                                  </p:stCondLst>
                                  <p:childTnLst>
                                    <p:set>
                                      <p:cBhvr>
                                        <p:cTn id="120" dur="1" fill="hold">
                                          <p:stCondLst>
                                            <p:cond delay="0"/>
                                          </p:stCondLst>
                                        </p:cTn>
                                        <p:tgtEl>
                                          <p:spTgt spid="120"/>
                                        </p:tgtEl>
                                        <p:attrNameLst>
                                          <p:attrName>style.visibility</p:attrName>
                                        </p:attrNameLst>
                                      </p:cBhvr>
                                      <p:to>
                                        <p:strVal val="visible"/>
                                      </p:to>
                                    </p:set>
                                  </p:childTnLst>
                                </p:cTn>
                              </p:par>
                              <p:par>
                                <p:cTn id="121" presetID="1" presetClass="entr" presetSubtype="0" fill="hold" grpId="0" nodeType="withEffect">
                                  <p:stCondLst>
                                    <p:cond delay="0"/>
                                  </p:stCondLst>
                                  <p:childTnLst>
                                    <p:set>
                                      <p:cBhvr>
                                        <p:cTn id="122" dur="1" fill="hold">
                                          <p:stCondLst>
                                            <p:cond delay="0"/>
                                          </p:stCondLst>
                                        </p:cTn>
                                        <p:tgtEl>
                                          <p:spTgt spid="121"/>
                                        </p:tgtEl>
                                        <p:attrNameLst>
                                          <p:attrName>style.visibility</p:attrName>
                                        </p:attrNameLst>
                                      </p:cBhvr>
                                      <p:to>
                                        <p:strVal val="visible"/>
                                      </p:to>
                                    </p:set>
                                  </p:childTnLst>
                                </p:cTn>
                              </p:par>
                            </p:childTnLst>
                          </p:cTn>
                        </p:par>
                      </p:childTnLst>
                    </p:cTn>
                  </p:par>
                  <p:par>
                    <p:cTn id="123" fill="hold">
                      <p:stCondLst>
                        <p:cond delay="indefinite"/>
                      </p:stCondLst>
                      <p:childTnLst>
                        <p:par>
                          <p:cTn id="124" fill="hold">
                            <p:stCondLst>
                              <p:cond delay="0"/>
                            </p:stCondLst>
                            <p:childTnLst>
                              <p:par>
                                <p:cTn id="125" presetID="1" presetClass="entr" presetSubtype="0" fill="hold" grpId="0" nodeType="clickEffect">
                                  <p:stCondLst>
                                    <p:cond delay="0"/>
                                  </p:stCondLst>
                                  <p:childTnLst>
                                    <p:set>
                                      <p:cBhvr>
                                        <p:cTn id="126" dur="1" fill="hold">
                                          <p:stCondLst>
                                            <p:cond delay="0"/>
                                          </p:stCondLst>
                                        </p:cTn>
                                        <p:tgtEl>
                                          <p:spTgt spid="129"/>
                                        </p:tgtEl>
                                        <p:attrNameLst>
                                          <p:attrName>style.visibility</p:attrName>
                                        </p:attrNameLst>
                                      </p:cBhvr>
                                      <p:to>
                                        <p:strVal val="visible"/>
                                      </p:to>
                                    </p:set>
                                  </p:childTnLst>
                                </p:cTn>
                              </p:par>
                              <p:par>
                                <p:cTn id="127" presetID="1" presetClass="entr" presetSubtype="0" fill="hold" nodeType="withEffect">
                                  <p:stCondLst>
                                    <p:cond delay="0"/>
                                  </p:stCondLst>
                                  <p:childTnLst>
                                    <p:set>
                                      <p:cBhvr>
                                        <p:cTn id="128" dur="1" fill="hold">
                                          <p:stCondLst>
                                            <p:cond delay="0"/>
                                          </p:stCondLst>
                                        </p:cTn>
                                        <p:tgtEl>
                                          <p:spTgt spid="122"/>
                                        </p:tgtEl>
                                        <p:attrNameLst>
                                          <p:attrName>style.visibility</p:attrName>
                                        </p:attrNameLst>
                                      </p:cBhvr>
                                      <p:to>
                                        <p:strVal val="visible"/>
                                      </p:to>
                                    </p:set>
                                  </p:childTnLst>
                                </p:cTn>
                              </p:par>
                            </p:childTnLst>
                          </p:cTn>
                        </p:par>
                      </p:childTnLst>
                    </p:cTn>
                  </p:par>
                  <p:par>
                    <p:cTn id="129" fill="hold">
                      <p:stCondLst>
                        <p:cond delay="indefinite"/>
                      </p:stCondLst>
                      <p:childTnLst>
                        <p:par>
                          <p:cTn id="130" fill="hold">
                            <p:stCondLst>
                              <p:cond delay="0"/>
                            </p:stCondLst>
                            <p:childTnLst>
                              <p:par>
                                <p:cTn id="131" presetID="1" presetClass="entr" presetSubtype="0" fill="hold" grpId="0" nodeType="clickEffect">
                                  <p:stCondLst>
                                    <p:cond delay="0"/>
                                  </p:stCondLst>
                                  <p:childTnLst>
                                    <p:set>
                                      <p:cBhvr>
                                        <p:cTn id="132" dur="1" fill="hold">
                                          <p:stCondLst>
                                            <p:cond delay="0"/>
                                          </p:stCondLst>
                                        </p:cTn>
                                        <p:tgtEl>
                                          <p:spTgt spid="123"/>
                                        </p:tgtEl>
                                        <p:attrNameLst>
                                          <p:attrName>style.visibility</p:attrName>
                                        </p:attrNameLst>
                                      </p:cBhvr>
                                      <p:to>
                                        <p:strVal val="visible"/>
                                      </p:to>
                                    </p:set>
                                  </p:childTnLst>
                                </p:cTn>
                              </p:par>
                            </p:childTnLst>
                          </p:cTn>
                        </p:par>
                      </p:childTnLst>
                    </p:cTn>
                  </p:par>
                  <p:par>
                    <p:cTn id="133" fill="hold">
                      <p:stCondLst>
                        <p:cond delay="indefinite"/>
                      </p:stCondLst>
                      <p:childTnLst>
                        <p:par>
                          <p:cTn id="134" fill="hold">
                            <p:stCondLst>
                              <p:cond delay="0"/>
                            </p:stCondLst>
                            <p:childTnLst>
                              <p:par>
                                <p:cTn id="135" presetID="1" presetClass="entr" presetSubtype="0" fill="hold" nodeType="clickEffect">
                                  <p:stCondLst>
                                    <p:cond delay="0"/>
                                  </p:stCondLst>
                                  <p:childTnLst>
                                    <p:set>
                                      <p:cBhvr>
                                        <p:cTn id="136" dur="1" fill="hold">
                                          <p:stCondLst>
                                            <p:cond delay="0"/>
                                          </p:stCondLst>
                                        </p:cTn>
                                        <p:tgtEl>
                                          <p:spTgt spid="135"/>
                                        </p:tgtEl>
                                        <p:attrNameLst>
                                          <p:attrName>style.visibility</p:attrName>
                                        </p:attrNameLst>
                                      </p:cBhvr>
                                      <p:to>
                                        <p:strVal val="visible"/>
                                      </p:to>
                                    </p:set>
                                  </p:childTnLst>
                                </p:cTn>
                              </p:par>
                              <p:par>
                                <p:cTn id="137" presetID="1" presetClass="entr" presetSubtype="0" fill="hold" grpId="0" nodeType="withEffect">
                                  <p:stCondLst>
                                    <p:cond delay="0"/>
                                  </p:stCondLst>
                                  <p:childTnLst>
                                    <p:set>
                                      <p:cBhvr>
                                        <p:cTn id="138" dur="1" fill="hold">
                                          <p:stCondLst>
                                            <p:cond delay="0"/>
                                          </p:stCondLst>
                                        </p:cTn>
                                        <p:tgtEl>
                                          <p:spTgt spid="202"/>
                                        </p:tgtEl>
                                        <p:attrNameLst>
                                          <p:attrName>style.visibility</p:attrName>
                                        </p:attrNameLst>
                                      </p:cBhvr>
                                      <p:to>
                                        <p:strVal val="visible"/>
                                      </p:to>
                                    </p:set>
                                  </p:childTnLst>
                                </p:cTn>
                              </p:par>
                            </p:childTnLst>
                          </p:cTn>
                        </p:par>
                      </p:childTnLst>
                    </p:cTn>
                  </p:par>
                  <p:par>
                    <p:cTn id="139" fill="hold">
                      <p:stCondLst>
                        <p:cond delay="indefinite"/>
                      </p:stCondLst>
                      <p:childTnLst>
                        <p:par>
                          <p:cTn id="140" fill="hold">
                            <p:stCondLst>
                              <p:cond delay="0"/>
                            </p:stCondLst>
                            <p:childTnLst>
                              <p:par>
                                <p:cTn id="141" presetID="1" presetClass="entr" presetSubtype="0" fill="hold" grpId="0" nodeType="clickEffect">
                                  <p:stCondLst>
                                    <p:cond delay="0"/>
                                  </p:stCondLst>
                                  <p:childTnLst>
                                    <p:set>
                                      <p:cBhvr>
                                        <p:cTn id="142" dur="1" fill="hold">
                                          <p:stCondLst>
                                            <p:cond delay="0"/>
                                          </p:stCondLst>
                                        </p:cTn>
                                        <p:tgtEl>
                                          <p:spTgt spid="134"/>
                                        </p:tgtEl>
                                        <p:attrNameLst>
                                          <p:attrName>style.visibility</p:attrName>
                                        </p:attrNameLst>
                                      </p:cBhvr>
                                      <p:to>
                                        <p:strVal val="visible"/>
                                      </p:to>
                                    </p:set>
                                  </p:childTnLst>
                                </p:cTn>
                              </p:par>
                            </p:childTnLst>
                          </p:cTn>
                        </p:par>
                      </p:childTnLst>
                    </p:cTn>
                  </p:par>
                  <p:par>
                    <p:cTn id="143" fill="hold">
                      <p:stCondLst>
                        <p:cond delay="indefinite"/>
                      </p:stCondLst>
                      <p:childTnLst>
                        <p:par>
                          <p:cTn id="144" fill="hold">
                            <p:stCondLst>
                              <p:cond delay="0"/>
                            </p:stCondLst>
                            <p:childTnLst>
                              <p:par>
                                <p:cTn id="145" presetID="1" presetClass="entr" presetSubtype="0" fill="hold" nodeType="clickEffect">
                                  <p:stCondLst>
                                    <p:cond delay="0"/>
                                  </p:stCondLst>
                                  <p:childTnLst>
                                    <p:set>
                                      <p:cBhvr>
                                        <p:cTn id="146" dur="1" fill="hold">
                                          <p:stCondLst>
                                            <p:cond delay="0"/>
                                          </p:stCondLst>
                                        </p:cTn>
                                        <p:tgtEl>
                                          <p:spTgt spid="138"/>
                                        </p:tgtEl>
                                        <p:attrNameLst>
                                          <p:attrName>style.visibility</p:attrName>
                                        </p:attrNameLst>
                                      </p:cBhvr>
                                      <p:to>
                                        <p:strVal val="visible"/>
                                      </p:to>
                                    </p:set>
                                  </p:childTnLst>
                                </p:cTn>
                              </p:par>
                              <p:par>
                                <p:cTn id="147" presetID="1" presetClass="entr" presetSubtype="0" fill="hold" grpId="0" nodeType="withEffect">
                                  <p:stCondLst>
                                    <p:cond delay="0"/>
                                  </p:stCondLst>
                                  <p:childTnLst>
                                    <p:set>
                                      <p:cBhvr>
                                        <p:cTn id="148" dur="1" fill="hold">
                                          <p:stCondLst>
                                            <p:cond delay="0"/>
                                          </p:stCondLst>
                                        </p:cTn>
                                        <p:tgtEl>
                                          <p:spTgt spid="139"/>
                                        </p:tgtEl>
                                        <p:attrNameLst>
                                          <p:attrName>style.visibility</p:attrName>
                                        </p:attrNameLst>
                                      </p:cBhvr>
                                      <p:to>
                                        <p:strVal val="visible"/>
                                      </p:to>
                                    </p:set>
                                  </p:childTnLst>
                                </p:cTn>
                              </p:par>
                              <p:par>
                                <p:cTn id="149" presetID="1" presetClass="entr" presetSubtype="0" fill="hold" grpId="0" nodeType="withEffect">
                                  <p:stCondLst>
                                    <p:cond delay="0"/>
                                  </p:stCondLst>
                                  <p:childTnLst>
                                    <p:set>
                                      <p:cBhvr>
                                        <p:cTn id="150" dur="1" fill="hold">
                                          <p:stCondLst>
                                            <p:cond delay="0"/>
                                          </p:stCondLst>
                                        </p:cTn>
                                        <p:tgtEl>
                                          <p:spTgt spid="8"/>
                                        </p:tgtEl>
                                        <p:attrNameLst>
                                          <p:attrName>style.visibility</p:attrName>
                                        </p:attrNameLst>
                                      </p:cBhvr>
                                      <p:to>
                                        <p:strVal val="visible"/>
                                      </p:to>
                                    </p:set>
                                  </p:childTnLst>
                                </p:cTn>
                              </p:par>
                            </p:childTnLst>
                          </p:cTn>
                        </p:par>
                      </p:childTnLst>
                    </p:cTn>
                  </p:par>
                  <p:par>
                    <p:cTn id="151" fill="hold">
                      <p:stCondLst>
                        <p:cond delay="indefinite"/>
                      </p:stCondLst>
                      <p:childTnLst>
                        <p:par>
                          <p:cTn id="152" fill="hold">
                            <p:stCondLst>
                              <p:cond delay="0"/>
                            </p:stCondLst>
                            <p:childTnLst>
                              <p:par>
                                <p:cTn id="153" presetID="1" presetClass="entr" presetSubtype="0" fill="hold" grpId="0" nodeType="clickEffect">
                                  <p:stCondLst>
                                    <p:cond delay="0"/>
                                  </p:stCondLst>
                                  <p:childTnLst>
                                    <p:set>
                                      <p:cBhvr>
                                        <p:cTn id="154" dur="1" fill="hold">
                                          <p:stCondLst>
                                            <p:cond delay="0"/>
                                          </p:stCondLst>
                                        </p:cTn>
                                        <p:tgtEl>
                                          <p:spTgt spid="150"/>
                                        </p:tgtEl>
                                        <p:attrNameLst>
                                          <p:attrName>style.visibility</p:attrName>
                                        </p:attrNameLst>
                                      </p:cBhvr>
                                      <p:to>
                                        <p:strVal val="visible"/>
                                      </p:to>
                                    </p:set>
                                  </p:childTnLst>
                                </p:cTn>
                              </p:par>
                              <p:par>
                                <p:cTn id="155" presetID="1" presetClass="entr" presetSubtype="0" fill="hold" nodeType="withEffect">
                                  <p:stCondLst>
                                    <p:cond delay="0"/>
                                  </p:stCondLst>
                                  <p:childTnLst>
                                    <p:set>
                                      <p:cBhvr>
                                        <p:cTn id="156" dur="1" fill="hold">
                                          <p:stCondLst>
                                            <p:cond delay="0"/>
                                          </p:stCondLst>
                                        </p:cTn>
                                        <p:tgtEl>
                                          <p:spTgt spid="141"/>
                                        </p:tgtEl>
                                        <p:attrNameLst>
                                          <p:attrName>style.visibility</p:attrName>
                                        </p:attrNameLst>
                                      </p:cBhvr>
                                      <p:to>
                                        <p:strVal val="visible"/>
                                      </p:to>
                                    </p:set>
                                  </p:childTnLst>
                                </p:cTn>
                              </p:par>
                            </p:childTnLst>
                          </p:cTn>
                        </p:par>
                      </p:childTnLst>
                    </p:cTn>
                  </p:par>
                  <p:par>
                    <p:cTn id="157" fill="hold">
                      <p:stCondLst>
                        <p:cond delay="indefinite"/>
                      </p:stCondLst>
                      <p:childTnLst>
                        <p:par>
                          <p:cTn id="158" fill="hold">
                            <p:stCondLst>
                              <p:cond delay="0"/>
                            </p:stCondLst>
                            <p:childTnLst>
                              <p:par>
                                <p:cTn id="159" presetID="1" presetClass="entr" presetSubtype="0" fill="hold" grpId="0" nodeType="clickEffect">
                                  <p:stCondLst>
                                    <p:cond delay="0"/>
                                  </p:stCondLst>
                                  <p:childTnLst>
                                    <p:set>
                                      <p:cBhvr>
                                        <p:cTn id="160" dur="1" fill="hold">
                                          <p:stCondLst>
                                            <p:cond delay="0"/>
                                          </p:stCondLst>
                                        </p:cTn>
                                        <p:tgtEl>
                                          <p:spTgt spid="140"/>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presetID="1" presetClass="entr" presetSubtype="0" fill="hold" nodeType="clickEffect">
                                  <p:stCondLst>
                                    <p:cond delay="0"/>
                                  </p:stCondLst>
                                  <p:childTnLst>
                                    <p:set>
                                      <p:cBhvr>
                                        <p:cTn id="164" dur="1" fill="hold">
                                          <p:stCondLst>
                                            <p:cond delay="0"/>
                                          </p:stCondLst>
                                        </p:cTn>
                                        <p:tgtEl>
                                          <p:spTgt spid="145"/>
                                        </p:tgtEl>
                                        <p:attrNameLst>
                                          <p:attrName>style.visibility</p:attrName>
                                        </p:attrNameLst>
                                      </p:cBhvr>
                                      <p:to>
                                        <p:strVal val="visible"/>
                                      </p:to>
                                    </p:set>
                                  </p:childTnLst>
                                </p:cTn>
                              </p:par>
                              <p:par>
                                <p:cTn id="165" presetID="1" presetClass="entr" presetSubtype="0" fill="hold" grpId="0" nodeType="withEffect">
                                  <p:stCondLst>
                                    <p:cond delay="0"/>
                                  </p:stCondLst>
                                  <p:childTnLst>
                                    <p:set>
                                      <p:cBhvr>
                                        <p:cTn id="166" dur="1" fill="hold">
                                          <p:stCondLst>
                                            <p:cond delay="0"/>
                                          </p:stCondLst>
                                        </p:cTn>
                                        <p:tgtEl>
                                          <p:spTgt spid="149"/>
                                        </p:tgtEl>
                                        <p:attrNameLst>
                                          <p:attrName>style.visibility</p:attrName>
                                        </p:attrNameLst>
                                      </p:cBhvr>
                                      <p:to>
                                        <p:strVal val="visible"/>
                                      </p:to>
                                    </p:set>
                                  </p:childTnLst>
                                </p:cTn>
                              </p:par>
                            </p:childTnLst>
                          </p:cTn>
                        </p:par>
                      </p:childTnLst>
                    </p:cTn>
                  </p:par>
                  <p:par>
                    <p:cTn id="167" fill="hold">
                      <p:stCondLst>
                        <p:cond delay="indefinite"/>
                      </p:stCondLst>
                      <p:childTnLst>
                        <p:par>
                          <p:cTn id="168" fill="hold">
                            <p:stCondLst>
                              <p:cond delay="0"/>
                            </p:stCondLst>
                            <p:childTnLst>
                              <p:par>
                                <p:cTn id="169" presetID="1" presetClass="entr" presetSubtype="0" fill="hold" grpId="0" nodeType="clickEffect">
                                  <p:stCondLst>
                                    <p:cond delay="0"/>
                                  </p:stCondLst>
                                  <p:childTnLst>
                                    <p:set>
                                      <p:cBhvr>
                                        <p:cTn id="170" dur="1" fill="hold">
                                          <p:stCondLst>
                                            <p:cond delay="0"/>
                                          </p:stCondLst>
                                        </p:cTn>
                                        <p:tgtEl>
                                          <p:spTgt spid="146"/>
                                        </p:tgtEl>
                                        <p:attrNameLst>
                                          <p:attrName>style.visibility</p:attrName>
                                        </p:attrNameLst>
                                      </p:cBhvr>
                                      <p:to>
                                        <p:strVal val="visible"/>
                                      </p:to>
                                    </p:set>
                                  </p:childTnLst>
                                </p:cTn>
                              </p:par>
                            </p:childTnLst>
                          </p:cTn>
                        </p:par>
                      </p:childTnLst>
                    </p:cTn>
                  </p:par>
                  <p:par>
                    <p:cTn id="171" fill="hold">
                      <p:stCondLst>
                        <p:cond delay="indefinite"/>
                      </p:stCondLst>
                      <p:childTnLst>
                        <p:par>
                          <p:cTn id="172" fill="hold">
                            <p:stCondLst>
                              <p:cond delay="0"/>
                            </p:stCondLst>
                            <p:childTnLst>
                              <p:par>
                                <p:cTn id="173" presetID="1" presetClass="entr" presetSubtype="0" fill="hold" nodeType="clickEffect">
                                  <p:stCondLst>
                                    <p:cond delay="0"/>
                                  </p:stCondLst>
                                  <p:childTnLst>
                                    <p:set>
                                      <p:cBhvr>
                                        <p:cTn id="174" dur="1" fill="hold">
                                          <p:stCondLst>
                                            <p:cond delay="0"/>
                                          </p:stCondLst>
                                        </p:cTn>
                                        <p:tgtEl>
                                          <p:spTgt spid="147"/>
                                        </p:tgtEl>
                                        <p:attrNameLst>
                                          <p:attrName>style.visibility</p:attrName>
                                        </p:attrNameLst>
                                      </p:cBhvr>
                                      <p:to>
                                        <p:strVal val="visible"/>
                                      </p:to>
                                    </p:set>
                                  </p:childTnLst>
                                </p:cTn>
                              </p:par>
                              <p:par>
                                <p:cTn id="175" presetID="1" presetClass="entr" presetSubtype="0" fill="hold" grpId="0" nodeType="withEffect">
                                  <p:stCondLst>
                                    <p:cond delay="0"/>
                                  </p:stCondLst>
                                  <p:childTnLst>
                                    <p:set>
                                      <p:cBhvr>
                                        <p:cTn id="176" dur="1" fill="hold">
                                          <p:stCondLst>
                                            <p:cond delay="0"/>
                                          </p:stCondLst>
                                        </p:cTn>
                                        <p:tgtEl>
                                          <p:spTgt spid="13"/>
                                        </p:tgtEl>
                                        <p:attrNameLst>
                                          <p:attrName>style.visibility</p:attrName>
                                        </p:attrNameLst>
                                      </p:cBhvr>
                                      <p:to>
                                        <p:strVal val="visible"/>
                                      </p:to>
                                    </p:set>
                                  </p:childTnLst>
                                </p:cTn>
                              </p:par>
                              <p:par>
                                <p:cTn id="177" presetID="1" presetClass="entr" presetSubtype="0" fill="hold" grpId="0" nodeType="withEffect">
                                  <p:stCondLst>
                                    <p:cond delay="0"/>
                                  </p:stCondLst>
                                  <p:childTnLst>
                                    <p:set>
                                      <p:cBhvr>
                                        <p:cTn id="178" dur="1" fill="hold">
                                          <p:stCondLst>
                                            <p:cond delay="0"/>
                                          </p:stCondLst>
                                        </p:cTn>
                                        <p:tgtEl>
                                          <p:spTgt spid="148"/>
                                        </p:tgtEl>
                                        <p:attrNameLst>
                                          <p:attrName>style.visibility</p:attrName>
                                        </p:attrNameLst>
                                      </p:cBhvr>
                                      <p:to>
                                        <p:strVal val="visible"/>
                                      </p:to>
                                    </p:set>
                                  </p:childTnLst>
                                </p:cTn>
                              </p:par>
                            </p:childTnLst>
                          </p:cTn>
                        </p:par>
                      </p:childTnLst>
                    </p:cTn>
                  </p:par>
                  <p:par>
                    <p:cTn id="179" fill="hold">
                      <p:stCondLst>
                        <p:cond delay="indefinite"/>
                      </p:stCondLst>
                      <p:childTnLst>
                        <p:par>
                          <p:cTn id="180" fill="hold">
                            <p:stCondLst>
                              <p:cond delay="0"/>
                            </p:stCondLst>
                            <p:childTnLst>
                              <p:par>
                                <p:cTn id="181" presetID="1" presetClass="entr" presetSubtype="0" fill="hold" grpId="0" nodeType="clickEffect">
                                  <p:stCondLst>
                                    <p:cond delay="0"/>
                                  </p:stCondLst>
                                  <p:childTnLst>
                                    <p:set>
                                      <p:cBhvr>
                                        <p:cTn id="182" dur="1" fill="hold">
                                          <p:stCondLst>
                                            <p:cond delay="0"/>
                                          </p:stCondLst>
                                        </p:cTn>
                                        <p:tgtEl>
                                          <p:spTgt spid="155"/>
                                        </p:tgtEl>
                                        <p:attrNameLst>
                                          <p:attrName>style.visibility</p:attrName>
                                        </p:attrNameLst>
                                      </p:cBhvr>
                                      <p:to>
                                        <p:strVal val="visible"/>
                                      </p:to>
                                    </p:set>
                                  </p:childTnLst>
                                </p:cTn>
                              </p:par>
                              <p:par>
                                <p:cTn id="183" presetID="1" presetClass="entr" presetSubtype="0" fill="hold" nodeType="withEffect">
                                  <p:stCondLst>
                                    <p:cond delay="0"/>
                                  </p:stCondLst>
                                  <p:childTnLst>
                                    <p:set>
                                      <p:cBhvr>
                                        <p:cTn id="184" dur="1" fill="hold">
                                          <p:stCondLst>
                                            <p:cond delay="0"/>
                                          </p:stCondLst>
                                        </p:cTn>
                                        <p:tgtEl>
                                          <p:spTgt spid="161"/>
                                        </p:tgtEl>
                                        <p:attrNameLst>
                                          <p:attrName>style.visibility</p:attrName>
                                        </p:attrNameLst>
                                      </p:cBhvr>
                                      <p:to>
                                        <p:strVal val="visible"/>
                                      </p:to>
                                    </p:set>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grpId="0" nodeType="clickEffect">
                                  <p:stCondLst>
                                    <p:cond delay="0"/>
                                  </p:stCondLst>
                                  <p:childTnLst>
                                    <p:set>
                                      <p:cBhvr>
                                        <p:cTn id="188" dur="1" fill="hold">
                                          <p:stCondLst>
                                            <p:cond delay="0"/>
                                          </p:stCondLst>
                                        </p:cTn>
                                        <p:tgtEl>
                                          <p:spTgt spid="153"/>
                                        </p:tgtEl>
                                        <p:attrNameLst>
                                          <p:attrName>style.visibility</p:attrName>
                                        </p:attrNameLst>
                                      </p:cBhvr>
                                      <p:to>
                                        <p:strVal val="visible"/>
                                      </p:to>
                                    </p:set>
                                  </p:childTnLst>
                                </p:cTn>
                              </p:par>
                            </p:childTnLst>
                          </p:cTn>
                        </p:par>
                      </p:childTnLst>
                    </p:cTn>
                  </p:par>
                  <p:par>
                    <p:cTn id="189" fill="hold">
                      <p:stCondLst>
                        <p:cond delay="indefinite"/>
                      </p:stCondLst>
                      <p:childTnLst>
                        <p:par>
                          <p:cTn id="190" fill="hold">
                            <p:stCondLst>
                              <p:cond delay="0"/>
                            </p:stCondLst>
                            <p:childTnLst>
                              <p:par>
                                <p:cTn id="191" presetID="1" presetClass="entr" presetSubtype="0" fill="hold" nodeType="clickEffect">
                                  <p:stCondLst>
                                    <p:cond delay="0"/>
                                  </p:stCondLst>
                                  <p:childTnLst>
                                    <p:set>
                                      <p:cBhvr>
                                        <p:cTn id="192" dur="1" fill="hold">
                                          <p:stCondLst>
                                            <p:cond delay="0"/>
                                          </p:stCondLst>
                                        </p:cTn>
                                        <p:tgtEl>
                                          <p:spTgt spid="152"/>
                                        </p:tgtEl>
                                        <p:attrNameLst>
                                          <p:attrName>style.visibility</p:attrName>
                                        </p:attrNameLst>
                                      </p:cBhvr>
                                      <p:to>
                                        <p:strVal val="visible"/>
                                      </p:to>
                                    </p:set>
                                  </p:childTnLst>
                                </p:cTn>
                              </p:par>
                              <p:par>
                                <p:cTn id="193" presetID="1" presetClass="entr" presetSubtype="0" fill="hold" grpId="0" nodeType="withEffect">
                                  <p:stCondLst>
                                    <p:cond delay="0"/>
                                  </p:stCondLst>
                                  <p:childTnLst>
                                    <p:set>
                                      <p:cBhvr>
                                        <p:cTn id="194" dur="1" fill="hold">
                                          <p:stCondLst>
                                            <p:cond delay="0"/>
                                          </p:stCondLst>
                                        </p:cTn>
                                        <p:tgtEl>
                                          <p:spTgt spid="197"/>
                                        </p:tgtEl>
                                        <p:attrNameLst>
                                          <p:attrName>style.visibility</p:attrName>
                                        </p:attrNameLst>
                                      </p:cBhvr>
                                      <p:to>
                                        <p:strVal val="visible"/>
                                      </p:to>
                                    </p:set>
                                  </p:childTnLst>
                                </p:cTn>
                              </p:par>
                            </p:childTnLst>
                          </p:cTn>
                        </p:par>
                      </p:childTnLst>
                    </p:cTn>
                  </p:par>
                  <p:par>
                    <p:cTn id="195" fill="hold">
                      <p:stCondLst>
                        <p:cond delay="indefinite"/>
                      </p:stCondLst>
                      <p:childTnLst>
                        <p:par>
                          <p:cTn id="196" fill="hold">
                            <p:stCondLst>
                              <p:cond delay="0"/>
                            </p:stCondLst>
                            <p:childTnLst>
                              <p:par>
                                <p:cTn id="197" presetID="1" presetClass="entr" presetSubtype="0" fill="hold" grpId="0" nodeType="clickEffect">
                                  <p:stCondLst>
                                    <p:cond delay="0"/>
                                  </p:stCondLst>
                                  <p:childTnLst>
                                    <p:set>
                                      <p:cBhvr>
                                        <p:cTn id="198" dur="1" fill="hold">
                                          <p:stCondLst>
                                            <p:cond delay="0"/>
                                          </p:stCondLst>
                                        </p:cTn>
                                        <p:tgtEl>
                                          <p:spTgt spid="151"/>
                                        </p:tgtEl>
                                        <p:attrNameLst>
                                          <p:attrName>style.visibility</p:attrName>
                                        </p:attrNameLst>
                                      </p:cBhvr>
                                      <p:to>
                                        <p:strVal val="visible"/>
                                      </p:to>
                                    </p:set>
                                  </p:childTnLst>
                                </p:cTn>
                              </p:par>
                            </p:childTnLst>
                          </p:cTn>
                        </p:par>
                      </p:childTnLst>
                    </p:cTn>
                  </p:par>
                  <p:par>
                    <p:cTn id="199" fill="hold">
                      <p:stCondLst>
                        <p:cond delay="indefinite"/>
                      </p:stCondLst>
                      <p:childTnLst>
                        <p:par>
                          <p:cTn id="200" fill="hold">
                            <p:stCondLst>
                              <p:cond delay="0"/>
                            </p:stCondLst>
                            <p:childTnLst>
                              <p:par>
                                <p:cTn id="201" presetID="1" presetClass="entr" presetSubtype="0" fill="hold" nodeType="clickEffect">
                                  <p:stCondLst>
                                    <p:cond delay="0"/>
                                  </p:stCondLst>
                                  <p:childTnLst>
                                    <p:set>
                                      <p:cBhvr>
                                        <p:cTn id="202" dur="1" fill="hold">
                                          <p:stCondLst>
                                            <p:cond delay="0"/>
                                          </p:stCondLst>
                                        </p:cTn>
                                        <p:tgtEl>
                                          <p:spTgt spid="157"/>
                                        </p:tgtEl>
                                        <p:attrNameLst>
                                          <p:attrName>style.visibility</p:attrName>
                                        </p:attrNameLst>
                                      </p:cBhvr>
                                      <p:to>
                                        <p:strVal val="visible"/>
                                      </p:to>
                                    </p:set>
                                  </p:childTnLst>
                                </p:cTn>
                              </p:par>
                              <p:par>
                                <p:cTn id="203" presetID="1" presetClass="entr" presetSubtype="0" fill="hold" grpId="0" nodeType="withEffect">
                                  <p:stCondLst>
                                    <p:cond delay="0"/>
                                  </p:stCondLst>
                                  <p:childTnLst>
                                    <p:set>
                                      <p:cBhvr>
                                        <p:cTn id="204" dur="1" fill="hold">
                                          <p:stCondLst>
                                            <p:cond delay="0"/>
                                          </p:stCondLst>
                                        </p:cTn>
                                        <p:tgtEl>
                                          <p:spTgt spid="18"/>
                                        </p:tgtEl>
                                        <p:attrNameLst>
                                          <p:attrName>style.visibility</p:attrName>
                                        </p:attrNameLst>
                                      </p:cBhvr>
                                      <p:to>
                                        <p:strVal val="visible"/>
                                      </p:to>
                                    </p:set>
                                  </p:childTnLst>
                                </p:cTn>
                              </p:par>
                              <p:par>
                                <p:cTn id="205" presetID="1" presetClass="entr" presetSubtype="0" fill="hold" grpId="0" nodeType="withEffect">
                                  <p:stCondLst>
                                    <p:cond delay="0"/>
                                  </p:stCondLst>
                                  <p:childTnLst>
                                    <p:set>
                                      <p:cBhvr>
                                        <p:cTn id="206" dur="1" fill="hold">
                                          <p:stCondLst>
                                            <p:cond delay="0"/>
                                          </p:stCondLst>
                                        </p:cTn>
                                        <p:tgtEl>
                                          <p:spTgt spid="156"/>
                                        </p:tgtEl>
                                        <p:attrNameLst>
                                          <p:attrName>style.visibility</p:attrName>
                                        </p:attrNameLst>
                                      </p:cBhvr>
                                      <p:to>
                                        <p:strVal val="visible"/>
                                      </p:to>
                                    </p:set>
                                  </p:childTnLst>
                                </p:cTn>
                              </p:par>
                            </p:childTnLst>
                          </p:cTn>
                        </p:par>
                      </p:childTnLst>
                    </p:cTn>
                  </p:par>
                  <p:par>
                    <p:cTn id="207" fill="hold">
                      <p:stCondLst>
                        <p:cond delay="indefinite"/>
                      </p:stCondLst>
                      <p:childTnLst>
                        <p:par>
                          <p:cTn id="208" fill="hold">
                            <p:stCondLst>
                              <p:cond delay="0"/>
                            </p:stCondLst>
                            <p:childTnLst>
                              <p:par>
                                <p:cTn id="209" presetID="1" presetClass="entr" presetSubtype="0" fill="hold" nodeType="clickEffect">
                                  <p:stCondLst>
                                    <p:cond delay="0"/>
                                  </p:stCondLst>
                                  <p:childTnLst>
                                    <p:set>
                                      <p:cBhvr>
                                        <p:cTn id="210" dur="1" fill="hold">
                                          <p:stCondLst>
                                            <p:cond delay="0"/>
                                          </p:stCondLst>
                                        </p:cTn>
                                        <p:tgtEl>
                                          <p:spTgt spid="170"/>
                                        </p:tgtEl>
                                        <p:attrNameLst>
                                          <p:attrName>style.visibility</p:attrName>
                                        </p:attrNameLst>
                                      </p:cBhvr>
                                      <p:to>
                                        <p:strVal val="visible"/>
                                      </p:to>
                                    </p:set>
                                  </p:childTnLst>
                                </p:cTn>
                              </p:par>
                              <p:par>
                                <p:cTn id="211" presetID="1" presetClass="entr" presetSubtype="0" fill="hold" grpId="0" nodeType="withEffect">
                                  <p:stCondLst>
                                    <p:cond delay="0"/>
                                  </p:stCondLst>
                                  <p:childTnLst>
                                    <p:set>
                                      <p:cBhvr>
                                        <p:cTn id="212" dur="1" fill="hold">
                                          <p:stCondLst>
                                            <p:cond delay="0"/>
                                          </p:stCondLst>
                                        </p:cTn>
                                        <p:tgtEl>
                                          <p:spTgt spid="176"/>
                                        </p:tgtEl>
                                        <p:attrNameLst>
                                          <p:attrName>style.visibility</p:attrName>
                                        </p:attrNameLst>
                                      </p:cBhvr>
                                      <p:to>
                                        <p:strVal val="visible"/>
                                      </p:to>
                                    </p:set>
                                  </p:childTnLst>
                                </p:cTn>
                              </p:par>
                            </p:childTnLst>
                          </p:cTn>
                        </p:par>
                      </p:childTnLst>
                    </p:cTn>
                  </p:par>
                  <p:par>
                    <p:cTn id="213" fill="hold">
                      <p:stCondLst>
                        <p:cond delay="indefinite"/>
                      </p:stCondLst>
                      <p:childTnLst>
                        <p:par>
                          <p:cTn id="214" fill="hold">
                            <p:stCondLst>
                              <p:cond delay="0"/>
                            </p:stCondLst>
                            <p:childTnLst>
                              <p:par>
                                <p:cTn id="215" presetID="1" presetClass="entr" presetSubtype="0" fill="hold" grpId="0" nodeType="clickEffect">
                                  <p:stCondLst>
                                    <p:cond delay="0"/>
                                  </p:stCondLst>
                                  <p:childTnLst>
                                    <p:set>
                                      <p:cBhvr>
                                        <p:cTn id="216" dur="1" fill="hold">
                                          <p:stCondLst>
                                            <p:cond delay="0"/>
                                          </p:stCondLst>
                                        </p:cTn>
                                        <p:tgtEl>
                                          <p:spTgt spid="169"/>
                                        </p:tgtEl>
                                        <p:attrNameLst>
                                          <p:attrName>style.visibility</p:attrName>
                                        </p:attrNameLst>
                                      </p:cBhvr>
                                      <p:to>
                                        <p:strVal val="visible"/>
                                      </p:to>
                                    </p:set>
                                  </p:childTnLst>
                                </p:cTn>
                              </p:par>
                            </p:childTnLst>
                          </p:cTn>
                        </p:par>
                      </p:childTnLst>
                    </p:cTn>
                  </p:par>
                  <p:par>
                    <p:cTn id="217" fill="hold">
                      <p:stCondLst>
                        <p:cond delay="indefinite"/>
                      </p:stCondLst>
                      <p:childTnLst>
                        <p:par>
                          <p:cTn id="218" fill="hold">
                            <p:stCondLst>
                              <p:cond delay="0"/>
                            </p:stCondLst>
                            <p:childTnLst>
                              <p:par>
                                <p:cTn id="219" presetID="1" presetClass="entr" presetSubtype="0" fill="hold" nodeType="clickEffect">
                                  <p:stCondLst>
                                    <p:cond delay="0"/>
                                  </p:stCondLst>
                                  <p:childTnLst>
                                    <p:set>
                                      <p:cBhvr>
                                        <p:cTn id="220" dur="1" fill="hold">
                                          <p:stCondLst>
                                            <p:cond delay="0"/>
                                          </p:stCondLst>
                                        </p:cTn>
                                        <p:tgtEl>
                                          <p:spTgt spid="159"/>
                                        </p:tgtEl>
                                        <p:attrNameLst>
                                          <p:attrName>style.visibility</p:attrName>
                                        </p:attrNameLst>
                                      </p:cBhvr>
                                      <p:to>
                                        <p:strVal val="visible"/>
                                      </p:to>
                                    </p:set>
                                  </p:childTnLst>
                                </p:cTn>
                              </p:par>
                              <p:par>
                                <p:cTn id="221" presetID="1" presetClass="entr" presetSubtype="0" fill="hold" grpId="0" nodeType="withEffect">
                                  <p:stCondLst>
                                    <p:cond delay="0"/>
                                  </p:stCondLst>
                                  <p:childTnLst>
                                    <p:set>
                                      <p:cBhvr>
                                        <p:cTn id="222" dur="1" fill="hold">
                                          <p:stCondLst>
                                            <p:cond delay="0"/>
                                          </p:stCondLst>
                                        </p:cTn>
                                        <p:tgtEl>
                                          <p:spTgt spid="198"/>
                                        </p:tgtEl>
                                        <p:attrNameLst>
                                          <p:attrName>style.visibility</p:attrName>
                                        </p:attrNameLst>
                                      </p:cBhvr>
                                      <p:to>
                                        <p:strVal val="visible"/>
                                      </p:to>
                                    </p:set>
                                  </p:childTnLst>
                                </p:cTn>
                              </p:par>
                            </p:childTnLst>
                          </p:cTn>
                        </p:par>
                      </p:childTnLst>
                    </p:cTn>
                  </p:par>
                  <p:par>
                    <p:cTn id="223" fill="hold">
                      <p:stCondLst>
                        <p:cond delay="indefinite"/>
                      </p:stCondLst>
                      <p:childTnLst>
                        <p:par>
                          <p:cTn id="224" fill="hold">
                            <p:stCondLst>
                              <p:cond delay="0"/>
                            </p:stCondLst>
                            <p:childTnLst>
                              <p:par>
                                <p:cTn id="225" presetID="1" presetClass="entr" presetSubtype="0" fill="hold" grpId="0" nodeType="clickEffect">
                                  <p:stCondLst>
                                    <p:cond delay="0"/>
                                  </p:stCondLst>
                                  <p:childTnLst>
                                    <p:set>
                                      <p:cBhvr>
                                        <p:cTn id="226" dur="1" fill="hold">
                                          <p:stCondLst>
                                            <p:cond delay="0"/>
                                          </p:stCondLst>
                                        </p:cTn>
                                        <p:tgtEl>
                                          <p:spTgt spid="158"/>
                                        </p:tgtEl>
                                        <p:attrNameLst>
                                          <p:attrName>style.visibility</p:attrName>
                                        </p:attrNameLst>
                                      </p:cBhvr>
                                      <p:to>
                                        <p:strVal val="visible"/>
                                      </p:to>
                                    </p:set>
                                  </p:childTnLst>
                                </p:cTn>
                              </p:par>
                            </p:childTnLst>
                          </p:cTn>
                        </p:par>
                      </p:childTnLst>
                    </p:cTn>
                  </p:par>
                  <p:par>
                    <p:cTn id="227" fill="hold">
                      <p:stCondLst>
                        <p:cond delay="indefinite"/>
                      </p:stCondLst>
                      <p:childTnLst>
                        <p:par>
                          <p:cTn id="228" fill="hold">
                            <p:stCondLst>
                              <p:cond delay="0"/>
                            </p:stCondLst>
                            <p:childTnLst>
                              <p:par>
                                <p:cTn id="229" presetID="1" presetClass="entr" presetSubtype="0" fill="hold" nodeType="clickEffect">
                                  <p:stCondLst>
                                    <p:cond delay="0"/>
                                  </p:stCondLst>
                                  <p:childTnLst>
                                    <p:set>
                                      <p:cBhvr>
                                        <p:cTn id="230" dur="1" fill="hold">
                                          <p:stCondLst>
                                            <p:cond delay="0"/>
                                          </p:stCondLst>
                                        </p:cTn>
                                        <p:tgtEl>
                                          <p:spTgt spid="178"/>
                                        </p:tgtEl>
                                        <p:attrNameLst>
                                          <p:attrName>style.visibility</p:attrName>
                                        </p:attrNameLst>
                                      </p:cBhvr>
                                      <p:to>
                                        <p:strVal val="visible"/>
                                      </p:to>
                                    </p:set>
                                  </p:childTnLst>
                                </p:cTn>
                              </p:par>
                              <p:par>
                                <p:cTn id="231" presetID="1" presetClass="entr" presetSubtype="0" fill="hold" grpId="0" nodeType="withEffect">
                                  <p:stCondLst>
                                    <p:cond delay="0"/>
                                  </p:stCondLst>
                                  <p:childTnLst>
                                    <p:set>
                                      <p:cBhvr>
                                        <p:cTn id="232" dur="1" fill="hold">
                                          <p:stCondLst>
                                            <p:cond delay="0"/>
                                          </p:stCondLst>
                                        </p:cTn>
                                        <p:tgtEl>
                                          <p:spTgt spid="21"/>
                                        </p:tgtEl>
                                        <p:attrNameLst>
                                          <p:attrName>style.visibility</p:attrName>
                                        </p:attrNameLst>
                                      </p:cBhvr>
                                      <p:to>
                                        <p:strVal val="visible"/>
                                      </p:to>
                                    </p:set>
                                  </p:childTnLst>
                                </p:cTn>
                              </p:par>
                              <p:par>
                                <p:cTn id="233" presetID="1" presetClass="entr" presetSubtype="0" fill="hold" grpId="0" nodeType="withEffect">
                                  <p:stCondLst>
                                    <p:cond delay="0"/>
                                  </p:stCondLst>
                                  <p:childTnLst>
                                    <p:set>
                                      <p:cBhvr>
                                        <p:cTn id="234" dur="1" fill="hold">
                                          <p:stCondLst>
                                            <p:cond delay="0"/>
                                          </p:stCondLst>
                                        </p:cTn>
                                        <p:tgtEl>
                                          <p:spTgt spid="177"/>
                                        </p:tgtEl>
                                        <p:attrNameLst>
                                          <p:attrName>style.visibility</p:attrName>
                                        </p:attrNameLst>
                                      </p:cBhvr>
                                      <p:to>
                                        <p:strVal val="visible"/>
                                      </p:to>
                                    </p:set>
                                  </p:childTnLst>
                                </p:cTn>
                              </p:par>
                            </p:childTnLst>
                          </p:cTn>
                        </p:par>
                      </p:childTnLst>
                    </p:cTn>
                  </p:par>
                  <p:par>
                    <p:cTn id="235" fill="hold">
                      <p:stCondLst>
                        <p:cond delay="indefinite"/>
                      </p:stCondLst>
                      <p:childTnLst>
                        <p:par>
                          <p:cTn id="236" fill="hold">
                            <p:stCondLst>
                              <p:cond delay="0"/>
                            </p:stCondLst>
                            <p:childTnLst>
                              <p:par>
                                <p:cTn id="237" presetID="1" presetClass="entr" presetSubtype="0" fill="hold" nodeType="clickEffect">
                                  <p:stCondLst>
                                    <p:cond delay="0"/>
                                  </p:stCondLst>
                                  <p:childTnLst>
                                    <p:set>
                                      <p:cBhvr>
                                        <p:cTn id="238" dur="1" fill="hold">
                                          <p:stCondLst>
                                            <p:cond delay="0"/>
                                          </p:stCondLst>
                                        </p:cTn>
                                        <p:tgtEl>
                                          <p:spTgt spid="191"/>
                                        </p:tgtEl>
                                        <p:attrNameLst>
                                          <p:attrName>style.visibility</p:attrName>
                                        </p:attrNameLst>
                                      </p:cBhvr>
                                      <p:to>
                                        <p:strVal val="visible"/>
                                      </p:to>
                                    </p:set>
                                  </p:childTnLst>
                                </p:cTn>
                              </p:par>
                              <p:par>
                                <p:cTn id="239" presetID="1" presetClass="entr" presetSubtype="0" fill="hold" grpId="0" nodeType="withEffect">
                                  <p:stCondLst>
                                    <p:cond delay="0"/>
                                  </p:stCondLst>
                                  <p:childTnLst>
                                    <p:set>
                                      <p:cBhvr>
                                        <p:cTn id="240" dur="1" fill="hold">
                                          <p:stCondLst>
                                            <p:cond delay="0"/>
                                          </p:stCondLst>
                                        </p:cTn>
                                        <p:tgtEl>
                                          <p:spTgt spid="201"/>
                                        </p:tgtEl>
                                        <p:attrNameLst>
                                          <p:attrName>style.visibility</p:attrName>
                                        </p:attrNameLst>
                                      </p:cBhvr>
                                      <p:to>
                                        <p:strVal val="visible"/>
                                      </p:to>
                                    </p:set>
                                  </p:childTnLst>
                                </p:cTn>
                              </p:par>
                            </p:childTnLst>
                          </p:cTn>
                        </p:par>
                      </p:childTnLst>
                    </p:cTn>
                  </p:par>
                  <p:par>
                    <p:cTn id="241" fill="hold">
                      <p:stCondLst>
                        <p:cond delay="indefinite"/>
                      </p:stCondLst>
                      <p:childTnLst>
                        <p:par>
                          <p:cTn id="242" fill="hold">
                            <p:stCondLst>
                              <p:cond delay="0"/>
                            </p:stCondLst>
                            <p:childTnLst>
                              <p:par>
                                <p:cTn id="243" presetID="1" presetClass="entr" presetSubtype="0" fill="hold" grpId="0" nodeType="clickEffect">
                                  <p:stCondLst>
                                    <p:cond delay="0"/>
                                  </p:stCondLst>
                                  <p:childTnLst>
                                    <p:set>
                                      <p:cBhvr>
                                        <p:cTn id="244" dur="1" fill="hold">
                                          <p:stCondLst>
                                            <p:cond delay="0"/>
                                          </p:stCondLst>
                                        </p:cTn>
                                        <p:tgtEl>
                                          <p:spTgt spid="182"/>
                                        </p:tgtEl>
                                        <p:attrNameLst>
                                          <p:attrName>style.visibility</p:attrName>
                                        </p:attrNameLst>
                                      </p:cBhvr>
                                      <p:to>
                                        <p:strVal val="visible"/>
                                      </p:to>
                                    </p:set>
                                  </p:childTnLst>
                                </p:cTn>
                              </p:par>
                            </p:childTnLst>
                          </p:cTn>
                        </p:par>
                      </p:childTnLst>
                    </p:cTn>
                  </p:par>
                  <p:par>
                    <p:cTn id="245" fill="hold">
                      <p:stCondLst>
                        <p:cond delay="indefinite"/>
                      </p:stCondLst>
                      <p:childTnLst>
                        <p:par>
                          <p:cTn id="246" fill="hold">
                            <p:stCondLst>
                              <p:cond delay="0"/>
                            </p:stCondLst>
                            <p:childTnLst>
                              <p:par>
                                <p:cTn id="247" presetID="1" presetClass="entr" presetSubtype="0" fill="hold" grpId="0" nodeType="clickEffect">
                                  <p:stCondLst>
                                    <p:cond delay="0"/>
                                  </p:stCondLst>
                                  <p:childTnLst>
                                    <p:set>
                                      <p:cBhvr>
                                        <p:cTn id="248" dur="1" fill="hold">
                                          <p:stCondLst>
                                            <p:cond delay="0"/>
                                          </p:stCondLst>
                                        </p:cTn>
                                        <p:tgtEl>
                                          <p:spTgt spid="200"/>
                                        </p:tgtEl>
                                        <p:attrNameLst>
                                          <p:attrName>style.visibility</p:attrName>
                                        </p:attrNameLst>
                                      </p:cBhvr>
                                      <p:to>
                                        <p:strVal val="visible"/>
                                      </p:to>
                                    </p:set>
                                  </p:childTnLst>
                                </p:cTn>
                              </p:par>
                              <p:par>
                                <p:cTn id="249" presetID="1" presetClass="entr" presetSubtype="0" fill="hold" nodeType="withEffect">
                                  <p:stCondLst>
                                    <p:cond delay="0"/>
                                  </p:stCondLst>
                                  <p:childTnLst>
                                    <p:set>
                                      <p:cBhvr>
                                        <p:cTn id="250" dur="1" fill="hold">
                                          <p:stCondLst>
                                            <p:cond delay="0"/>
                                          </p:stCondLst>
                                        </p:cTn>
                                        <p:tgtEl>
                                          <p:spTgt spid="195"/>
                                        </p:tgtEl>
                                        <p:attrNameLst>
                                          <p:attrName>style.visibility</p:attrName>
                                        </p:attrNameLst>
                                      </p:cBhvr>
                                      <p:to>
                                        <p:strVal val="visible"/>
                                      </p:to>
                                    </p:set>
                                  </p:childTnLst>
                                </p:cTn>
                              </p:par>
                            </p:childTnLst>
                          </p:cTn>
                        </p:par>
                      </p:childTnLst>
                    </p:cTn>
                  </p:par>
                  <p:par>
                    <p:cTn id="251" fill="hold">
                      <p:stCondLst>
                        <p:cond delay="indefinite"/>
                      </p:stCondLst>
                      <p:childTnLst>
                        <p:par>
                          <p:cTn id="252" fill="hold">
                            <p:stCondLst>
                              <p:cond delay="0"/>
                            </p:stCondLst>
                            <p:childTnLst>
                              <p:par>
                                <p:cTn id="253" presetID="1" presetClass="entr" presetSubtype="0" fill="hold" grpId="0" nodeType="clickEffect">
                                  <p:stCondLst>
                                    <p:cond delay="0"/>
                                  </p:stCondLst>
                                  <p:childTnLst>
                                    <p:set>
                                      <p:cBhvr>
                                        <p:cTn id="254" dur="1" fill="hold">
                                          <p:stCondLst>
                                            <p:cond delay="0"/>
                                          </p:stCondLst>
                                        </p:cTn>
                                        <p:tgtEl>
                                          <p:spTgt spid="18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32" grpId="0"/>
      <p:bldP spid="34" grpId="0"/>
      <p:bldP spid="78" grpId="0" animBg="1"/>
      <p:bldP spid="81" grpId="0" animBg="1"/>
      <p:bldP spid="82" grpId="0" animBg="1"/>
      <p:bldP spid="85" grpId="0" animBg="1"/>
      <p:bldP spid="95" grpId="0"/>
      <p:bldP spid="96" grpId="0"/>
      <p:bldP spid="98" grpId="0" animBg="1"/>
      <p:bldP spid="99" grpId="0"/>
      <p:bldP spid="101" grpId="0" animBg="1"/>
      <p:bldP spid="102" grpId="0" animBg="1"/>
      <p:bldP spid="110" grpId="0" animBg="1"/>
      <p:bldP spid="113" grpId="0" animBg="1"/>
      <p:bldP spid="117" grpId="0"/>
      <p:bldP spid="118" grpId="0" animBg="1"/>
      <p:bldP spid="121" grpId="0" animBg="1"/>
      <p:bldP spid="123" grpId="0" animBg="1"/>
      <p:bldP spid="129" grpId="0"/>
      <p:bldP spid="131" grpId="0"/>
      <p:bldP spid="132" grpId="0"/>
      <p:bldP spid="134" grpId="0" animBg="1"/>
      <p:bldP spid="139" grpId="0" animBg="1"/>
      <p:bldP spid="140" grpId="0" animBg="1"/>
      <p:bldP spid="146" grpId="0" animBg="1"/>
      <p:bldP spid="148" grpId="0" animBg="1"/>
      <p:bldP spid="149" grpId="0"/>
      <p:bldP spid="150" grpId="0"/>
      <p:bldP spid="151" grpId="0" animBg="1"/>
      <p:bldP spid="153" grpId="0" animBg="1"/>
      <p:bldP spid="155" grpId="0"/>
      <p:bldP spid="156" grpId="0" animBg="1"/>
      <p:bldP spid="158" grpId="0" animBg="1"/>
      <p:bldP spid="169" grpId="0" animBg="1"/>
      <p:bldP spid="176" grpId="0"/>
      <p:bldP spid="177" grpId="0" animBg="1"/>
      <p:bldP spid="181" grpId="0" animBg="1"/>
      <p:bldP spid="182" grpId="0" animBg="1"/>
      <p:bldP spid="197" grpId="0"/>
      <p:bldP spid="198" grpId="0"/>
      <p:bldP spid="200" grpId="0"/>
      <p:bldP spid="201" grpId="0"/>
      <p:bldP spid="202" grpId="0"/>
      <p:bldP spid="17" grpId="0" animBg="1"/>
      <p:bldP spid="8" grpId="0"/>
      <p:bldP spid="9" grpId="0"/>
      <p:bldP spid="13" grpId="0"/>
      <p:bldP spid="18" grpId="0"/>
      <p:bldP spid="21" grpId="0"/>
      <p:bldP spid="23"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D9DFBA-2855-C609-8505-E848037DC110}"/>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56092799-0B12-FBB0-C1CF-D2FDA21C425C}"/>
              </a:ext>
            </a:extLst>
          </p:cNvPr>
          <p:cNvSpPr>
            <a:spLocks noGrp="1"/>
          </p:cNvSpPr>
          <p:nvPr>
            <p:ph type="title"/>
          </p:nvPr>
        </p:nvSpPr>
        <p:spPr/>
        <p:txBody>
          <a:bodyPr/>
          <a:lstStyle/>
          <a:p>
            <a:r>
              <a:rPr lang="fr-FR" dirty="0" err="1"/>
              <a:t>Takeaways</a:t>
            </a:r>
            <a:endParaRPr lang="fr-FR" dirty="0"/>
          </a:p>
        </p:txBody>
      </p:sp>
      <p:sp>
        <p:nvSpPr>
          <p:cNvPr id="4" name="Espace réservé du numéro de diapositive 3">
            <a:extLst>
              <a:ext uri="{FF2B5EF4-FFF2-40B4-BE49-F238E27FC236}">
                <a16:creationId xmlns:a16="http://schemas.microsoft.com/office/drawing/2014/main" id="{F5136BFE-77A7-55E2-DF41-40A1217F08E6}"/>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26</a:t>
            </a:fld>
            <a:endParaRPr lang="fr-FR">
              <a:latin typeface="Cambria" panose="02040503050406030204" pitchFamily="18" charset="0"/>
              <a:ea typeface="Cambria" panose="02040503050406030204" pitchFamily="18" charset="0"/>
            </a:endParaRPr>
          </a:p>
        </p:txBody>
      </p:sp>
      <p:sp>
        <p:nvSpPr>
          <p:cNvPr id="6" name="Espace réservé du contenu 5">
            <a:extLst>
              <a:ext uri="{FF2B5EF4-FFF2-40B4-BE49-F238E27FC236}">
                <a16:creationId xmlns:a16="http://schemas.microsoft.com/office/drawing/2014/main" id="{8D92FA77-DA4D-EED7-A241-956078BAB961}"/>
              </a:ext>
            </a:extLst>
          </p:cNvPr>
          <p:cNvSpPr>
            <a:spLocks noGrp="1"/>
          </p:cNvSpPr>
          <p:nvPr>
            <p:ph idx="1"/>
          </p:nvPr>
        </p:nvSpPr>
        <p:spPr/>
        <p:txBody>
          <a:bodyPr>
            <a:normAutofit/>
          </a:bodyPr>
          <a:lstStyle/>
          <a:p>
            <a:pPr marL="0" indent="0" algn="just">
              <a:buClr>
                <a:schemeClr val="bg2">
                  <a:lumMod val="50000"/>
                </a:schemeClr>
              </a:buClr>
              <a:buNone/>
            </a:pPr>
            <a:r>
              <a:rPr lang="fr-FR" dirty="0">
                <a:solidFill>
                  <a:schemeClr val="bg2">
                    <a:lumMod val="50000"/>
                  </a:schemeClr>
                </a:solidFill>
              </a:rPr>
              <a:t>Bien positionner et bien identifier le bon call est une étape clé pour s’assurer que votre proposition est </a:t>
            </a:r>
            <a:r>
              <a:rPr lang="fr-FR" b="1" dirty="0">
                <a:solidFill>
                  <a:schemeClr val="bg2">
                    <a:lumMod val="50000"/>
                  </a:schemeClr>
                </a:solidFill>
              </a:rPr>
              <a:t>bien alignée </a:t>
            </a:r>
            <a:r>
              <a:rPr lang="fr-FR" dirty="0">
                <a:solidFill>
                  <a:schemeClr val="bg2">
                    <a:lumMod val="50000"/>
                  </a:schemeClr>
                </a:solidFill>
              </a:rPr>
              <a:t>avec les attentes des financeurs. En conséquence, il est vital de :</a:t>
            </a:r>
          </a:p>
          <a:p>
            <a:pPr algn="just">
              <a:buClr>
                <a:schemeClr val="bg2">
                  <a:lumMod val="50000"/>
                </a:schemeClr>
              </a:buClr>
              <a:buFont typeface="Wingdings" panose="05000000000000000000" pitchFamily="2" charset="2"/>
              <a:buChar char="ü"/>
            </a:pPr>
            <a:r>
              <a:rPr lang="fr-FR" dirty="0">
                <a:solidFill>
                  <a:schemeClr val="bg2">
                    <a:lumMod val="50000"/>
                  </a:schemeClr>
                </a:solidFill>
              </a:rPr>
              <a:t> Bien lire attentivement la description du call appel pour comprendre le défi central ;</a:t>
            </a:r>
          </a:p>
          <a:p>
            <a:pPr algn="just">
              <a:buClr>
                <a:schemeClr val="bg2">
                  <a:lumMod val="50000"/>
                </a:schemeClr>
              </a:buClr>
              <a:buFont typeface="Wingdings" panose="05000000000000000000" pitchFamily="2" charset="2"/>
              <a:buChar char="ü"/>
            </a:pPr>
            <a:r>
              <a:rPr lang="fr-FR" dirty="0">
                <a:solidFill>
                  <a:schemeClr val="bg2">
                    <a:lumMod val="50000"/>
                  </a:schemeClr>
                </a:solidFill>
              </a:rPr>
              <a:t> Bien identifier les priorités stratégiques, enjeux scientifiques, technologiques, économiques et sociétaux ;</a:t>
            </a:r>
          </a:p>
          <a:p>
            <a:pPr algn="just">
              <a:buClr>
                <a:schemeClr val="bg2">
                  <a:lumMod val="50000"/>
                </a:schemeClr>
              </a:buClr>
              <a:buFont typeface="Wingdings" panose="05000000000000000000" pitchFamily="2" charset="2"/>
              <a:buChar char="ü"/>
            </a:pPr>
            <a:r>
              <a:rPr lang="fr-FR" dirty="0">
                <a:solidFill>
                  <a:schemeClr val="bg2">
                    <a:lumMod val="50000"/>
                  </a:schemeClr>
                </a:solidFill>
              </a:rPr>
              <a:t> Bien décrypter les mots-clés pour cerner les attentes cachées ;</a:t>
            </a:r>
          </a:p>
          <a:p>
            <a:pPr algn="just">
              <a:buClr>
                <a:schemeClr val="bg2">
                  <a:lumMod val="50000"/>
                </a:schemeClr>
              </a:buClr>
              <a:buFont typeface="Wingdings" panose="05000000000000000000" pitchFamily="2" charset="2"/>
              <a:buChar char="ü"/>
            </a:pPr>
            <a:r>
              <a:rPr lang="fr-FR" dirty="0">
                <a:solidFill>
                  <a:schemeClr val="bg2">
                    <a:lumMod val="50000"/>
                  </a:schemeClr>
                </a:solidFill>
              </a:rPr>
              <a:t> Vérifier si votre projet répond efficacement au call.</a:t>
            </a:r>
          </a:p>
        </p:txBody>
      </p:sp>
    </p:spTree>
    <p:extLst>
      <p:ext uri="{BB962C8B-B14F-4D97-AF65-F5344CB8AC3E}">
        <p14:creationId xmlns:p14="http://schemas.microsoft.com/office/powerpoint/2010/main" val="178741140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279DAA-FD85-7234-6478-5B85D6D6F897}"/>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9CA383CC-CBB8-A85B-3465-6EADF8234D79}"/>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Modéliser son projet collaboratif EU</a:t>
            </a:r>
          </a:p>
        </p:txBody>
      </p:sp>
      <p:sp>
        <p:nvSpPr>
          <p:cNvPr id="5" name="Espace réservé du texte 4">
            <a:extLst>
              <a:ext uri="{FF2B5EF4-FFF2-40B4-BE49-F238E27FC236}">
                <a16:creationId xmlns:a16="http://schemas.microsoft.com/office/drawing/2014/main" id="{354D8CC7-00DA-3476-44F5-0B0CBFA95E26}"/>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Eléments de conception d’une proposition</a:t>
            </a:r>
          </a:p>
          <a:p>
            <a:endParaRPr lang="fr-FR" noProof="0" dirty="0">
              <a:latin typeface="Cambria" panose="02040503050406030204" pitchFamily="18" charset="0"/>
              <a:ea typeface="Cambria" panose="02040503050406030204" pitchFamily="18" charset="0"/>
            </a:endParaRPr>
          </a:p>
        </p:txBody>
      </p:sp>
      <p:sp>
        <p:nvSpPr>
          <p:cNvPr id="2" name="TextBox 1">
            <a:extLst>
              <a:ext uri="{FF2B5EF4-FFF2-40B4-BE49-F238E27FC236}">
                <a16:creationId xmlns:a16="http://schemas.microsoft.com/office/drawing/2014/main" id="{80975833-CAEA-BB01-B0C6-D72A48EEFC79}"/>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18744623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C048CB-FAEF-5F5A-1D09-A634207A095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48E3AF5-9FCB-9030-FB78-3093FAA238CB}"/>
              </a:ext>
            </a:extLst>
          </p:cNvPr>
          <p:cNvSpPr>
            <a:spLocks noGrp="1"/>
          </p:cNvSpPr>
          <p:nvPr>
            <p:ph type="title"/>
          </p:nvPr>
        </p:nvSpPr>
        <p:spPr/>
        <p:txBody>
          <a:bodyPr/>
          <a:lstStyle/>
          <a:p>
            <a:r>
              <a:rPr lang="fr-FR" dirty="0"/>
              <a:t>De la cohérence</a:t>
            </a:r>
          </a:p>
        </p:txBody>
      </p:sp>
      <p:sp>
        <p:nvSpPr>
          <p:cNvPr id="4" name="Espace réservé du numéro de diapositive 3">
            <a:extLst>
              <a:ext uri="{FF2B5EF4-FFF2-40B4-BE49-F238E27FC236}">
                <a16:creationId xmlns:a16="http://schemas.microsoft.com/office/drawing/2014/main" id="{5874B9FC-0901-1F46-E025-708F7F2C7104}"/>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28</a:t>
            </a:fld>
            <a:endParaRPr lang="fr-FR">
              <a:latin typeface="Cambria" panose="02040503050406030204" pitchFamily="18" charset="0"/>
              <a:ea typeface="Cambria" panose="02040503050406030204" pitchFamily="18" charset="0"/>
            </a:endParaRPr>
          </a:p>
        </p:txBody>
      </p:sp>
      <p:grpSp>
        <p:nvGrpSpPr>
          <p:cNvPr id="3" name="Groupe 25">
            <a:extLst>
              <a:ext uri="{FF2B5EF4-FFF2-40B4-BE49-F238E27FC236}">
                <a16:creationId xmlns:a16="http://schemas.microsoft.com/office/drawing/2014/main" id="{C4941F52-C897-0501-A2E1-35E030390429}"/>
              </a:ext>
            </a:extLst>
          </p:cNvPr>
          <p:cNvGrpSpPr/>
          <p:nvPr/>
        </p:nvGrpSpPr>
        <p:grpSpPr>
          <a:xfrm>
            <a:off x="1616309" y="738683"/>
            <a:ext cx="8959381" cy="5997979"/>
            <a:chOff x="4826022" y="939802"/>
            <a:chExt cx="8596064" cy="5736799"/>
          </a:xfrm>
        </p:grpSpPr>
        <p:graphicFrame>
          <p:nvGraphicFramePr>
            <p:cNvPr id="5" name="Diagramme 12">
              <a:extLst>
                <a:ext uri="{FF2B5EF4-FFF2-40B4-BE49-F238E27FC236}">
                  <a16:creationId xmlns:a16="http://schemas.microsoft.com/office/drawing/2014/main" id="{727D2B80-B9AA-D384-CB65-CC993F8E2D2F}"/>
                </a:ext>
              </a:extLst>
            </p:cNvPr>
            <p:cNvGraphicFramePr/>
            <p:nvPr>
              <p:extLst>
                <p:ext uri="{D42A27DB-BD31-4B8C-83A1-F6EECF244321}">
                  <p14:modId xmlns:p14="http://schemas.microsoft.com/office/powerpoint/2010/main" val="435011567"/>
                </p:ext>
              </p:extLst>
            </p:nvPr>
          </p:nvGraphicFramePr>
          <p:xfrm>
            <a:off x="4826022" y="939802"/>
            <a:ext cx="8596064" cy="573679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Ellipse 14">
              <a:extLst>
                <a:ext uri="{FF2B5EF4-FFF2-40B4-BE49-F238E27FC236}">
                  <a16:creationId xmlns:a16="http://schemas.microsoft.com/office/drawing/2014/main" id="{D45F2528-D77D-BA4E-4E54-005584118339}"/>
                </a:ext>
              </a:extLst>
            </p:cNvPr>
            <p:cNvSpPr/>
            <p:nvPr/>
          </p:nvSpPr>
          <p:spPr>
            <a:xfrm>
              <a:off x="7828232" y="2469710"/>
              <a:ext cx="2723098" cy="2642178"/>
            </a:xfrm>
            <a:prstGeom prst="ellipse">
              <a:avLst/>
            </a:prstGeom>
          </p:spPr>
          <p:style>
            <a:lnRef idx="0">
              <a:schemeClr val="accent6"/>
            </a:lnRef>
            <a:fillRef idx="3">
              <a:schemeClr val="accent6"/>
            </a:fillRef>
            <a:effectRef idx="3">
              <a:schemeClr val="accent6"/>
            </a:effectRef>
            <a:fontRef idx="minor">
              <a:schemeClr val="lt1"/>
            </a:fontRef>
          </p:style>
          <p:txBody>
            <a:bodyPr/>
            <a:lstStyle/>
            <a:p>
              <a:endParaRPr lang="fr-FR"/>
            </a:p>
          </p:txBody>
        </p:sp>
      </p:grpSp>
      <p:sp>
        <p:nvSpPr>
          <p:cNvPr id="9" name="Rectangle 8">
            <a:extLst>
              <a:ext uri="{FF2B5EF4-FFF2-40B4-BE49-F238E27FC236}">
                <a16:creationId xmlns:a16="http://schemas.microsoft.com/office/drawing/2014/main" id="{17CE7F61-A5C4-76A4-478A-656554DDAD5F}"/>
              </a:ext>
            </a:extLst>
          </p:cNvPr>
          <p:cNvSpPr/>
          <p:nvPr/>
        </p:nvSpPr>
        <p:spPr>
          <a:xfrm>
            <a:off x="5121743" y="2797738"/>
            <a:ext cx="2174976" cy="2432717"/>
          </a:xfrm>
          <a:prstGeom prst="rect">
            <a:avLst/>
          </a:prstGeom>
          <a:noFill/>
        </p:spPr>
        <p:txBody>
          <a:bodyPr wrap="none" lIns="91440" tIns="45720" rIns="91440" bIns="45720">
            <a:prstTxWarp prst="textArchUp">
              <a:avLst>
                <a:gd name="adj" fmla="val 5678651"/>
              </a:avLst>
            </a:prstTxWarp>
            <a:spAutoFit/>
          </a:bodyPr>
          <a:lstStyle/>
          <a:p>
            <a:pPr algn="ctr"/>
            <a:r>
              <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panose="02040504050005020304" pitchFamily="18" charset="0"/>
              </a:rPr>
              <a:t>Impact Attendu par la CE</a:t>
            </a:r>
          </a:p>
        </p:txBody>
      </p:sp>
      <p:sp>
        <p:nvSpPr>
          <p:cNvPr id="10" name="Ellipse 4">
            <a:extLst>
              <a:ext uri="{FF2B5EF4-FFF2-40B4-BE49-F238E27FC236}">
                <a16:creationId xmlns:a16="http://schemas.microsoft.com/office/drawing/2014/main" id="{E3CB4D4E-2A86-0650-D225-8083F832DF33}"/>
              </a:ext>
            </a:extLst>
          </p:cNvPr>
          <p:cNvSpPr/>
          <p:nvPr/>
        </p:nvSpPr>
        <p:spPr>
          <a:xfrm>
            <a:off x="5352427" y="2985898"/>
            <a:ext cx="1779894" cy="1501193"/>
          </a:xfrm>
          <a:prstGeom prst="ellipse">
            <a:avLst/>
          </a:prstGeom>
          <a:ln/>
        </p:spPr>
        <p:style>
          <a:lnRef idx="1">
            <a:schemeClr val="accent6"/>
          </a:lnRef>
          <a:fillRef idx="2">
            <a:schemeClr val="accent6"/>
          </a:fillRef>
          <a:effectRef idx="1">
            <a:schemeClr val="accent6"/>
          </a:effectRef>
          <a:fontRef idx="minor">
            <a:schemeClr val="dk1"/>
          </a:fontRef>
        </p:style>
        <p:txBody>
          <a:bodyPr lIns="0" rIns="0" rtlCol="0" anchor="ctr"/>
          <a:lstStyle/>
          <a:p>
            <a:pPr algn="ctr"/>
            <a:r>
              <a:rPr lang="fr-FR" b="1" dirty="0">
                <a:latin typeface="Cambria" panose="02040503050406030204" pitchFamily="18" charset="0"/>
                <a:ea typeface="Cambria" panose="02040503050406030204" pitchFamily="18" charset="0"/>
              </a:rPr>
              <a:t>Proposition de projet</a:t>
            </a:r>
          </a:p>
        </p:txBody>
      </p:sp>
      <p:sp>
        <p:nvSpPr>
          <p:cNvPr id="11" name="Rectangle 10">
            <a:extLst>
              <a:ext uri="{FF2B5EF4-FFF2-40B4-BE49-F238E27FC236}">
                <a16:creationId xmlns:a16="http://schemas.microsoft.com/office/drawing/2014/main" id="{27E25BD0-7F71-79F0-8B01-59DCF6A32511}"/>
              </a:ext>
            </a:extLst>
          </p:cNvPr>
          <p:cNvSpPr/>
          <p:nvPr/>
        </p:nvSpPr>
        <p:spPr>
          <a:xfrm rot="10800000">
            <a:off x="5151887" y="2324975"/>
            <a:ext cx="2174976" cy="2432717"/>
          </a:xfrm>
          <a:prstGeom prst="rect">
            <a:avLst/>
          </a:prstGeom>
          <a:noFill/>
        </p:spPr>
        <p:txBody>
          <a:bodyPr wrap="none" lIns="91440" tIns="45720" rIns="91440" bIns="45720">
            <a:prstTxWarp prst="textArchUp">
              <a:avLst>
                <a:gd name="adj" fmla="val 5678651"/>
              </a:avLst>
            </a:prstTxWarp>
            <a:spAutoFit/>
          </a:bodyPr>
          <a:lstStyle/>
          <a:p>
            <a:pPr algn="ctr"/>
            <a:r>
              <a:rPr lang="fr-FR" sz="1600"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masis MT Pro" panose="02040504050005020304" pitchFamily="18" charset="0"/>
              </a:rPr>
              <a:t>Challenges de la CE à adresser</a:t>
            </a:r>
          </a:p>
        </p:txBody>
      </p:sp>
      <p:sp>
        <p:nvSpPr>
          <p:cNvPr id="7" name="ZoneTexte 6">
            <a:extLst>
              <a:ext uri="{FF2B5EF4-FFF2-40B4-BE49-F238E27FC236}">
                <a16:creationId xmlns:a16="http://schemas.microsoft.com/office/drawing/2014/main" id="{E86BE7E1-8EFB-883C-5DC5-6AB4DA27709A}"/>
              </a:ext>
            </a:extLst>
          </p:cNvPr>
          <p:cNvSpPr txBox="1"/>
          <p:nvPr/>
        </p:nvSpPr>
        <p:spPr>
          <a:xfrm>
            <a:off x="37667" y="3275432"/>
            <a:ext cx="3099460" cy="1477328"/>
          </a:xfrm>
          <a:prstGeom prst="rect">
            <a:avLst/>
          </a:prstGeom>
          <a:noFill/>
        </p:spPr>
        <p:txBody>
          <a:bodyPr wrap="square" rtlCol="0">
            <a:spAutoFit/>
          </a:bodyPr>
          <a:lstStyle/>
          <a:p>
            <a:r>
              <a:rPr lang="fr-FR" b="1" dirty="0">
                <a:solidFill>
                  <a:schemeClr val="accent1"/>
                </a:solidFill>
                <a:latin typeface="Cambria" panose="02040503050406030204" pitchFamily="18" charset="0"/>
                <a:ea typeface="Cambria" panose="02040503050406030204" pitchFamily="18" charset="0"/>
              </a:rPr>
              <a:t>Section 1 : Excellence</a:t>
            </a:r>
          </a:p>
          <a:p>
            <a:endParaRPr lang="fr-FR" b="1" dirty="0">
              <a:latin typeface="Cambria" panose="02040503050406030204" pitchFamily="18" charset="0"/>
              <a:ea typeface="Cambria" panose="02040503050406030204" pitchFamily="18" charset="0"/>
            </a:endParaRPr>
          </a:p>
          <a:p>
            <a:r>
              <a:rPr lang="fr-FR" b="1" dirty="0">
                <a:solidFill>
                  <a:schemeClr val="accent2"/>
                </a:solidFill>
                <a:latin typeface="Cambria" panose="02040503050406030204" pitchFamily="18" charset="0"/>
                <a:ea typeface="Cambria" panose="02040503050406030204" pitchFamily="18" charset="0"/>
              </a:rPr>
              <a:t>Section 2 : Impact</a:t>
            </a:r>
          </a:p>
          <a:p>
            <a:endParaRPr lang="fr-FR" b="1" dirty="0">
              <a:latin typeface="Cambria" panose="02040503050406030204" pitchFamily="18" charset="0"/>
              <a:ea typeface="Cambria" panose="02040503050406030204" pitchFamily="18" charset="0"/>
            </a:endParaRPr>
          </a:p>
          <a:p>
            <a:r>
              <a:rPr lang="fr-FR" b="1" dirty="0">
                <a:solidFill>
                  <a:srgbClr val="7030A0"/>
                </a:solidFill>
                <a:latin typeface="Cambria" panose="02040503050406030204" pitchFamily="18" charset="0"/>
                <a:ea typeface="Cambria" panose="02040503050406030204" pitchFamily="18" charset="0"/>
              </a:rPr>
              <a:t>Section 3 : Implémentation</a:t>
            </a:r>
          </a:p>
        </p:txBody>
      </p:sp>
      <p:pic>
        <p:nvPicPr>
          <p:cNvPr id="12" name="Image 11">
            <a:extLst>
              <a:ext uri="{FF2B5EF4-FFF2-40B4-BE49-F238E27FC236}">
                <a16:creationId xmlns:a16="http://schemas.microsoft.com/office/drawing/2014/main" id="{35C61667-824B-E57C-013E-A6E36F333155}"/>
              </a:ext>
            </a:extLst>
          </p:cNvPr>
          <p:cNvPicPr>
            <a:picLocks noChangeAspect="1"/>
          </p:cNvPicPr>
          <p:nvPr/>
        </p:nvPicPr>
        <p:blipFill>
          <a:blip r:embed="rId8">
            <a:duotone>
              <a:prstClr val="black"/>
              <a:schemeClr val="accent2">
                <a:tint val="45000"/>
                <a:satMod val="400000"/>
              </a:schemeClr>
            </a:duotone>
            <a:extLst>
              <a:ext uri="{28A0092B-C50C-407E-A947-70E740481C1C}">
                <a14:useLocalDpi xmlns:a14="http://schemas.microsoft.com/office/drawing/2010/main" val="0"/>
              </a:ext>
            </a:extLst>
          </a:blip>
          <a:stretch>
            <a:fillRect/>
          </a:stretch>
        </p:blipFill>
        <p:spPr>
          <a:xfrm rot="785224">
            <a:off x="8427034" y="419133"/>
            <a:ext cx="3602018" cy="2445786"/>
          </a:xfrm>
          <a:prstGeom prst="rect">
            <a:avLst/>
          </a:prstGeom>
        </p:spPr>
      </p:pic>
    </p:spTree>
    <p:extLst>
      <p:ext uri="{BB962C8B-B14F-4D97-AF65-F5344CB8AC3E}">
        <p14:creationId xmlns:p14="http://schemas.microsoft.com/office/powerpoint/2010/main" val="10745170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CF8690-A0C4-B398-5919-F267284C590E}"/>
            </a:ext>
          </a:extLst>
        </p:cNvPr>
        <p:cNvGrpSpPr/>
        <p:nvPr/>
      </p:nvGrpSpPr>
      <p:grpSpPr>
        <a:xfrm>
          <a:off x="0" y="0"/>
          <a:ext cx="0" cy="0"/>
          <a:chOff x="0" y="0"/>
          <a:chExt cx="0" cy="0"/>
        </a:xfrm>
      </p:grpSpPr>
      <p:sp>
        <p:nvSpPr>
          <p:cNvPr id="3" name="Google Shape;237;p7">
            <a:extLst>
              <a:ext uri="{FF2B5EF4-FFF2-40B4-BE49-F238E27FC236}">
                <a16:creationId xmlns:a16="http://schemas.microsoft.com/office/drawing/2014/main" id="{BB3DA312-AE49-5315-7E33-D6AAF618A001}"/>
              </a:ext>
            </a:extLst>
          </p:cNvPr>
          <p:cNvSpPr txBox="1"/>
          <p:nvPr/>
        </p:nvSpPr>
        <p:spPr>
          <a:xfrm>
            <a:off x="5666673" y="1943049"/>
            <a:ext cx="3734627"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en-US"/>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EXCELLENCE</a:t>
            </a:r>
            <a:endParaRPr sz="1800" dirty="0">
              <a:latin typeface="Cambria" panose="02040503050406030204" pitchFamily="18" charset="0"/>
              <a:ea typeface="Cambria" panose="02040503050406030204" pitchFamily="18" charset="0"/>
              <a:sym typeface="Arial"/>
            </a:endParaRPr>
          </a:p>
        </p:txBody>
      </p:sp>
      <p:sp>
        <p:nvSpPr>
          <p:cNvPr id="2" name="Titre 1">
            <a:extLst>
              <a:ext uri="{FF2B5EF4-FFF2-40B4-BE49-F238E27FC236}">
                <a16:creationId xmlns:a16="http://schemas.microsoft.com/office/drawing/2014/main" id="{1A1F3EB1-4C36-EA85-AAAA-91EF81802E8D}"/>
              </a:ext>
            </a:extLst>
          </p:cNvPr>
          <p:cNvSpPr>
            <a:spLocks noGrp="1"/>
          </p:cNvSpPr>
          <p:nvPr>
            <p:ph type="title"/>
          </p:nvPr>
        </p:nvSpPr>
        <p:spPr/>
        <p:txBody>
          <a:bodyPr/>
          <a:lstStyle/>
          <a:p>
            <a:r>
              <a:rPr lang="fr-FR" sz="4800" dirty="0"/>
              <a:t>Structure d’une proposition Horizon</a:t>
            </a:r>
            <a:endParaRPr lang="fr-FR" dirty="0"/>
          </a:p>
        </p:txBody>
      </p:sp>
      <p:sp>
        <p:nvSpPr>
          <p:cNvPr id="4" name="Espace réservé du numéro de diapositive 3">
            <a:extLst>
              <a:ext uri="{FF2B5EF4-FFF2-40B4-BE49-F238E27FC236}">
                <a16:creationId xmlns:a16="http://schemas.microsoft.com/office/drawing/2014/main" id="{BB4DFC56-E06E-8DCF-0325-5CB6E83F0A59}"/>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29</a:t>
            </a:fld>
            <a:endParaRPr lang="fr-FR">
              <a:latin typeface="Cambria" panose="02040503050406030204" pitchFamily="18" charset="0"/>
              <a:ea typeface="Cambria" panose="02040503050406030204" pitchFamily="18" charset="0"/>
            </a:endParaRPr>
          </a:p>
        </p:txBody>
      </p:sp>
      <p:sp>
        <p:nvSpPr>
          <p:cNvPr id="5" name="TextBox 8">
            <a:extLst>
              <a:ext uri="{FF2B5EF4-FFF2-40B4-BE49-F238E27FC236}">
                <a16:creationId xmlns:a16="http://schemas.microsoft.com/office/drawing/2014/main" id="{CCF8E321-0A59-94C6-6E63-6207F5C571A2}"/>
              </a:ext>
            </a:extLst>
          </p:cNvPr>
          <p:cNvSpPr txBox="1"/>
          <p:nvPr/>
        </p:nvSpPr>
        <p:spPr>
          <a:xfrm>
            <a:off x="10331738" y="5595167"/>
            <a:ext cx="1338742" cy="897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600" b="1" kern="1200" dirty="0">
                <a:solidFill>
                  <a:schemeClr val="bg1"/>
                </a:solidFill>
                <a:latin typeface="Cambria" panose="02040503050406030204" pitchFamily="18" charset="0"/>
                <a:ea typeface="Cambria" panose="02040503050406030204" pitchFamily="18" charset="0"/>
              </a:rPr>
              <a:t>Etat de l’art avant le projet</a:t>
            </a:r>
          </a:p>
        </p:txBody>
      </p:sp>
      <p:sp>
        <p:nvSpPr>
          <p:cNvPr id="12" name="Google Shape;235;p7">
            <a:extLst>
              <a:ext uri="{FF2B5EF4-FFF2-40B4-BE49-F238E27FC236}">
                <a16:creationId xmlns:a16="http://schemas.microsoft.com/office/drawing/2014/main" id="{5C935742-B23D-4A18-5CA1-02FAEC99500C}"/>
              </a:ext>
            </a:extLst>
          </p:cNvPr>
          <p:cNvSpPr/>
          <p:nvPr/>
        </p:nvSpPr>
        <p:spPr>
          <a:xfrm>
            <a:off x="-1341486" y="217345"/>
            <a:ext cx="7469196" cy="7469196"/>
          </a:xfrm>
          <a:prstGeom prst="blockArc">
            <a:avLst>
              <a:gd name="adj1" fmla="val 18900000"/>
              <a:gd name="adj2" fmla="val 2700000"/>
              <a:gd name="adj3" fmla="val 289"/>
            </a:avLst>
          </a:prstGeom>
          <a:noFill/>
          <a:ln w="15875" cap="rnd"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7">
            <a:extLst>
              <a:ext uri="{FF2B5EF4-FFF2-40B4-BE49-F238E27FC236}">
                <a16:creationId xmlns:a16="http://schemas.microsoft.com/office/drawing/2014/main" id="{02BD333F-11D9-1987-63BE-68A1A8C548E1}"/>
              </a:ext>
            </a:extLst>
          </p:cNvPr>
          <p:cNvSpPr/>
          <p:nvPr/>
        </p:nvSpPr>
        <p:spPr>
          <a:xfrm>
            <a:off x="6092045" y="3609944"/>
            <a:ext cx="3426131"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7">
            <a:extLst>
              <a:ext uri="{FF2B5EF4-FFF2-40B4-BE49-F238E27FC236}">
                <a16:creationId xmlns:a16="http://schemas.microsoft.com/office/drawing/2014/main" id="{0930BB76-D6D5-160C-FA4D-B5E6ABE336AF}"/>
              </a:ext>
            </a:extLst>
          </p:cNvPr>
          <p:cNvSpPr txBox="1"/>
          <p:nvPr/>
        </p:nvSpPr>
        <p:spPr>
          <a:xfrm>
            <a:off x="6092045" y="3609944"/>
            <a:ext cx="3426131"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fr-FR"/>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IMPACT</a:t>
            </a:r>
            <a:endParaRPr sz="1800" dirty="0">
              <a:latin typeface="Cambria" panose="02040503050406030204" pitchFamily="18" charset="0"/>
              <a:ea typeface="Cambria" panose="02040503050406030204" pitchFamily="18" charset="0"/>
              <a:sym typeface="Arial"/>
            </a:endParaRPr>
          </a:p>
        </p:txBody>
      </p:sp>
      <p:sp>
        <p:nvSpPr>
          <p:cNvPr id="18" name="Google Shape;241;p7">
            <a:extLst>
              <a:ext uri="{FF2B5EF4-FFF2-40B4-BE49-F238E27FC236}">
                <a16:creationId xmlns:a16="http://schemas.microsoft.com/office/drawing/2014/main" id="{B6BAE1F8-7A3F-6C30-463D-91866C40525C}"/>
              </a:ext>
            </a:extLst>
          </p:cNvPr>
          <p:cNvSpPr/>
          <p:nvPr/>
        </p:nvSpPr>
        <p:spPr>
          <a:xfrm>
            <a:off x="5745035" y="3591939"/>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2;p7">
            <a:extLst>
              <a:ext uri="{FF2B5EF4-FFF2-40B4-BE49-F238E27FC236}">
                <a16:creationId xmlns:a16="http://schemas.microsoft.com/office/drawing/2014/main" id="{BE163563-5B19-B036-33E0-A5965B16C13F}"/>
              </a:ext>
            </a:extLst>
          </p:cNvPr>
          <p:cNvSpPr/>
          <p:nvPr/>
        </p:nvSpPr>
        <p:spPr>
          <a:xfrm>
            <a:off x="5753221" y="5274765"/>
            <a:ext cx="3734627"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7">
            <a:extLst>
              <a:ext uri="{FF2B5EF4-FFF2-40B4-BE49-F238E27FC236}">
                <a16:creationId xmlns:a16="http://schemas.microsoft.com/office/drawing/2014/main" id="{FBE604BE-2118-3FF9-A58C-64E69BED6825}"/>
              </a:ext>
            </a:extLst>
          </p:cNvPr>
          <p:cNvSpPr txBox="1"/>
          <p:nvPr/>
        </p:nvSpPr>
        <p:spPr>
          <a:xfrm>
            <a:off x="5537201" y="5274765"/>
            <a:ext cx="3950648"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p>
            <a:pPr marL="0" marR="0" lvl="0" indent="0" algn="l" rtl="0">
              <a:lnSpc>
                <a:spcPct val="90000"/>
              </a:lnSpc>
              <a:spcBef>
                <a:spcPts val="0"/>
              </a:spcBef>
              <a:spcAft>
                <a:spcPts val="0"/>
              </a:spcAft>
              <a:buClr>
                <a:srgbClr val="003399"/>
              </a:buClr>
              <a:buSzPts val="1600"/>
              <a:buFont typeface="Arial"/>
              <a:buNone/>
            </a:pPr>
            <a:r>
              <a:rPr lang="fr-FR" b="1" dirty="0">
                <a:solidFill>
                  <a:srgbClr val="003399"/>
                </a:solidFill>
                <a:latin typeface="Cambria" panose="02040503050406030204" pitchFamily="18" charset="0"/>
                <a:ea typeface="Cambria" panose="02040503050406030204" pitchFamily="18" charset="0"/>
                <a:cs typeface="Arial"/>
                <a:sym typeface="Arial"/>
              </a:rPr>
              <a:t>QUALITY &amp; EFFICIENCY OF THE IMPLEMENTATION</a:t>
            </a:r>
            <a:endParaRPr dirty="0">
              <a:latin typeface="Cambria" panose="02040503050406030204" pitchFamily="18" charset="0"/>
              <a:ea typeface="Cambria" panose="02040503050406030204" pitchFamily="18" charset="0"/>
            </a:endParaRPr>
          </a:p>
        </p:txBody>
      </p:sp>
      <p:sp>
        <p:nvSpPr>
          <p:cNvPr id="21" name="Google Shape;244;p7">
            <a:extLst>
              <a:ext uri="{FF2B5EF4-FFF2-40B4-BE49-F238E27FC236}">
                <a16:creationId xmlns:a16="http://schemas.microsoft.com/office/drawing/2014/main" id="{25DC24A5-5AF9-F9C4-7112-7354E8FA471E}"/>
              </a:ext>
            </a:extLst>
          </p:cNvPr>
          <p:cNvSpPr/>
          <p:nvPr/>
        </p:nvSpPr>
        <p:spPr>
          <a:xfrm>
            <a:off x="5341594" y="5256760"/>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8;p7">
            <a:extLst>
              <a:ext uri="{FF2B5EF4-FFF2-40B4-BE49-F238E27FC236}">
                <a16:creationId xmlns:a16="http://schemas.microsoft.com/office/drawing/2014/main" id="{C3A6AFAE-F60F-D05C-D2D3-0E1A7D88EF49}"/>
              </a:ext>
            </a:extLst>
          </p:cNvPr>
          <p:cNvSpPr/>
          <p:nvPr/>
        </p:nvSpPr>
        <p:spPr>
          <a:xfrm>
            <a:off x="5341594" y="1927118"/>
            <a:ext cx="720007" cy="720007"/>
          </a:xfrm>
          <a:prstGeom prst="ellipse">
            <a:avLst/>
          </a:prstGeom>
          <a:solidFill>
            <a:schemeClr val="lt1"/>
          </a:solidFill>
          <a:ln w="15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47;p7">
            <a:extLst>
              <a:ext uri="{FF2B5EF4-FFF2-40B4-BE49-F238E27FC236}">
                <a16:creationId xmlns:a16="http://schemas.microsoft.com/office/drawing/2014/main" id="{560303F5-F120-B286-477E-201F2F4F732A}"/>
              </a:ext>
            </a:extLst>
          </p:cNvPr>
          <p:cNvSpPr txBox="1"/>
          <p:nvPr/>
        </p:nvSpPr>
        <p:spPr>
          <a:xfrm>
            <a:off x="5650864" y="5485616"/>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3</a:t>
            </a:r>
            <a:endParaRPr sz="1600" b="1" dirty="0">
              <a:solidFill>
                <a:schemeClr val="bg1"/>
              </a:solidFill>
              <a:latin typeface="Arial"/>
              <a:ea typeface="Arial"/>
              <a:cs typeface="Arial"/>
              <a:sym typeface="Arial"/>
            </a:endParaRPr>
          </a:p>
        </p:txBody>
      </p:sp>
      <p:pic>
        <p:nvPicPr>
          <p:cNvPr id="23" name="Google Shape;249;p7">
            <a:extLst>
              <a:ext uri="{FF2B5EF4-FFF2-40B4-BE49-F238E27FC236}">
                <a16:creationId xmlns:a16="http://schemas.microsoft.com/office/drawing/2014/main" id="{4F14E7DD-A89C-D624-A687-0783897828EC}"/>
              </a:ext>
            </a:extLst>
          </p:cNvPr>
          <p:cNvPicPr preferRelativeResize="0"/>
          <p:nvPr/>
        </p:nvPicPr>
        <p:blipFill rotWithShape="1">
          <a:blip r:embed="rId3">
            <a:alphaModFix/>
          </a:blip>
          <a:srcRect/>
          <a:stretch/>
        </p:blipFill>
        <p:spPr>
          <a:xfrm>
            <a:off x="1228725" y="1147189"/>
            <a:ext cx="3754648" cy="5487057"/>
          </a:xfrm>
          <a:prstGeom prst="rect">
            <a:avLst/>
          </a:prstGeom>
          <a:noFill/>
          <a:ln>
            <a:noFill/>
          </a:ln>
        </p:spPr>
      </p:pic>
      <p:sp>
        <p:nvSpPr>
          <p:cNvPr id="24" name="Google Shape;250;p7">
            <a:extLst>
              <a:ext uri="{FF2B5EF4-FFF2-40B4-BE49-F238E27FC236}">
                <a16:creationId xmlns:a16="http://schemas.microsoft.com/office/drawing/2014/main" id="{17376D6B-3A94-0207-DECA-9430D2816CE4}"/>
              </a:ext>
            </a:extLst>
          </p:cNvPr>
          <p:cNvSpPr/>
          <p:nvPr/>
        </p:nvSpPr>
        <p:spPr>
          <a:xfrm>
            <a:off x="1810649" y="5014479"/>
            <a:ext cx="2590800" cy="238125"/>
          </a:xfrm>
          <a:prstGeom prst="ellipse">
            <a:avLst/>
          </a:prstGeom>
          <a:noFill/>
          <a:ln w="15875" cap="rnd"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 name="Google Shape;247;p7">
            <a:extLst>
              <a:ext uri="{FF2B5EF4-FFF2-40B4-BE49-F238E27FC236}">
                <a16:creationId xmlns:a16="http://schemas.microsoft.com/office/drawing/2014/main" id="{14EBF533-6048-DD34-E6DF-27E34C9BF0D9}"/>
              </a:ext>
            </a:extLst>
          </p:cNvPr>
          <p:cNvSpPr txBox="1"/>
          <p:nvPr/>
        </p:nvSpPr>
        <p:spPr>
          <a:xfrm>
            <a:off x="6068017" y="3828831"/>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2</a:t>
            </a:r>
            <a:endParaRPr sz="1600" b="1" dirty="0">
              <a:solidFill>
                <a:schemeClr val="bg1"/>
              </a:solidFill>
              <a:latin typeface="Arial"/>
              <a:ea typeface="Arial"/>
              <a:cs typeface="Arial"/>
              <a:sym typeface="Arial"/>
            </a:endParaRPr>
          </a:p>
        </p:txBody>
      </p:sp>
      <p:sp>
        <p:nvSpPr>
          <p:cNvPr id="26" name="Google Shape;247;p7">
            <a:extLst>
              <a:ext uri="{FF2B5EF4-FFF2-40B4-BE49-F238E27FC236}">
                <a16:creationId xmlns:a16="http://schemas.microsoft.com/office/drawing/2014/main" id="{42B0A6A5-C7A4-B43B-6610-846EABC04F32}"/>
              </a:ext>
            </a:extLst>
          </p:cNvPr>
          <p:cNvSpPr txBox="1"/>
          <p:nvPr/>
        </p:nvSpPr>
        <p:spPr>
          <a:xfrm>
            <a:off x="5650864" y="2161938"/>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1</a:t>
            </a:r>
            <a:endParaRPr sz="1600" b="1" dirty="0">
              <a:solidFill>
                <a:schemeClr val="bg1"/>
              </a:solidFill>
              <a:latin typeface="Arial"/>
              <a:ea typeface="Arial"/>
              <a:cs typeface="Arial"/>
              <a:sym typeface="Arial"/>
            </a:endParaRPr>
          </a:p>
        </p:txBody>
      </p:sp>
    </p:spTree>
    <p:extLst>
      <p:ext uri="{BB962C8B-B14F-4D97-AF65-F5344CB8AC3E}">
        <p14:creationId xmlns:p14="http://schemas.microsoft.com/office/powerpoint/2010/main" val="4152656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grpId="0" nodeType="click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ppt_x"/>
                                          </p:val>
                                        </p:tav>
                                        <p:tav tm="100000">
                                          <p:val>
                                            <p:strVal val="#ppt_x"/>
                                          </p:val>
                                        </p:tav>
                                      </p:tavLst>
                                    </p:anim>
                                    <p:anim calcmode="lin" valueType="num">
                                      <p:cBhvr additive="base">
                                        <p:cTn id="1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16"/>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8"/>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2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2" grpId="0" animBg="1"/>
      <p:bldP spid="16" grpId="0" animBg="1"/>
      <p:bldP spid="17" grpId="0" animBg="1"/>
      <p:bldP spid="18" grpId="0" animBg="1"/>
      <p:bldP spid="19" grpId="0" animBg="1"/>
      <p:bldP spid="20" grpId="0" animBg="1"/>
      <p:bldP spid="21" grpId="0" animBg="1"/>
      <p:bldP spid="15" grpId="0" animBg="1"/>
      <p:bldP spid="11" grpId="0" animBg="1"/>
      <p:bldP spid="24" grpId="0" animBg="1"/>
      <p:bldP spid="25" grpId="0" animBg="1"/>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C98718-771C-1F1F-B02D-7C5BDFCB3AE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98CDB1E-0D57-B826-4AB2-8347EA0F5C7B}"/>
              </a:ext>
            </a:extLst>
          </p:cNvPr>
          <p:cNvSpPr>
            <a:spLocks noGrp="1"/>
          </p:cNvSpPr>
          <p:nvPr>
            <p:ph type="title"/>
          </p:nvPr>
        </p:nvSpPr>
        <p:spPr/>
        <p:txBody>
          <a:bodyPr/>
          <a:lstStyle/>
          <a:p>
            <a:r>
              <a:rPr lang="fr-FR" dirty="0"/>
              <a:t>Sommaire Session 1 – M1.1 (</a:t>
            </a:r>
            <a:r>
              <a:rPr lang="fr-FR" dirty="0" err="1"/>
              <a:t>a.m</a:t>
            </a:r>
            <a:r>
              <a:rPr lang="fr-FR" dirty="0"/>
              <a:t>.)</a:t>
            </a:r>
          </a:p>
        </p:txBody>
      </p:sp>
      <p:sp>
        <p:nvSpPr>
          <p:cNvPr id="3" name="Espace réservé du contenu 2">
            <a:extLst>
              <a:ext uri="{FF2B5EF4-FFF2-40B4-BE49-F238E27FC236}">
                <a16:creationId xmlns:a16="http://schemas.microsoft.com/office/drawing/2014/main" id="{7B55B733-1FBC-96A2-920E-059B8B0F9545}"/>
              </a:ext>
            </a:extLst>
          </p:cNvPr>
          <p:cNvSpPr>
            <a:spLocks noGrp="1"/>
          </p:cNvSpPr>
          <p:nvPr>
            <p:ph idx="1"/>
          </p:nvPr>
        </p:nvSpPr>
        <p:spPr/>
        <p:txBody>
          <a:bodyPr>
            <a:normAutofit fontScale="92500" lnSpcReduction="10000"/>
          </a:bodyPr>
          <a:lstStyle/>
          <a:p>
            <a:pPr>
              <a:buClr>
                <a:schemeClr val="bg2">
                  <a:lumMod val="50000"/>
                </a:schemeClr>
              </a:buClr>
              <a:buFont typeface="Wingdings" panose="05000000000000000000" pitchFamily="2" charset="2"/>
              <a:buChar char="ü"/>
            </a:pPr>
            <a:r>
              <a:rPr lang="fr-FR" sz="3600" dirty="0">
                <a:solidFill>
                  <a:schemeClr val="bg2">
                    <a:lumMod val="50000"/>
                  </a:schemeClr>
                </a:solidFill>
              </a:rPr>
              <a:t>M1.1 : Les facteurs clés de succès d’un projet collaboratif EU </a:t>
            </a:r>
          </a:p>
          <a:p>
            <a:pPr>
              <a:buClr>
                <a:schemeClr val="bg2">
                  <a:lumMod val="50000"/>
                </a:schemeClr>
              </a:buClr>
              <a:buFont typeface="Wingdings" panose="05000000000000000000" pitchFamily="2" charset="2"/>
              <a:buChar char="ü"/>
            </a:pPr>
            <a:r>
              <a:rPr lang="fr-FR" sz="3600" u="sng" dirty="0">
                <a:solidFill>
                  <a:schemeClr val="bg2">
                    <a:lumMod val="50000"/>
                  </a:schemeClr>
                </a:solidFill>
              </a:rPr>
              <a:t>Objectif</a:t>
            </a:r>
            <a:r>
              <a:rPr lang="fr-FR" sz="3600" dirty="0">
                <a:solidFill>
                  <a:schemeClr val="bg2">
                    <a:lumMod val="50000"/>
                  </a:schemeClr>
                </a:solidFill>
              </a:rPr>
              <a:t> : Comprendre l’écosystème UE et structurer son projet</a:t>
            </a:r>
          </a:p>
          <a:p>
            <a:pPr>
              <a:buClr>
                <a:schemeClr val="bg2">
                  <a:lumMod val="50000"/>
                </a:schemeClr>
              </a:buClr>
              <a:buFont typeface="Wingdings" panose="05000000000000000000" pitchFamily="2" charset="2"/>
              <a:buChar char="ü"/>
            </a:pPr>
            <a:r>
              <a:rPr lang="fr-FR" sz="3600" dirty="0">
                <a:solidFill>
                  <a:schemeClr val="bg2">
                    <a:lumMod val="50000"/>
                  </a:schemeClr>
                </a:solidFill>
              </a:rPr>
              <a:t> </a:t>
            </a:r>
            <a:r>
              <a:rPr lang="fr-FR" sz="3600" u="sng" dirty="0">
                <a:solidFill>
                  <a:schemeClr val="bg2">
                    <a:lumMod val="50000"/>
                  </a:schemeClr>
                </a:solidFill>
              </a:rPr>
              <a:t>Programme</a:t>
            </a:r>
            <a:r>
              <a:rPr lang="fr-FR" sz="3600" dirty="0">
                <a:solidFill>
                  <a:schemeClr val="bg2">
                    <a:lumMod val="50000"/>
                  </a:schemeClr>
                </a:solidFill>
              </a:rPr>
              <a:t> :</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8h45 – 9h45 : Introduction aux programmes européens collaboratifs</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9h45 – 10h30 : Identifier le bon appel à proposition pour son projet et savoir l’analyser</a:t>
            </a:r>
          </a:p>
          <a:p>
            <a:pPr lvl="1">
              <a:buClr>
                <a:schemeClr val="bg2">
                  <a:lumMod val="50000"/>
                </a:schemeClr>
              </a:buClr>
              <a:buFont typeface="Wingdings" panose="05000000000000000000" pitchFamily="2" charset="2"/>
              <a:buChar char="ü"/>
            </a:pPr>
            <a:r>
              <a:rPr lang="pt-BR" sz="3200" dirty="0">
                <a:solidFill>
                  <a:schemeClr val="bg2">
                    <a:lumMod val="50000"/>
                  </a:schemeClr>
                </a:solidFill>
              </a:rPr>
              <a:t>⏳ 10h45 – 11h30 : Modéliser son projet </a:t>
            </a:r>
          </a:p>
          <a:p>
            <a:pPr lvl="1">
              <a:buClr>
                <a:schemeClr val="bg2">
                  <a:lumMod val="50000"/>
                </a:schemeClr>
              </a:buClr>
              <a:buFont typeface="Wingdings" panose="05000000000000000000" pitchFamily="2" charset="2"/>
              <a:buChar char="ü"/>
            </a:pPr>
            <a:r>
              <a:rPr lang="pt-BR" sz="3200" dirty="0">
                <a:solidFill>
                  <a:schemeClr val="bg2">
                    <a:lumMod val="50000"/>
                  </a:schemeClr>
                </a:solidFill>
              </a:rPr>
              <a:t>⏳ 11h30 – 12h30 : Q&amp;A, Exercices (Slido) et synthèse de la matinée</a:t>
            </a:r>
          </a:p>
        </p:txBody>
      </p:sp>
      <p:sp>
        <p:nvSpPr>
          <p:cNvPr id="4" name="Espace réservé du numéro de diapositive 3">
            <a:extLst>
              <a:ext uri="{FF2B5EF4-FFF2-40B4-BE49-F238E27FC236}">
                <a16:creationId xmlns:a16="http://schemas.microsoft.com/office/drawing/2014/main" id="{EB9182CF-314B-EDCE-113F-45BFE129B92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a:t>
            </a:fld>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80619452"/>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1CB8F14-1BF9-D1AB-FD1E-AA993664207C}"/>
            </a:ext>
          </a:extLst>
        </p:cNvPr>
        <p:cNvGrpSpPr/>
        <p:nvPr/>
      </p:nvGrpSpPr>
      <p:grpSpPr>
        <a:xfrm>
          <a:off x="0" y="0"/>
          <a:ext cx="0" cy="0"/>
          <a:chOff x="0" y="0"/>
          <a:chExt cx="0" cy="0"/>
        </a:xfrm>
      </p:grpSpPr>
      <p:sp>
        <p:nvSpPr>
          <p:cNvPr id="3" name="Google Shape;237;p7">
            <a:extLst>
              <a:ext uri="{FF2B5EF4-FFF2-40B4-BE49-F238E27FC236}">
                <a16:creationId xmlns:a16="http://schemas.microsoft.com/office/drawing/2014/main" id="{D5423734-2A2F-8928-229A-E60A35B3C5F0}"/>
              </a:ext>
            </a:extLst>
          </p:cNvPr>
          <p:cNvSpPr txBox="1"/>
          <p:nvPr/>
        </p:nvSpPr>
        <p:spPr>
          <a:xfrm>
            <a:off x="5666673" y="1943049"/>
            <a:ext cx="3734627" cy="683997"/>
          </a:xfrm>
          <a:prstGeom prst="rect">
            <a:avLst/>
          </a:prstGeom>
          <a:solidFill>
            <a:schemeClr val="accent6"/>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en-US"/>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solidFill>
                  <a:schemeClr val="bg1"/>
                </a:solidFill>
                <a:latin typeface="Cambria" panose="02040503050406030204" pitchFamily="18" charset="0"/>
                <a:ea typeface="Cambria" panose="02040503050406030204" pitchFamily="18" charset="0"/>
                <a:sym typeface="Arial"/>
              </a:rPr>
              <a:t>EXCELLENCE</a:t>
            </a:r>
            <a:endParaRPr sz="1800" dirty="0">
              <a:solidFill>
                <a:schemeClr val="bg1"/>
              </a:solidFill>
              <a:latin typeface="Cambria" panose="02040503050406030204" pitchFamily="18" charset="0"/>
              <a:ea typeface="Cambria" panose="02040503050406030204" pitchFamily="18" charset="0"/>
              <a:sym typeface="Arial"/>
            </a:endParaRPr>
          </a:p>
        </p:txBody>
      </p:sp>
      <p:sp>
        <p:nvSpPr>
          <p:cNvPr id="2" name="Titre 1">
            <a:extLst>
              <a:ext uri="{FF2B5EF4-FFF2-40B4-BE49-F238E27FC236}">
                <a16:creationId xmlns:a16="http://schemas.microsoft.com/office/drawing/2014/main" id="{9E370968-A8AD-B705-C605-187670BB7C63}"/>
              </a:ext>
            </a:extLst>
          </p:cNvPr>
          <p:cNvSpPr>
            <a:spLocks noGrp="1"/>
          </p:cNvSpPr>
          <p:nvPr>
            <p:ph type="title"/>
          </p:nvPr>
        </p:nvSpPr>
        <p:spPr/>
        <p:txBody>
          <a:bodyPr/>
          <a:lstStyle/>
          <a:p>
            <a:r>
              <a:rPr lang="fr-FR" sz="4800" dirty="0"/>
              <a:t>Structure d’une proposition Horizon</a:t>
            </a:r>
            <a:endParaRPr lang="fr-FR" dirty="0"/>
          </a:p>
        </p:txBody>
      </p:sp>
      <p:sp>
        <p:nvSpPr>
          <p:cNvPr id="4" name="Espace réservé du numéro de diapositive 3">
            <a:extLst>
              <a:ext uri="{FF2B5EF4-FFF2-40B4-BE49-F238E27FC236}">
                <a16:creationId xmlns:a16="http://schemas.microsoft.com/office/drawing/2014/main" id="{911CD3F3-2191-9915-B4CD-7677BCC9F31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30</a:t>
            </a:fld>
            <a:endParaRPr lang="fr-FR">
              <a:latin typeface="Cambria" panose="02040503050406030204" pitchFamily="18" charset="0"/>
              <a:ea typeface="Cambria" panose="02040503050406030204" pitchFamily="18" charset="0"/>
            </a:endParaRPr>
          </a:p>
        </p:txBody>
      </p:sp>
      <p:sp>
        <p:nvSpPr>
          <p:cNvPr id="5" name="TextBox 8">
            <a:extLst>
              <a:ext uri="{FF2B5EF4-FFF2-40B4-BE49-F238E27FC236}">
                <a16:creationId xmlns:a16="http://schemas.microsoft.com/office/drawing/2014/main" id="{29532669-C81B-B0F7-C8C2-EAE7EA39D1A0}"/>
              </a:ext>
            </a:extLst>
          </p:cNvPr>
          <p:cNvSpPr txBox="1"/>
          <p:nvPr/>
        </p:nvSpPr>
        <p:spPr>
          <a:xfrm>
            <a:off x="10331738" y="5595167"/>
            <a:ext cx="1338742" cy="897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600" b="1" kern="1200" dirty="0">
                <a:solidFill>
                  <a:schemeClr val="bg1"/>
                </a:solidFill>
                <a:latin typeface="Cambria" panose="02040503050406030204" pitchFamily="18" charset="0"/>
                <a:ea typeface="Cambria" panose="02040503050406030204" pitchFamily="18" charset="0"/>
              </a:rPr>
              <a:t>Etat de l’art avant le projet</a:t>
            </a:r>
          </a:p>
        </p:txBody>
      </p:sp>
      <p:sp>
        <p:nvSpPr>
          <p:cNvPr id="12" name="Google Shape;235;p7">
            <a:extLst>
              <a:ext uri="{FF2B5EF4-FFF2-40B4-BE49-F238E27FC236}">
                <a16:creationId xmlns:a16="http://schemas.microsoft.com/office/drawing/2014/main" id="{048017C3-0FB6-F0D9-2510-17099FC86270}"/>
              </a:ext>
            </a:extLst>
          </p:cNvPr>
          <p:cNvSpPr/>
          <p:nvPr/>
        </p:nvSpPr>
        <p:spPr>
          <a:xfrm>
            <a:off x="-1341486" y="217345"/>
            <a:ext cx="7469196" cy="7469196"/>
          </a:xfrm>
          <a:prstGeom prst="blockArc">
            <a:avLst>
              <a:gd name="adj1" fmla="val 18900000"/>
              <a:gd name="adj2" fmla="val 2700000"/>
              <a:gd name="adj3" fmla="val 289"/>
            </a:avLst>
          </a:prstGeom>
          <a:noFill/>
          <a:ln w="15875" cap="rnd"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7">
            <a:extLst>
              <a:ext uri="{FF2B5EF4-FFF2-40B4-BE49-F238E27FC236}">
                <a16:creationId xmlns:a16="http://schemas.microsoft.com/office/drawing/2014/main" id="{39471685-8C6B-4E65-A92B-49EFEE5988F9}"/>
              </a:ext>
            </a:extLst>
          </p:cNvPr>
          <p:cNvSpPr/>
          <p:nvPr/>
        </p:nvSpPr>
        <p:spPr>
          <a:xfrm>
            <a:off x="6092045" y="3609944"/>
            <a:ext cx="3426131"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7">
            <a:extLst>
              <a:ext uri="{FF2B5EF4-FFF2-40B4-BE49-F238E27FC236}">
                <a16:creationId xmlns:a16="http://schemas.microsoft.com/office/drawing/2014/main" id="{4712A0A2-EC94-959C-DF24-060748076BD4}"/>
              </a:ext>
            </a:extLst>
          </p:cNvPr>
          <p:cNvSpPr txBox="1"/>
          <p:nvPr/>
        </p:nvSpPr>
        <p:spPr>
          <a:xfrm>
            <a:off x="6092045" y="3609944"/>
            <a:ext cx="3426131"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fr-FR"/>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IMPACT</a:t>
            </a:r>
            <a:endParaRPr sz="1800" dirty="0">
              <a:latin typeface="Cambria" panose="02040503050406030204" pitchFamily="18" charset="0"/>
              <a:ea typeface="Cambria" panose="02040503050406030204" pitchFamily="18" charset="0"/>
              <a:sym typeface="Arial"/>
            </a:endParaRPr>
          </a:p>
        </p:txBody>
      </p:sp>
      <p:sp>
        <p:nvSpPr>
          <p:cNvPr id="18" name="Google Shape;241;p7">
            <a:extLst>
              <a:ext uri="{FF2B5EF4-FFF2-40B4-BE49-F238E27FC236}">
                <a16:creationId xmlns:a16="http://schemas.microsoft.com/office/drawing/2014/main" id="{B120FBE7-92A1-B111-D9FB-C785B12E35C6}"/>
              </a:ext>
            </a:extLst>
          </p:cNvPr>
          <p:cNvSpPr/>
          <p:nvPr/>
        </p:nvSpPr>
        <p:spPr>
          <a:xfrm>
            <a:off x="5745035" y="3591939"/>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2;p7">
            <a:extLst>
              <a:ext uri="{FF2B5EF4-FFF2-40B4-BE49-F238E27FC236}">
                <a16:creationId xmlns:a16="http://schemas.microsoft.com/office/drawing/2014/main" id="{321B9B63-5CBF-22C2-9E07-3E5953DB5B1A}"/>
              </a:ext>
            </a:extLst>
          </p:cNvPr>
          <p:cNvSpPr/>
          <p:nvPr/>
        </p:nvSpPr>
        <p:spPr>
          <a:xfrm>
            <a:off x="5753221" y="5274765"/>
            <a:ext cx="3734627"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7">
            <a:extLst>
              <a:ext uri="{FF2B5EF4-FFF2-40B4-BE49-F238E27FC236}">
                <a16:creationId xmlns:a16="http://schemas.microsoft.com/office/drawing/2014/main" id="{3801A664-3FB9-320D-6060-F1B5620BB6BE}"/>
              </a:ext>
            </a:extLst>
          </p:cNvPr>
          <p:cNvSpPr txBox="1"/>
          <p:nvPr/>
        </p:nvSpPr>
        <p:spPr>
          <a:xfrm>
            <a:off x="5537201" y="5274765"/>
            <a:ext cx="3950648"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p>
            <a:pPr marL="0" marR="0" lvl="0" indent="0" algn="l" rtl="0">
              <a:lnSpc>
                <a:spcPct val="90000"/>
              </a:lnSpc>
              <a:spcBef>
                <a:spcPts val="0"/>
              </a:spcBef>
              <a:spcAft>
                <a:spcPts val="0"/>
              </a:spcAft>
              <a:buClr>
                <a:srgbClr val="003399"/>
              </a:buClr>
              <a:buSzPts val="1600"/>
              <a:buFont typeface="Arial"/>
              <a:buNone/>
            </a:pPr>
            <a:r>
              <a:rPr lang="fr-FR" b="1" dirty="0">
                <a:solidFill>
                  <a:srgbClr val="003399"/>
                </a:solidFill>
                <a:latin typeface="Cambria" panose="02040503050406030204" pitchFamily="18" charset="0"/>
                <a:ea typeface="Cambria" panose="02040503050406030204" pitchFamily="18" charset="0"/>
                <a:cs typeface="Arial"/>
                <a:sym typeface="Arial"/>
              </a:rPr>
              <a:t>QUALITY &amp; EFFICIENCY OF THE IMPLEMENTATION</a:t>
            </a:r>
            <a:endParaRPr dirty="0">
              <a:latin typeface="Cambria" panose="02040503050406030204" pitchFamily="18" charset="0"/>
              <a:ea typeface="Cambria" panose="02040503050406030204" pitchFamily="18" charset="0"/>
            </a:endParaRPr>
          </a:p>
        </p:txBody>
      </p:sp>
      <p:sp>
        <p:nvSpPr>
          <p:cNvPr id="21" name="Google Shape;244;p7">
            <a:extLst>
              <a:ext uri="{FF2B5EF4-FFF2-40B4-BE49-F238E27FC236}">
                <a16:creationId xmlns:a16="http://schemas.microsoft.com/office/drawing/2014/main" id="{E74DF42E-0FA8-796C-8329-A788DEA3C74B}"/>
              </a:ext>
            </a:extLst>
          </p:cNvPr>
          <p:cNvSpPr/>
          <p:nvPr/>
        </p:nvSpPr>
        <p:spPr>
          <a:xfrm>
            <a:off x="5341594" y="5256760"/>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8;p7">
            <a:extLst>
              <a:ext uri="{FF2B5EF4-FFF2-40B4-BE49-F238E27FC236}">
                <a16:creationId xmlns:a16="http://schemas.microsoft.com/office/drawing/2014/main" id="{1D627C6C-8893-3EA2-052E-081381AE4F47}"/>
              </a:ext>
            </a:extLst>
          </p:cNvPr>
          <p:cNvSpPr/>
          <p:nvPr/>
        </p:nvSpPr>
        <p:spPr>
          <a:xfrm>
            <a:off x="5341594" y="1927118"/>
            <a:ext cx="720007" cy="720007"/>
          </a:xfrm>
          <a:prstGeom prst="ellipse">
            <a:avLst/>
          </a:prstGeom>
          <a:solidFill>
            <a:schemeClr val="lt1"/>
          </a:solidFill>
          <a:ln w="15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47;p7">
            <a:extLst>
              <a:ext uri="{FF2B5EF4-FFF2-40B4-BE49-F238E27FC236}">
                <a16:creationId xmlns:a16="http://schemas.microsoft.com/office/drawing/2014/main" id="{643FF6DC-CA74-23CE-58C6-189B2E372647}"/>
              </a:ext>
            </a:extLst>
          </p:cNvPr>
          <p:cNvSpPr txBox="1"/>
          <p:nvPr/>
        </p:nvSpPr>
        <p:spPr>
          <a:xfrm>
            <a:off x="5650864" y="5485616"/>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3</a:t>
            </a:r>
            <a:endParaRPr sz="1600" b="1" dirty="0">
              <a:solidFill>
                <a:schemeClr val="bg1"/>
              </a:solidFill>
              <a:latin typeface="Arial"/>
              <a:ea typeface="Arial"/>
              <a:cs typeface="Arial"/>
              <a:sym typeface="Arial"/>
            </a:endParaRPr>
          </a:p>
        </p:txBody>
      </p:sp>
      <p:pic>
        <p:nvPicPr>
          <p:cNvPr id="23" name="Google Shape;249;p7">
            <a:extLst>
              <a:ext uri="{FF2B5EF4-FFF2-40B4-BE49-F238E27FC236}">
                <a16:creationId xmlns:a16="http://schemas.microsoft.com/office/drawing/2014/main" id="{9F8D971A-0C3C-7ABB-B5F3-48110044E62D}"/>
              </a:ext>
            </a:extLst>
          </p:cNvPr>
          <p:cNvPicPr preferRelativeResize="0"/>
          <p:nvPr/>
        </p:nvPicPr>
        <p:blipFill rotWithShape="1">
          <a:blip r:embed="rId3">
            <a:alphaModFix/>
          </a:blip>
          <a:srcRect/>
          <a:stretch/>
        </p:blipFill>
        <p:spPr>
          <a:xfrm>
            <a:off x="1228725" y="1147189"/>
            <a:ext cx="3754648" cy="5487057"/>
          </a:xfrm>
          <a:prstGeom prst="rect">
            <a:avLst/>
          </a:prstGeom>
          <a:noFill/>
          <a:ln>
            <a:noFill/>
          </a:ln>
        </p:spPr>
      </p:pic>
      <p:sp>
        <p:nvSpPr>
          <p:cNvPr id="24" name="Google Shape;250;p7">
            <a:extLst>
              <a:ext uri="{FF2B5EF4-FFF2-40B4-BE49-F238E27FC236}">
                <a16:creationId xmlns:a16="http://schemas.microsoft.com/office/drawing/2014/main" id="{0F4CCC80-F315-DCF7-3827-892D15786AE8}"/>
              </a:ext>
            </a:extLst>
          </p:cNvPr>
          <p:cNvSpPr/>
          <p:nvPr/>
        </p:nvSpPr>
        <p:spPr>
          <a:xfrm>
            <a:off x="1810649" y="5014479"/>
            <a:ext cx="2590800" cy="238125"/>
          </a:xfrm>
          <a:prstGeom prst="ellipse">
            <a:avLst/>
          </a:prstGeom>
          <a:noFill/>
          <a:ln w="15875" cap="rnd"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 name="Google Shape;247;p7">
            <a:extLst>
              <a:ext uri="{FF2B5EF4-FFF2-40B4-BE49-F238E27FC236}">
                <a16:creationId xmlns:a16="http://schemas.microsoft.com/office/drawing/2014/main" id="{BF5BDAFC-8C9E-3622-ADE8-D336DA979CEB}"/>
              </a:ext>
            </a:extLst>
          </p:cNvPr>
          <p:cNvSpPr txBox="1"/>
          <p:nvPr/>
        </p:nvSpPr>
        <p:spPr>
          <a:xfrm>
            <a:off x="6068017" y="3828831"/>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2</a:t>
            </a:r>
            <a:endParaRPr sz="1600" b="1" dirty="0">
              <a:solidFill>
                <a:schemeClr val="bg1"/>
              </a:solidFill>
              <a:latin typeface="Arial"/>
              <a:ea typeface="Arial"/>
              <a:cs typeface="Arial"/>
              <a:sym typeface="Arial"/>
            </a:endParaRPr>
          </a:p>
        </p:txBody>
      </p:sp>
      <p:sp>
        <p:nvSpPr>
          <p:cNvPr id="26" name="Google Shape;247;p7">
            <a:extLst>
              <a:ext uri="{FF2B5EF4-FFF2-40B4-BE49-F238E27FC236}">
                <a16:creationId xmlns:a16="http://schemas.microsoft.com/office/drawing/2014/main" id="{0B35C17C-8CEB-D2E4-6740-40669F5F1CDD}"/>
              </a:ext>
            </a:extLst>
          </p:cNvPr>
          <p:cNvSpPr txBox="1"/>
          <p:nvPr/>
        </p:nvSpPr>
        <p:spPr>
          <a:xfrm>
            <a:off x="5650864" y="2161938"/>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1</a:t>
            </a:r>
            <a:endParaRPr sz="1600" b="1" dirty="0">
              <a:solidFill>
                <a:schemeClr val="bg1"/>
              </a:solidFill>
              <a:latin typeface="Arial"/>
              <a:ea typeface="Arial"/>
              <a:cs typeface="Arial"/>
              <a:sym typeface="Arial"/>
            </a:endParaRPr>
          </a:p>
        </p:txBody>
      </p:sp>
      <p:sp>
        <p:nvSpPr>
          <p:cNvPr id="6" name="Google Shape;248;p7">
            <a:extLst>
              <a:ext uri="{FF2B5EF4-FFF2-40B4-BE49-F238E27FC236}">
                <a16:creationId xmlns:a16="http://schemas.microsoft.com/office/drawing/2014/main" id="{6D8D57E4-0298-4244-B585-61AAF395F737}"/>
              </a:ext>
            </a:extLst>
          </p:cNvPr>
          <p:cNvSpPr/>
          <p:nvPr/>
        </p:nvSpPr>
        <p:spPr>
          <a:xfrm flipH="1">
            <a:off x="9879451" y="1965660"/>
            <a:ext cx="1089700" cy="620612"/>
          </a:xfrm>
          <a:prstGeom prst="rightArrow">
            <a:avLst>
              <a:gd name="adj1" fmla="val 50000"/>
              <a:gd name="adj2" fmla="val 50000"/>
            </a:avLst>
          </a:prstGeom>
          <a:solidFill>
            <a:schemeClr val="accent6"/>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1" dirty="0">
                <a:solidFill>
                  <a:schemeClr val="lt1"/>
                </a:solidFill>
                <a:latin typeface="Arial"/>
                <a:ea typeface="Arial"/>
                <a:cs typeface="Arial"/>
                <a:sym typeface="Arial"/>
              </a:rPr>
              <a:t>FOCUS</a:t>
            </a:r>
            <a:endParaRPr sz="1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177694362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0784E62-E90D-16F0-3A5C-1CC08B4C804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A02014F7-6711-1F5F-C81F-824533622803}"/>
              </a:ext>
            </a:extLst>
          </p:cNvPr>
          <p:cNvSpPr txBox="1"/>
          <p:nvPr/>
        </p:nvSpPr>
        <p:spPr>
          <a:xfrm>
            <a:off x="1740637" y="716198"/>
            <a:ext cx="8489825" cy="3677353"/>
          </a:xfrm>
          <a:prstGeom prst="rect">
            <a:avLst/>
          </a:prstGeom>
          <a:noFill/>
        </p:spPr>
        <p:txBody>
          <a:bodyPr wrap="none" rtlCol="0">
            <a:spAutoFit/>
          </a:bodyPr>
          <a:lstStyle/>
          <a:p>
            <a:pPr algn="ctr">
              <a:lnSpc>
                <a:spcPct val="150000"/>
              </a:lnSpc>
            </a:pPr>
            <a:r>
              <a:rPr lang="fr-FR" sz="4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N°4</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Valoriser l’excellence scientifique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et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l’innovation de votre projet</a:t>
            </a:r>
            <a:endParaRPr lang="en-GB"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68124475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225A3E-05DA-835C-FDDA-853E5719214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B09F3398-CB05-FDD9-DEB4-7A9764E5322B}"/>
              </a:ext>
            </a:extLst>
          </p:cNvPr>
          <p:cNvSpPr>
            <a:spLocks noGrp="1"/>
          </p:cNvSpPr>
          <p:nvPr>
            <p:ph type="title"/>
          </p:nvPr>
        </p:nvSpPr>
        <p:spPr/>
        <p:txBody>
          <a:bodyPr/>
          <a:lstStyle/>
          <a:p>
            <a:r>
              <a:rPr lang="fr-FR" sz="4800" dirty="0"/>
              <a:t>1. Excellence : Les objectifs</a:t>
            </a:r>
            <a:endParaRPr lang="fr-FR" dirty="0"/>
          </a:p>
        </p:txBody>
      </p:sp>
      <p:sp>
        <p:nvSpPr>
          <p:cNvPr id="4" name="Espace réservé du numéro de diapositive 3">
            <a:extLst>
              <a:ext uri="{FF2B5EF4-FFF2-40B4-BE49-F238E27FC236}">
                <a16:creationId xmlns:a16="http://schemas.microsoft.com/office/drawing/2014/main" id="{25A08E07-F73E-5260-C5DC-2711DDFF262E}"/>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32</a:t>
            </a:fld>
            <a:endParaRPr lang="fr-FR">
              <a:latin typeface="Cambria" panose="02040503050406030204" pitchFamily="18" charset="0"/>
              <a:ea typeface="Cambria" panose="02040503050406030204" pitchFamily="18" charset="0"/>
            </a:endParaRPr>
          </a:p>
        </p:txBody>
      </p:sp>
      <p:grpSp>
        <p:nvGrpSpPr>
          <p:cNvPr id="7" name="Group 38">
            <a:extLst>
              <a:ext uri="{FF2B5EF4-FFF2-40B4-BE49-F238E27FC236}">
                <a16:creationId xmlns:a16="http://schemas.microsoft.com/office/drawing/2014/main" id="{9B5FF12F-1E17-AB4D-9285-4B45D30A4DFC}"/>
              </a:ext>
            </a:extLst>
          </p:cNvPr>
          <p:cNvGrpSpPr/>
          <p:nvPr/>
        </p:nvGrpSpPr>
        <p:grpSpPr>
          <a:xfrm>
            <a:off x="845824" y="3216320"/>
            <a:ext cx="10495327" cy="2649095"/>
            <a:chOff x="-227839" y="3186082"/>
            <a:chExt cx="9213085" cy="2293061"/>
          </a:xfrm>
        </p:grpSpPr>
        <p:cxnSp>
          <p:nvCxnSpPr>
            <p:cNvPr id="8" name="Connector: Elbow 20">
              <a:extLst>
                <a:ext uri="{FF2B5EF4-FFF2-40B4-BE49-F238E27FC236}">
                  <a16:creationId xmlns:a16="http://schemas.microsoft.com/office/drawing/2014/main" id="{60DF75EF-AD29-54AB-CDCB-6C37DED261D3}"/>
                </a:ext>
              </a:extLst>
            </p:cNvPr>
            <p:cNvCxnSpPr>
              <a:cxnSpLocks/>
              <a:endCxn id="38" idx="3"/>
            </p:cNvCxnSpPr>
            <p:nvPr/>
          </p:nvCxnSpPr>
          <p:spPr>
            <a:xfrm>
              <a:off x="497872" y="4460681"/>
              <a:ext cx="3176519" cy="423377"/>
            </a:xfrm>
            <a:prstGeom prst="bentConnector3">
              <a:avLst>
                <a:gd name="adj1" fmla="val -539"/>
              </a:avLst>
            </a:prstGeom>
            <a:ln w="349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9" name="Connector: Elbow 22">
              <a:extLst>
                <a:ext uri="{FF2B5EF4-FFF2-40B4-BE49-F238E27FC236}">
                  <a16:creationId xmlns:a16="http://schemas.microsoft.com/office/drawing/2014/main" id="{796915AD-C510-161C-18B2-3F112109AA8C}"/>
                </a:ext>
              </a:extLst>
            </p:cNvPr>
            <p:cNvCxnSpPr>
              <a:cxnSpLocks/>
              <a:endCxn id="38" idx="0"/>
            </p:cNvCxnSpPr>
            <p:nvPr/>
          </p:nvCxnSpPr>
          <p:spPr>
            <a:xfrm rot="10800000" flipV="1">
              <a:off x="5125820" y="4426882"/>
              <a:ext cx="3176519" cy="457174"/>
            </a:xfrm>
            <a:prstGeom prst="bentConnector3">
              <a:avLst>
                <a:gd name="adj1" fmla="val 135"/>
              </a:avLst>
            </a:prstGeom>
            <a:ln w="34925">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13" name="Group 29">
              <a:extLst>
                <a:ext uri="{FF2B5EF4-FFF2-40B4-BE49-F238E27FC236}">
                  <a16:creationId xmlns:a16="http://schemas.microsoft.com/office/drawing/2014/main" id="{72F2CBF1-2744-A2E1-6AFE-41C7C55E6CC9}"/>
                </a:ext>
              </a:extLst>
            </p:cNvPr>
            <p:cNvGrpSpPr/>
            <p:nvPr/>
          </p:nvGrpSpPr>
          <p:grpSpPr>
            <a:xfrm>
              <a:off x="-227839" y="3270511"/>
              <a:ext cx="1451429" cy="1190171"/>
              <a:chOff x="-227839" y="3270511"/>
              <a:chExt cx="1451429" cy="1190171"/>
            </a:xfrm>
          </p:grpSpPr>
          <p:grpSp>
            <p:nvGrpSpPr>
              <p:cNvPr id="44" name="Group 5">
                <a:extLst>
                  <a:ext uri="{FF2B5EF4-FFF2-40B4-BE49-F238E27FC236}">
                    <a16:creationId xmlns:a16="http://schemas.microsoft.com/office/drawing/2014/main" id="{1AD2E32D-CB77-D282-B80E-F97A67807295}"/>
                  </a:ext>
                </a:extLst>
              </p:cNvPr>
              <p:cNvGrpSpPr/>
              <p:nvPr/>
            </p:nvGrpSpPr>
            <p:grpSpPr>
              <a:xfrm>
                <a:off x="-227839" y="3270511"/>
                <a:ext cx="1451429" cy="1190171"/>
                <a:chOff x="-227839" y="3270511"/>
                <a:chExt cx="1451429" cy="1190171"/>
              </a:xfrm>
            </p:grpSpPr>
            <p:sp>
              <p:nvSpPr>
                <p:cNvPr id="46" name="Hexagon 4">
                  <a:extLst>
                    <a:ext uri="{FF2B5EF4-FFF2-40B4-BE49-F238E27FC236}">
                      <a16:creationId xmlns:a16="http://schemas.microsoft.com/office/drawing/2014/main" id="{57E3B780-8607-7B21-DD94-FA313BE5A7CA}"/>
                    </a:ext>
                  </a:extLst>
                </p:cNvPr>
                <p:cNvSpPr/>
                <p:nvPr/>
              </p:nvSpPr>
              <p:spPr>
                <a:xfrm>
                  <a:off x="-227839" y="3270511"/>
                  <a:ext cx="1451429" cy="1190171"/>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sp>
              <p:nvSpPr>
                <p:cNvPr id="47" name="Hexagon 6">
                  <a:extLst>
                    <a:ext uri="{FF2B5EF4-FFF2-40B4-BE49-F238E27FC236}">
                      <a16:creationId xmlns:a16="http://schemas.microsoft.com/office/drawing/2014/main" id="{17BF384F-C7FC-E53D-8E8B-71EB0C2B2391}"/>
                    </a:ext>
                  </a:extLst>
                </p:cNvPr>
                <p:cNvSpPr/>
                <p:nvPr/>
              </p:nvSpPr>
              <p:spPr>
                <a:xfrm>
                  <a:off x="-59657" y="3408421"/>
                  <a:ext cx="1115060" cy="914349"/>
                </a:xfrm>
                <a:prstGeom prst="hexagon">
                  <a:avLst/>
                </a:prstGeom>
                <a:solidFill>
                  <a:schemeClr val="bg1"/>
                </a:solidFill>
                <a:ln>
                  <a:noFill/>
                </a:ln>
                <a:effectLst>
                  <a:outerShdw blurRad="63500" sx="108000" sy="108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grpSp>
          <p:pic>
            <p:nvPicPr>
              <p:cNvPr id="45" name="Picture 4" descr="Chain Start icon">
                <a:extLst>
                  <a:ext uri="{FF2B5EF4-FFF2-40B4-BE49-F238E27FC236}">
                    <a16:creationId xmlns:a16="http://schemas.microsoft.com/office/drawing/2014/main" id="{0701BC19-4F62-BD5B-82A7-3017019CB7D4}"/>
                  </a:ext>
                </a:extLst>
              </p:cNvPr>
              <p:cNvPicPr>
                <a:picLocks noChangeAspect="1" noChangeArrowheads="1"/>
              </p:cNvPicPr>
              <p:nvPr/>
            </p:nvPicPr>
            <p:blipFill>
              <a:blip r:embed="rId3">
                <a:duotone>
                  <a:schemeClr val="accent1">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60372" y="3528097"/>
                <a:ext cx="675000" cy="675000"/>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40" name="Group 8">
              <a:extLst>
                <a:ext uri="{FF2B5EF4-FFF2-40B4-BE49-F238E27FC236}">
                  <a16:creationId xmlns:a16="http://schemas.microsoft.com/office/drawing/2014/main" id="{6364A046-ED9F-88F6-E56B-2DFFA850BB6C}"/>
                </a:ext>
              </a:extLst>
            </p:cNvPr>
            <p:cNvGrpSpPr/>
            <p:nvPr/>
          </p:nvGrpSpPr>
          <p:grpSpPr>
            <a:xfrm>
              <a:off x="7533817" y="3186082"/>
              <a:ext cx="1451429" cy="1190171"/>
              <a:chOff x="4309995" y="3186082"/>
              <a:chExt cx="1451429" cy="1190171"/>
            </a:xfrm>
          </p:grpSpPr>
          <p:sp>
            <p:nvSpPr>
              <p:cNvPr id="42" name="Hexagon 9">
                <a:extLst>
                  <a:ext uri="{FF2B5EF4-FFF2-40B4-BE49-F238E27FC236}">
                    <a16:creationId xmlns:a16="http://schemas.microsoft.com/office/drawing/2014/main" id="{1AABCA90-1CB9-333C-8079-C88D2570018A}"/>
                  </a:ext>
                </a:extLst>
              </p:cNvPr>
              <p:cNvSpPr/>
              <p:nvPr/>
            </p:nvSpPr>
            <p:spPr>
              <a:xfrm>
                <a:off x="4309995" y="3186082"/>
                <a:ext cx="1451429" cy="1190171"/>
              </a:xfrm>
              <a:prstGeom prst="hexagon">
                <a:avLst/>
              </a:prstGeom>
              <a:solidFill>
                <a:srgbClr val="7030A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sp>
            <p:nvSpPr>
              <p:cNvPr id="43" name="Hexagon 10">
                <a:extLst>
                  <a:ext uri="{FF2B5EF4-FFF2-40B4-BE49-F238E27FC236}">
                    <a16:creationId xmlns:a16="http://schemas.microsoft.com/office/drawing/2014/main" id="{530ADE71-EB97-F837-E030-19EDF0F8E57C}"/>
                  </a:ext>
                </a:extLst>
              </p:cNvPr>
              <p:cNvSpPr/>
              <p:nvPr/>
            </p:nvSpPr>
            <p:spPr>
              <a:xfrm>
                <a:off x="4478178" y="3323994"/>
                <a:ext cx="1115060" cy="914349"/>
              </a:xfrm>
              <a:prstGeom prst="hexagon">
                <a:avLst/>
              </a:prstGeom>
              <a:solidFill>
                <a:schemeClr val="bg1"/>
              </a:solidFill>
              <a:ln>
                <a:noFill/>
              </a:ln>
              <a:effectLst>
                <a:outerShdw blurRad="63500" sx="108000" sy="108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grpSp>
        <p:grpSp>
          <p:nvGrpSpPr>
            <p:cNvPr id="15" name="Group 34">
              <a:extLst>
                <a:ext uri="{FF2B5EF4-FFF2-40B4-BE49-F238E27FC236}">
                  <a16:creationId xmlns:a16="http://schemas.microsoft.com/office/drawing/2014/main" id="{0ECA0209-319B-BC61-193F-541DC8163400}"/>
                </a:ext>
              </a:extLst>
            </p:cNvPr>
            <p:cNvGrpSpPr/>
            <p:nvPr/>
          </p:nvGrpSpPr>
          <p:grpSpPr>
            <a:xfrm>
              <a:off x="3674391" y="4288972"/>
              <a:ext cx="1451429" cy="1190171"/>
              <a:chOff x="3674391" y="4288972"/>
              <a:chExt cx="1451429" cy="1190171"/>
            </a:xfrm>
          </p:grpSpPr>
          <p:grpSp>
            <p:nvGrpSpPr>
              <p:cNvPr id="36" name="Group 17">
                <a:extLst>
                  <a:ext uri="{FF2B5EF4-FFF2-40B4-BE49-F238E27FC236}">
                    <a16:creationId xmlns:a16="http://schemas.microsoft.com/office/drawing/2014/main" id="{F4A46351-FB1C-1729-3671-47E5C7BD8DEB}"/>
                  </a:ext>
                </a:extLst>
              </p:cNvPr>
              <p:cNvGrpSpPr/>
              <p:nvPr/>
            </p:nvGrpSpPr>
            <p:grpSpPr>
              <a:xfrm>
                <a:off x="3674391" y="4288972"/>
                <a:ext cx="1451429" cy="1190171"/>
                <a:chOff x="2062480" y="2616201"/>
                <a:chExt cx="1451429" cy="1190171"/>
              </a:xfrm>
            </p:grpSpPr>
            <p:sp>
              <p:nvSpPr>
                <p:cNvPr id="38" name="Hexagon 18">
                  <a:extLst>
                    <a:ext uri="{FF2B5EF4-FFF2-40B4-BE49-F238E27FC236}">
                      <a16:creationId xmlns:a16="http://schemas.microsoft.com/office/drawing/2014/main" id="{CCAE124A-3BF9-FF4D-E11C-3969251692FC}"/>
                    </a:ext>
                  </a:extLst>
                </p:cNvPr>
                <p:cNvSpPr/>
                <p:nvPr/>
              </p:nvSpPr>
              <p:spPr>
                <a:xfrm>
                  <a:off x="2062480" y="2616201"/>
                  <a:ext cx="1451429" cy="1190171"/>
                </a:xfrm>
                <a:prstGeom prst="hexagon">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sp>
              <p:nvSpPr>
                <p:cNvPr id="39" name="Hexagon 19">
                  <a:extLst>
                    <a:ext uri="{FF2B5EF4-FFF2-40B4-BE49-F238E27FC236}">
                      <a16:creationId xmlns:a16="http://schemas.microsoft.com/office/drawing/2014/main" id="{F91511CF-C2A2-8994-BC04-5D65D6C31CB6}"/>
                    </a:ext>
                  </a:extLst>
                </p:cNvPr>
                <p:cNvSpPr/>
                <p:nvPr/>
              </p:nvSpPr>
              <p:spPr>
                <a:xfrm>
                  <a:off x="2230664" y="2754111"/>
                  <a:ext cx="1115060" cy="914349"/>
                </a:xfrm>
                <a:prstGeom prst="hexagon">
                  <a:avLst/>
                </a:prstGeom>
                <a:solidFill>
                  <a:schemeClr val="bg1"/>
                </a:solidFill>
                <a:ln>
                  <a:noFill/>
                </a:ln>
                <a:effectLst>
                  <a:outerShdw blurRad="63500" sx="108000" sy="108000" algn="ctr" rotWithShape="0">
                    <a:prstClr val="black">
                      <a:alpha val="3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685800">
                    <a:buClrTx/>
                  </a:pPr>
                  <a:endParaRPr lang="en-IN" sz="1350" kern="1200">
                    <a:solidFill>
                      <a:prstClr val="white"/>
                    </a:solidFill>
                    <a:latin typeface="Cambria" panose="02040503050406030204" pitchFamily="18" charset="0"/>
                    <a:ea typeface="Cambria" panose="02040503050406030204" pitchFamily="18" charset="0"/>
                  </a:endParaRPr>
                </a:p>
              </p:txBody>
            </p:sp>
          </p:grpSp>
          <p:pic>
            <p:nvPicPr>
              <p:cNvPr id="37" name="Picture 8" descr="Broken Link icon">
                <a:extLst>
                  <a:ext uri="{FF2B5EF4-FFF2-40B4-BE49-F238E27FC236}">
                    <a16:creationId xmlns:a16="http://schemas.microsoft.com/office/drawing/2014/main" id="{BB9CE07D-F403-5894-111D-5E9B97EBECDD}"/>
                  </a:ext>
                </a:extLst>
              </p:cNvPr>
              <p:cNvPicPr>
                <a:picLocks noChangeAspect="1" noChangeArrowheads="1"/>
              </p:cNvPicPr>
              <p:nvPr/>
            </p:nvPicPr>
            <p:blipFill>
              <a:blip r:embed="rId4">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4062605" y="4546557"/>
                <a:ext cx="675000" cy="675000"/>
              </a:xfrm>
              <a:prstGeom prst="rect">
                <a:avLst/>
              </a:prstGeom>
              <a:noFill/>
              <a:extLst>
                <a:ext uri="{909E8E84-426E-40DD-AFC4-6F175D3DCCD1}">
                  <a14:hiddenFill xmlns:a14="http://schemas.microsoft.com/office/drawing/2010/main">
                    <a:solidFill>
                      <a:srgbClr val="FFFFFF"/>
                    </a:solidFill>
                  </a14:hiddenFill>
                </a:ext>
              </a:extLst>
            </p:spPr>
          </p:pic>
        </p:grpSp>
      </p:grpSp>
      <p:pic>
        <p:nvPicPr>
          <p:cNvPr id="52" name="Picture 4" descr="Decentralized Network icon">
            <a:extLst>
              <a:ext uri="{FF2B5EF4-FFF2-40B4-BE49-F238E27FC236}">
                <a16:creationId xmlns:a16="http://schemas.microsoft.com/office/drawing/2014/main" id="{900A49EC-3638-DE1E-FC39-A518B5E47C48}"/>
              </a:ext>
            </a:extLst>
          </p:cNvPr>
          <p:cNvPicPr>
            <a:picLocks noChangeAspect="1" noChangeArrowheads="1"/>
          </p:cNvPicPr>
          <p:nvPr/>
        </p:nvPicPr>
        <p:blipFill>
          <a:blip r:embed="rId5">
            <a:duotone>
              <a:schemeClr val="accent5">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0154750" y="3536471"/>
            <a:ext cx="770995" cy="781886"/>
          </a:xfrm>
          <a:prstGeom prst="rect">
            <a:avLst/>
          </a:prstGeom>
          <a:noFill/>
          <a:extLst>
            <a:ext uri="{909E8E84-426E-40DD-AFC4-6F175D3DCCD1}">
              <a14:hiddenFill xmlns:a14="http://schemas.microsoft.com/office/drawing/2010/main">
                <a:solidFill>
                  <a:srgbClr val="FFFFFF"/>
                </a:solidFill>
              </a14:hiddenFill>
            </a:ext>
          </a:extLst>
        </p:spPr>
      </p:pic>
      <p:sp>
        <p:nvSpPr>
          <p:cNvPr id="56" name="ZoneTexte 55">
            <a:extLst>
              <a:ext uri="{FF2B5EF4-FFF2-40B4-BE49-F238E27FC236}">
                <a16:creationId xmlns:a16="http://schemas.microsoft.com/office/drawing/2014/main" id="{BC16121E-877D-F6DF-8804-B49A4A9E3EFF}"/>
              </a:ext>
            </a:extLst>
          </p:cNvPr>
          <p:cNvSpPr txBox="1"/>
          <p:nvPr/>
        </p:nvSpPr>
        <p:spPr>
          <a:xfrm>
            <a:off x="164190" y="1770962"/>
            <a:ext cx="4286945" cy="1200329"/>
          </a:xfrm>
          <a:prstGeom prst="rect">
            <a:avLst/>
          </a:prstGeom>
          <a:noFill/>
        </p:spPr>
        <p:txBody>
          <a:bodyPr wrap="square">
            <a:spAutoFit/>
          </a:bodyPr>
          <a:lstStyle/>
          <a:p>
            <a:pPr algn="ctr"/>
            <a:r>
              <a:rPr lang="fr-FR" sz="1800" dirty="0">
                <a:solidFill>
                  <a:schemeClr val="accent5">
                    <a:lumMod val="75000"/>
                  </a:schemeClr>
                </a:solidFill>
                <a:latin typeface="Cambria" panose="02040503050406030204" pitchFamily="18" charset="0"/>
                <a:ea typeface="Cambria" panose="02040503050406030204" pitchFamily="18" charset="0"/>
              </a:rPr>
              <a:t>Servent à </a:t>
            </a:r>
            <a:r>
              <a:rPr lang="fr-FR" sz="1800" b="1" dirty="0">
                <a:solidFill>
                  <a:schemeClr val="accent5">
                    <a:lumMod val="75000"/>
                  </a:schemeClr>
                </a:solidFill>
                <a:latin typeface="Cambria" panose="02040503050406030204" pitchFamily="18" charset="0"/>
                <a:ea typeface="Cambria" panose="02040503050406030204" pitchFamily="18" charset="0"/>
              </a:rPr>
              <a:t>répondre</a:t>
            </a:r>
            <a:r>
              <a:rPr lang="fr-FR" sz="1800" dirty="0">
                <a:solidFill>
                  <a:schemeClr val="accent5">
                    <a:lumMod val="75000"/>
                  </a:schemeClr>
                </a:solidFill>
                <a:latin typeface="Cambria" panose="02040503050406030204" pitchFamily="18" charset="0"/>
                <a:ea typeface="Cambria" panose="02040503050406030204" pitchFamily="18" charset="0"/>
              </a:rPr>
              <a:t> directement aux </a:t>
            </a:r>
            <a:r>
              <a:rPr lang="fr-FR" sz="1800" b="1" dirty="0">
                <a:solidFill>
                  <a:schemeClr val="accent5">
                    <a:lumMod val="75000"/>
                  </a:schemeClr>
                </a:solidFill>
                <a:latin typeface="Cambria" panose="02040503050406030204" pitchFamily="18" charset="0"/>
                <a:ea typeface="Cambria" panose="02040503050406030204" pitchFamily="18" charset="0"/>
              </a:rPr>
              <a:t>attentes du call</a:t>
            </a:r>
            <a:r>
              <a:rPr lang="fr-FR" sz="1800" dirty="0">
                <a:solidFill>
                  <a:schemeClr val="accent5">
                    <a:lumMod val="75000"/>
                  </a:schemeClr>
                </a:solidFill>
                <a:latin typeface="Cambria" panose="02040503050406030204" pitchFamily="18" charset="0"/>
                <a:ea typeface="Cambria" panose="02040503050406030204" pitchFamily="18" charset="0"/>
              </a:rPr>
              <a:t> et se scinde en 2 volets : </a:t>
            </a:r>
          </a:p>
          <a:p>
            <a:r>
              <a:rPr lang="fr-FR" sz="1800" dirty="0">
                <a:solidFill>
                  <a:schemeClr val="accent5">
                    <a:lumMod val="75000"/>
                  </a:schemeClr>
                </a:solidFill>
                <a:latin typeface="Cambria" panose="02040503050406030204" pitchFamily="18" charset="0"/>
                <a:ea typeface="Cambria" panose="02040503050406030204" pitchFamily="18" charset="0"/>
              </a:rPr>
              <a:t>- Objectif général </a:t>
            </a:r>
          </a:p>
          <a:p>
            <a:r>
              <a:rPr lang="fr-FR" dirty="0">
                <a:solidFill>
                  <a:schemeClr val="accent5">
                    <a:lumMod val="75000"/>
                  </a:schemeClr>
                </a:solidFill>
                <a:latin typeface="Cambria" panose="02040503050406030204" pitchFamily="18" charset="0"/>
                <a:ea typeface="Cambria" panose="02040503050406030204" pitchFamily="18" charset="0"/>
              </a:rPr>
              <a:t>- Objectif spécifique</a:t>
            </a:r>
          </a:p>
        </p:txBody>
      </p:sp>
      <p:sp>
        <p:nvSpPr>
          <p:cNvPr id="57" name="ZoneTexte 56">
            <a:extLst>
              <a:ext uri="{FF2B5EF4-FFF2-40B4-BE49-F238E27FC236}">
                <a16:creationId xmlns:a16="http://schemas.microsoft.com/office/drawing/2014/main" id="{C3704369-A068-FE52-4675-FD86B8CFB71C}"/>
              </a:ext>
            </a:extLst>
          </p:cNvPr>
          <p:cNvSpPr txBox="1"/>
          <p:nvPr/>
        </p:nvSpPr>
        <p:spPr>
          <a:xfrm>
            <a:off x="606628" y="5283607"/>
            <a:ext cx="2373786" cy="461665"/>
          </a:xfrm>
          <a:prstGeom prst="rect">
            <a:avLst/>
          </a:prstGeom>
          <a:noFill/>
        </p:spPr>
        <p:txBody>
          <a:bodyPr wrap="square">
            <a:spAutoFit/>
          </a:bodyPr>
          <a:lstStyle/>
          <a:p>
            <a:r>
              <a:rPr lang="fr-FR" sz="2400" b="1" dirty="0">
                <a:solidFill>
                  <a:schemeClr val="accent1"/>
                </a:solidFill>
                <a:latin typeface="Cambria" panose="02040503050406030204" pitchFamily="18" charset="0"/>
                <a:ea typeface="Cambria" panose="02040503050406030204" pitchFamily="18" charset="0"/>
              </a:rPr>
              <a:t>Catégorisation</a:t>
            </a:r>
          </a:p>
        </p:txBody>
      </p:sp>
      <p:sp>
        <p:nvSpPr>
          <p:cNvPr id="58" name="ZoneTexte 57">
            <a:extLst>
              <a:ext uri="{FF2B5EF4-FFF2-40B4-BE49-F238E27FC236}">
                <a16:creationId xmlns:a16="http://schemas.microsoft.com/office/drawing/2014/main" id="{F0007C6C-1251-5CB7-F7D4-96AD6C90319E}"/>
              </a:ext>
            </a:extLst>
          </p:cNvPr>
          <p:cNvSpPr txBox="1"/>
          <p:nvPr/>
        </p:nvSpPr>
        <p:spPr>
          <a:xfrm>
            <a:off x="5784413" y="5865424"/>
            <a:ext cx="1163544" cy="461665"/>
          </a:xfrm>
          <a:prstGeom prst="rect">
            <a:avLst/>
          </a:prstGeom>
          <a:noFill/>
        </p:spPr>
        <p:txBody>
          <a:bodyPr wrap="square">
            <a:spAutoFit/>
          </a:bodyPr>
          <a:lstStyle/>
          <a:p>
            <a:r>
              <a:rPr lang="fr-FR" sz="2400" b="1" dirty="0">
                <a:solidFill>
                  <a:schemeClr val="accent1"/>
                </a:solidFill>
                <a:latin typeface="Cambria" panose="02040503050406030204" pitchFamily="18" charset="0"/>
                <a:ea typeface="Cambria" panose="02040503050406030204" pitchFamily="18" charset="0"/>
              </a:rPr>
              <a:t>Rôle</a:t>
            </a:r>
          </a:p>
        </p:txBody>
      </p:sp>
      <p:sp>
        <p:nvSpPr>
          <p:cNvPr id="59" name="ZoneTexte 58">
            <a:extLst>
              <a:ext uri="{FF2B5EF4-FFF2-40B4-BE49-F238E27FC236}">
                <a16:creationId xmlns:a16="http://schemas.microsoft.com/office/drawing/2014/main" id="{EBF1FDB8-88BF-ABB0-A0EE-F044488E5762}"/>
              </a:ext>
            </a:extLst>
          </p:cNvPr>
          <p:cNvSpPr txBox="1"/>
          <p:nvPr/>
        </p:nvSpPr>
        <p:spPr>
          <a:xfrm>
            <a:off x="3866634" y="3250718"/>
            <a:ext cx="4127316" cy="1200329"/>
          </a:xfrm>
          <a:prstGeom prst="rect">
            <a:avLst/>
          </a:prstGeom>
          <a:noFill/>
        </p:spPr>
        <p:txBody>
          <a:bodyPr wrap="square">
            <a:spAutoFit/>
          </a:bodyPr>
          <a:lstStyle/>
          <a:p>
            <a:pPr marL="285750" indent="-285750">
              <a:buFontTx/>
              <a:buChar char="-"/>
            </a:pPr>
            <a:r>
              <a:rPr lang="fr-FR" sz="1800" dirty="0">
                <a:solidFill>
                  <a:schemeClr val="accent2"/>
                </a:solidFill>
                <a:latin typeface="Cambria" panose="02040503050406030204" pitchFamily="18" charset="0"/>
                <a:ea typeface="Cambria" panose="02040503050406030204" pitchFamily="18" charset="0"/>
              </a:rPr>
              <a:t>Justifier la pertinence du projet</a:t>
            </a:r>
          </a:p>
          <a:p>
            <a:pPr marL="285750" indent="-285750">
              <a:buFontTx/>
              <a:buChar char="-"/>
            </a:pPr>
            <a:r>
              <a:rPr lang="fr-FR" sz="1800" dirty="0">
                <a:solidFill>
                  <a:schemeClr val="accent2"/>
                </a:solidFill>
                <a:latin typeface="Cambria" panose="02040503050406030204" pitchFamily="18" charset="0"/>
                <a:ea typeface="Cambria" panose="02040503050406030204" pitchFamily="18" charset="0"/>
              </a:rPr>
              <a:t>Démontrer la cohérence avec les priorités de l’UE </a:t>
            </a:r>
          </a:p>
          <a:p>
            <a:pPr marL="285750" indent="-285750">
              <a:buFontTx/>
              <a:buChar char="-"/>
            </a:pPr>
            <a:r>
              <a:rPr lang="fr-FR" sz="1800" dirty="0">
                <a:solidFill>
                  <a:schemeClr val="accent2"/>
                </a:solidFill>
                <a:latin typeface="Cambria" panose="02040503050406030204" pitchFamily="18" charset="0"/>
                <a:ea typeface="Cambria" panose="02040503050406030204" pitchFamily="18" charset="0"/>
              </a:rPr>
              <a:t>Structurent l’ensemble du projet </a:t>
            </a:r>
          </a:p>
        </p:txBody>
      </p:sp>
      <p:sp>
        <p:nvSpPr>
          <p:cNvPr id="60" name="ZoneTexte 59">
            <a:extLst>
              <a:ext uri="{FF2B5EF4-FFF2-40B4-BE49-F238E27FC236}">
                <a16:creationId xmlns:a16="http://schemas.microsoft.com/office/drawing/2014/main" id="{36510081-7BCB-3CCA-E0EA-398B9DD87E51}"/>
              </a:ext>
            </a:extLst>
          </p:cNvPr>
          <p:cNvSpPr txBox="1"/>
          <p:nvPr/>
        </p:nvSpPr>
        <p:spPr>
          <a:xfrm>
            <a:off x="7594563" y="1658486"/>
            <a:ext cx="4438493" cy="1477328"/>
          </a:xfrm>
          <a:prstGeom prst="rect">
            <a:avLst/>
          </a:prstGeom>
          <a:noFill/>
        </p:spPr>
        <p:txBody>
          <a:bodyPr wrap="square">
            <a:spAutoFit/>
          </a:bodyPr>
          <a:lstStyle/>
          <a:p>
            <a:pPr algn="ctr"/>
            <a:r>
              <a:rPr lang="fr-FR" dirty="0">
                <a:solidFill>
                  <a:srgbClr val="7030A0"/>
                </a:solidFill>
                <a:latin typeface="Cambria" panose="02040503050406030204" pitchFamily="18" charset="0"/>
                <a:ea typeface="Cambria" panose="02040503050406030204" pitchFamily="18" charset="0"/>
              </a:rPr>
              <a:t>Un bon objectif répond à l’appel de 3 façons, à l’aide de la méthode </a:t>
            </a:r>
            <a:r>
              <a:rPr lang="fr-FR" b="1" dirty="0">
                <a:solidFill>
                  <a:srgbClr val="7030A0"/>
                </a:solidFill>
                <a:latin typeface="Cambria" panose="02040503050406030204" pitchFamily="18" charset="0"/>
                <a:ea typeface="Cambria" panose="02040503050406030204" pitchFamily="18" charset="0"/>
              </a:rPr>
              <a:t>SMART</a:t>
            </a:r>
            <a:r>
              <a:rPr lang="fr-FR" dirty="0">
                <a:solidFill>
                  <a:srgbClr val="7030A0"/>
                </a:solidFill>
                <a:latin typeface="Cambria" panose="02040503050406030204" pitchFamily="18" charset="0"/>
                <a:ea typeface="Cambria" panose="02040503050406030204" pitchFamily="18" charset="0"/>
              </a:rPr>
              <a:t> :</a:t>
            </a:r>
          </a:p>
          <a:p>
            <a:pPr marL="285750" indent="-285750">
              <a:buFontTx/>
              <a:buChar char="-"/>
            </a:pPr>
            <a:r>
              <a:rPr lang="fr-FR" dirty="0">
                <a:solidFill>
                  <a:srgbClr val="7030A0"/>
                </a:solidFill>
                <a:latin typeface="Cambria" panose="02040503050406030204" pitchFamily="18" charset="0"/>
                <a:ea typeface="Cambria" panose="02040503050406030204" pitchFamily="18" charset="0"/>
              </a:rPr>
              <a:t>Lien direct avec l’appel à projets  </a:t>
            </a:r>
          </a:p>
          <a:p>
            <a:pPr marL="285750" indent="-285750">
              <a:buFontTx/>
              <a:buChar char="-"/>
            </a:pPr>
            <a:r>
              <a:rPr lang="fr-FR" dirty="0">
                <a:solidFill>
                  <a:srgbClr val="7030A0"/>
                </a:solidFill>
                <a:latin typeface="Cambria" panose="02040503050406030204" pitchFamily="18" charset="0"/>
                <a:ea typeface="Cambria" panose="02040503050406030204" pitchFamily="18" charset="0"/>
              </a:rPr>
              <a:t>Impact démontrable </a:t>
            </a:r>
          </a:p>
          <a:p>
            <a:pPr marL="285750" indent="-285750">
              <a:buFontTx/>
              <a:buChar char="-"/>
            </a:pPr>
            <a:r>
              <a:rPr lang="fr-FR" dirty="0">
                <a:solidFill>
                  <a:srgbClr val="7030A0"/>
                </a:solidFill>
                <a:latin typeface="Cambria" panose="02040503050406030204" pitchFamily="18" charset="0"/>
                <a:ea typeface="Cambria" panose="02040503050406030204" pitchFamily="18" charset="0"/>
              </a:rPr>
              <a:t>Faisabilité </a:t>
            </a:r>
          </a:p>
        </p:txBody>
      </p:sp>
      <p:sp>
        <p:nvSpPr>
          <p:cNvPr id="61" name="ZoneTexte 60">
            <a:extLst>
              <a:ext uri="{FF2B5EF4-FFF2-40B4-BE49-F238E27FC236}">
                <a16:creationId xmlns:a16="http://schemas.microsoft.com/office/drawing/2014/main" id="{93BC2745-6577-6CD6-8C93-CD2671CE33DD}"/>
              </a:ext>
            </a:extLst>
          </p:cNvPr>
          <p:cNvSpPr txBox="1"/>
          <p:nvPr/>
        </p:nvSpPr>
        <p:spPr>
          <a:xfrm>
            <a:off x="9482783" y="5217336"/>
            <a:ext cx="2570277" cy="461665"/>
          </a:xfrm>
          <a:prstGeom prst="rect">
            <a:avLst/>
          </a:prstGeom>
          <a:noFill/>
        </p:spPr>
        <p:txBody>
          <a:bodyPr wrap="square">
            <a:spAutoFit/>
          </a:bodyPr>
          <a:lstStyle/>
          <a:p>
            <a:r>
              <a:rPr lang="fr-FR" sz="2400" b="1" dirty="0">
                <a:solidFill>
                  <a:srgbClr val="7030A0"/>
                </a:solidFill>
                <a:latin typeface="Cambria" panose="02040503050406030204" pitchFamily="18" charset="0"/>
                <a:ea typeface="Cambria" panose="02040503050406030204" pitchFamily="18" charset="0"/>
              </a:rPr>
              <a:t>Caractéristiques</a:t>
            </a:r>
          </a:p>
        </p:txBody>
      </p:sp>
    </p:spTree>
    <p:extLst>
      <p:ext uri="{BB962C8B-B14F-4D97-AF65-F5344CB8AC3E}">
        <p14:creationId xmlns:p14="http://schemas.microsoft.com/office/powerpoint/2010/main" val="268077447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696142-0529-68AE-4BC4-61BD87749ED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1FA6185-A907-F1EB-ABD1-C64D3D320145}"/>
              </a:ext>
            </a:extLst>
          </p:cNvPr>
          <p:cNvSpPr>
            <a:spLocks noGrp="1"/>
          </p:cNvSpPr>
          <p:nvPr>
            <p:ph type="title"/>
          </p:nvPr>
        </p:nvSpPr>
        <p:spPr/>
        <p:txBody>
          <a:bodyPr/>
          <a:lstStyle/>
          <a:p>
            <a:r>
              <a:rPr lang="fr-FR" sz="4800" dirty="0"/>
              <a:t>1. Excellence : Le concept</a:t>
            </a:r>
            <a:endParaRPr lang="fr-FR" dirty="0"/>
          </a:p>
        </p:txBody>
      </p:sp>
      <p:sp>
        <p:nvSpPr>
          <p:cNvPr id="4" name="Espace réservé du numéro de diapositive 3">
            <a:extLst>
              <a:ext uri="{FF2B5EF4-FFF2-40B4-BE49-F238E27FC236}">
                <a16:creationId xmlns:a16="http://schemas.microsoft.com/office/drawing/2014/main" id="{11EF2EE3-33DC-D4C2-C768-6F5289125DD2}"/>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33</a:t>
            </a:fld>
            <a:endParaRPr lang="fr-FR">
              <a:latin typeface="Cambria" panose="02040503050406030204" pitchFamily="18" charset="0"/>
              <a:ea typeface="Cambria" panose="02040503050406030204" pitchFamily="18" charset="0"/>
            </a:endParaRPr>
          </a:p>
        </p:txBody>
      </p:sp>
      <p:grpSp>
        <p:nvGrpSpPr>
          <p:cNvPr id="63" name="Group 23">
            <a:extLst>
              <a:ext uri="{FF2B5EF4-FFF2-40B4-BE49-F238E27FC236}">
                <a16:creationId xmlns:a16="http://schemas.microsoft.com/office/drawing/2014/main" id="{EF342F0A-BE8F-0905-4634-DE26C22AC054}"/>
              </a:ext>
            </a:extLst>
          </p:cNvPr>
          <p:cNvGrpSpPr/>
          <p:nvPr/>
        </p:nvGrpSpPr>
        <p:grpSpPr>
          <a:xfrm>
            <a:off x="649296" y="1299581"/>
            <a:ext cx="6287059" cy="5302387"/>
            <a:chOff x="1451108" y="1481657"/>
            <a:chExt cx="4309874" cy="4123529"/>
          </a:xfrm>
        </p:grpSpPr>
        <p:sp>
          <p:nvSpPr>
            <p:cNvPr id="64" name="Freeform: Shape 25">
              <a:extLst>
                <a:ext uri="{FF2B5EF4-FFF2-40B4-BE49-F238E27FC236}">
                  <a16:creationId xmlns:a16="http://schemas.microsoft.com/office/drawing/2014/main" id="{0ACD4285-8601-0D0A-EFCA-40AA5C611FFB}"/>
                </a:ext>
              </a:extLst>
            </p:cNvPr>
            <p:cNvSpPr/>
            <p:nvPr/>
          </p:nvSpPr>
          <p:spPr>
            <a:xfrm>
              <a:off x="1541513" y="3479442"/>
              <a:ext cx="3879060" cy="709144"/>
            </a:xfrm>
            <a:custGeom>
              <a:avLst/>
              <a:gdLst>
                <a:gd name="connsiteX0" fmla="*/ 545899 w 5172080"/>
                <a:gd name="connsiteY0" fmla="*/ 0 h 945525"/>
                <a:gd name="connsiteX1" fmla="*/ 4699318 w 5172080"/>
                <a:gd name="connsiteY1" fmla="*/ 0 h 945525"/>
                <a:gd name="connsiteX2" fmla="*/ 5172080 w 5172080"/>
                <a:gd name="connsiteY2" fmla="*/ 472763 h 945525"/>
                <a:gd name="connsiteX3" fmla="*/ 4699318 w 5172080"/>
                <a:gd name="connsiteY3" fmla="*/ 945525 h 945525"/>
                <a:gd name="connsiteX4" fmla="*/ 0 w 5172080"/>
                <a:gd name="connsiteY4" fmla="*/ 945525 h 94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72080" h="945525">
                  <a:moveTo>
                    <a:pt x="545899" y="0"/>
                  </a:moveTo>
                  <a:lnTo>
                    <a:pt x="4699318" y="0"/>
                  </a:lnTo>
                  <a:lnTo>
                    <a:pt x="5172080" y="472763"/>
                  </a:lnTo>
                  <a:lnTo>
                    <a:pt x="4699318" y="945525"/>
                  </a:lnTo>
                  <a:lnTo>
                    <a:pt x="0" y="945525"/>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08610" rtlCol="0" anchor="ctr">
              <a:noAutofit/>
            </a:bodyPr>
            <a:lstStyle/>
            <a:p>
              <a:pPr algn="r" defTabSz="685800">
                <a:buClrTx/>
              </a:pPr>
              <a:r>
                <a:rPr lang="fr-FR" sz="1400" b="1" kern="1200" cap="all" noProof="0" dirty="0">
                  <a:solidFill>
                    <a:schemeClr val="bg1"/>
                  </a:solidFill>
                  <a:latin typeface="Cambria" panose="02040503050406030204" pitchFamily="18" charset="0"/>
                  <a:ea typeface="Cambria" panose="02040503050406030204" pitchFamily="18" charset="0"/>
                </a:rPr>
                <a:t>Justification du projet</a:t>
              </a:r>
            </a:p>
          </p:txBody>
        </p:sp>
        <p:sp>
          <p:nvSpPr>
            <p:cNvPr id="65" name="Freeform: Shape 27">
              <a:extLst>
                <a:ext uri="{FF2B5EF4-FFF2-40B4-BE49-F238E27FC236}">
                  <a16:creationId xmlns:a16="http://schemas.microsoft.com/office/drawing/2014/main" id="{0FCFB70E-6FB3-9164-AB7C-EAAE147453DB}"/>
                </a:ext>
              </a:extLst>
            </p:cNvPr>
            <p:cNvSpPr/>
            <p:nvPr/>
          </p:nvSpPr>
          <p:spPr>
            <a:xfrm>
              <a:off x="1451109" y="4188948"/>
              <a:ext cx="4309873" cy="891226"/>
            </a:xfrm>
            <a:custGeom>
              <a:avLst/>
              <a:gdLst>
                <a:gd name="connsiteX0" fmla="*/ 545899 w 5746497"/>
                <a:gd name="connsiteY0" fmla="*/ 0 h 945525"/>
                <a:gd name="connsiteX1" fmla="*/ 5273735 w 5746497"/>
                <a:gd name="connsiteY1" fmla="*/ 0 h 945525"/>
                <a:gd name="connsiteX2" fmla="*/ 5746497 w 5746497"/>
                <a:gd name="connsiteY2" fmla="*/ 472763 h 945525"/>
                <a:gd name="connsiteX3" fmla="*/ 5273735 w 5746497"/>
                <a:gd name="connsiteY3" fmla="*/ 945525 h 945525"/>
                <a:gd name="connsiteX4" fmla="*/ 0 w 5746497"/>
                <a:gd name="connsiteY4" fmla="*/ 945525 h 94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46497" h="945525">
                  <a:moveTo>
                    <a:pt x="545899" y="0"/>
                  </a:moveTo>
                  <a:lnTo>
                    <a:pt x="5273735" y="0"/>
                  </a:lnTo>
                  <a:lnTo>
                    <a:pt x="5746497" y="472763"/>
                  </a:lnTo>
                  <a:lnTo>
                    <a:pt x="5273735" y="945525"/>
                  </a:lnTo>
                  <a:lnTo>
                    <a:pt x="0" y="945525"/>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08610" rtlCol="0" anchor="ctr">
              <a:noAutofit/>
            </a:bodyPr>
            <a:lstStyle/>
            <a:p>
              <a:pPr algn="r" defTabSz="685800">
                <a:buClrTx/>
              </a:pPr>
              <a:r>
                <a:rPr lang="fr-FR" sz="1400" b="1" kern="1200" cap="all" noProof="0" dirty="0">
                  <a:solidFill>
                    <a:srgbClr val="FFFFFF"/>
                  </a:solidFill>
                  <a:latin typeface="Cambria" panose="02040503050406030204" pitchFamily="18" charset="0"/>
                  <a:ea typeface="Cambria" panose="02040503050406030204" pitchFamily="18" charset="0"/>
                </a:rPr>
                <a:t>Le concept doit avoir les caractéristiques suivantes</a:t>
              </a:r>
            </a:p>
          </p:txBody>
        </p:sp>
        <p:sp>
          <p:nvSpPr>
            <p:cNvPr id="66" name="Freeform: Shape 29">
              <a:extLst>
                <a:ext uri="{FF2B5EF4-FFF2-40B4-BE49-F238E27FC236}">
                  <a16:creationId xmlns:a16="http://schemas.microsoft.com/office/drawing/2014/main" id="{6A27A6B1-EE8F-E63E-E622-646E8F39E8F7}"/>
                </a:ext>
              </a:extLst>
            </p:cNvPr>
            <p:cNvSpPr/>
            <p:nvPr/>
          </p:nvSpPr>
          <p:spPr>
            <a:xfrm>
              <a:off x="2036533" y="2769936"/>
              <a:ext cx="3043631" cy="709144"/>
            </a:xfrm>
            <a:custGeom>
              <a:avLst/>
              <a:gdLst>
                <a:gd name="connsiteX0" fmla="*/ 545899 w 4058174"/>
                <a:gd name="connsiteY0" fmla="*/ 0 h 945525"/>
                <a:gd name="connsiteX1" fmla="*/ 3585412 w 4058174"/>
                <a:gd name="connsiteY1" fmla="*/ 0 h 945525"/>
                <a:gd name="connsiteX2" fmla="*/ 4058174 w 4058174"/>
                <a:gd name="connsiteY2" fmla="*/ 472763 h 945525"/>
                <a:gd name="connsiteX3" fmla="*/ 3585412 w 4058174"/>
                <a:gd name="connsiteY3" fmla="*/ 945525 h 945525"/>
                <a:gd name="connsiteX4" fmla="*/ 0 w 4058174"/>
                <a:gd name="connsiteY4" fmla="*/ 945525 h 94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58174" h="945525">
                  <a:moveTo>
                    <a:pt x="545899" y="0"/>
                  </a:moveTo>
                  <a:lnTo>
                    <a:pt x="3585412" y="0"/>
                  </a:lnTo>
                  <a:lnTo>
                    <a:pt x="4058174" y="472763"/>
                  </a:lnTo>
                  <a:lnTo>
                    <a:pt x="3585412" y="945525"/>
                  </a:lnTo>
                  <a:lnTo>
                    <a:pt x="0" y="945525"/>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08610" rtlCol="0" anchor="ctr">
              <a:noAutofit/>
            </a:bodyPr>
            <a:lstStyle/>
            <a:p>
              <a:pPr algn="r" defTabSz="685800">
                <a:buClrTx/>
              </a:pPr>
              <a:r>
                <a:rPr lang="fr-FR" sz="1400" b="1" kern="1200" cap="all" noProof="0" dirty="0">
                  <a:solidFill>
                    <a:schemeClr val="bg1"/>
                  </a:solidFill>
                  <a:latin typeface="Cambria" panose="02040503050406030204" pitchFamily="18" charset="0"/>
                  <a:ea typeface="Cambria" panose="02040503050406030204" pitchFamily="18" charset="0"/>
                </a:rPr>
                <a:t>Idée centrale du projet</a:t>
              </a:r>
            </a:p>
          </p:txBody>
        </p:sp>
        <p:sp>
          <p:nvSpPr>
            <p:cNvPr id="67" name="Freeform: Shape 31">
              <a:extLst>
                <a:ext uri="{FF2B5EF4-FFF2-40B4-BE49-F238E27FC236}">
                  <a16:creationId xmlns:a16="http://schemas.microsoft.com/office/drawing/2014/main" id="{5933F24C-7D2B-376F-0CF5-593899CBADA4}"/>
                </a:ext>
              </a:extLst>
            </p:cNvPr>
            <p:cNvSpPr/>
            <p:nvPr/>
          </p:nvSpPr>
          <p:spPr>
            <a:xfrm>
              <a:off x="2680009" y="2060430"/>
              <a:ext cx="2059745" cy="709144"/>
            </a:xfrm>
            <a:custGeom>
              <a:avLst/>
              <a:gdLst>
                <a:gd name="connsiteX0" fmla="*/ 545899 w 2746327"/>
                <a:gd name="connsiteY0" fmla="*/ 0 h 945525"/>
                <a:gd name="connsiteX1" fmla="*/ 2273565 w 2746327"/>
                <a:gd name="connsiteY1" fmla="*/ 0 h 945525"/>
                <a:gd name="connsiteX2" fmla="*/ 2746327 w 2746327"/>
                <a:gd name="connsiteY2" fmla="*/ 472763 h 945525"/>
                <a:gd name="connsiteX3" fmla="*/ 2273565 w 2746327"/>
                <a:gd name="connsiteY3" fmla="*/ 945525 h 945525"/>
                <a:gd name="connsiteX4" fmla="*/ 0 w 2746327"/>
                <a:gd name="connsiteY4" fmla="*/ 945525 h 9455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6327" h="945525">
                  <a:moveTo>
                    <a:pt x="545899" y="0"/>
                  </a:moveTo>
                  <a:lnTo>
                    <a:pt x="2273565" y="0"/>
                  </a:lnTo>
                  <a:lnTo>
                    <a:pt x="2746327" y="472763"/>
                  </a:lnTo>
                  <a:lnTo>
                    <a:pt x="2273565" y="945525"/>
                  </a:lnTo>
                  <a:lnTo>
                    <a:pt x="0" y="945525"/>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Ins="308610" rtlCol="0" anchor="ctr">
              <a:noAutofit/>
            </a:bodyPr>
            <a:lstStyle/>
            <a:p>
              <a:pPr algn="r" defTabSz="685800">
                <a:buClrTx/>
              </a:pPr>
              <a:r>
                <a:rPr lang="fr-FR" sz="1400" b="1" kern="1200" cap="all" noProof="0" dirty="0">
                  <a:solidFill>
                    <a:srgbClr val="FFFFFF"/>
                  </a:solidFill>
                  <a:latin typeface="Cambria" panose="02040503050406030204" pitchFamily="18" charset="0"/>
                  <a:ea typeface="Cambria" panose="02040503050406030204" pitchFamily="18" charset="0"/>
                </a:rPr>
                <a:t>Philosophie du projet</a:t>
              </a:r>
            </a:p>
          </p:txBody>
        </p:sp>
        <p:sp>
          <p:nvSpPr>
            <p:cNvPr id="68" name="Freeform: Shape 32">
              <a:extLst>
                <a:ext uri="{FF2B5EF4-FFF2-40B4-BE49-F238E27FC236}">
                  <a16:creationId xmlns:a16="http://schemas.microsoft.com/office/drawing/2014/main" id="{74968262-BCF1-7A5C-6EDE-5B22653CDBCF}"/>
                </a:ext>
              </a:extLst>
            </p:cNvPr>
            <p:cNvSpPr/>
            <p:nvPr/>
          </p:nvSpPr>
          <p:spPr>
            <a:xfrm>
              <a:off x="1451108" y="2060430"/>
              <a:ext cx="2607516" cy="2837662"/>
            </a:xfrm>
            <a:custGeom>
              <a:avLst/>
              <a:gdLst>
                <a:gd name="connsiteX0" fmla="*/ 2184433 w 3476688"/>
                <a:gd name="connsiteY0" fmla="*/ 0 h 3783549"/>
                <a:gd name="connsiteX1" fmla="*/ 3476688 w 3476688"/>
                <a:gd name="connsiteY1" fmla="*/ 0 h 3783549"/>
                <a:gd name="connsiteX2" fmla="*/ 1292255 w 3476688"/>
                <a:gd name="connsiteY2" fmla="*/ 3783549 h 3783549"/>
                <a:gd name="connsiteX3" fmla="*/ 0 w 3476688"/>
                <a:gd name="connsiteY3" fmla="*/ 3783549 h 3783549"/>
              </a:gdLst>
              <a:ahLst/>
              <a:cxnLst>
                <a:cxn ang="0">
                  <a:pos x="connsiteX0" y="connsiteY0"/>
                </a:cxn>
                <a:cxn ang="0">
                  <a:pos x="connsiteX1" y="connsiteY1"/>
                </a:cxn>
                <a:cxn ang="0">
                  <a:pos x="connsiteX2" y="connsiteY2"/>
                </a:cxn>
                <a:cxn ang="0">
                  <a:pos x="connsiteX3" y="connsiteY3"/>
                </a:cxn>
              </a:cxnLst>
              <a:rect l="l" t="t" r="r" b="b"/>
              <a:pathLst>
                <a:path w="3476688" h="3783549">
                  <a:moveTo>
                    <a:pt x="2184433" y="0"/>
                  </a:moveTo>
                  <a:lnTo>
                    <a:pt x="3476688" y="0"/>
                  </a:lnTo>
                  <a:lnTo>
                    <a:pt x="1292255" y="3783549"/>
                  </a:lnTo>
                  <a:lnTo>
                    <a:pt x="0" y="3783549"/>
                  </a:lnTo>
                  <a:close/>
                </a:path>
              </a:pathLst>
            </a:custGeom>
            <a:gradFill flip="none" rotWithShape="1">
              <a:gsLst>
                <a:gs pos="45000">
                  <a:schemeClr val="tx1">
                    <a:alpha val="0"/>
                  </a:schemeClr>
                </a:gs>
                <a:gs pos="0">
                  <a:schemeClr val="accent1">
                    <a:lumMod val="5000"/>
                    <a:lumOff val="95000"/>
                    <a:alpha val="0"/>
                  </a:schemeClr>
                </a:gs>
                <a:gs pos="74000">
                  <a:schemeClr val="tx1">
                    <a:lumMod val="0"/>
                  </a:schemeClr>
                </a:gs>
              </a:gsLst>
              <a:lin ang="12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defTabSz="685800">
                <a:buClrTx/>
              </a:pPr>
              <a:endParaRPr lang="fr-FR" sz="1400" kern="1200" noProof="0" dirty="0">
                <a:solidFill>
                  <a:srgbClr val="FFFFFF"/>
                </a:solidFill>
                <a:latin typeface="Cambria" panose="02040503050406030204" pitchFamily="18" charset="0"/>
                <a:ea typeface="Cambria" panose="02040503050406030204" pitchFamily="18" charset="0"/>
              </a:endParaRPr>
            </a:p>
          </p:txBody>
        </p:sp>
        <p:grpSp>
          <p:nvGrpSpPr>
            <p:cNvPr id="69" name="Group 33">
              <a:extLst>
                <a:ext uri="{FF2B5EF4-FFF2-40B4-BE49-F238E27FC236}">
                  <a16:creationId xmlns:a16="http://schemas.microsoft.com/office/drawing/2014/main" id="{7CB6E6CA-7F7E-C1A3-A281-C485E6660B95}"/>
                </a:ext>
              </a:extLst>
            </p:cNvPr>
            <p:cNvGrpSpPr/>
            <p:nvPr/>
          </p:nvGrpSpPr>
          <p:grpSpPr>
            <a:xfrm>
              <a:off x="1527432" y="1481657"/>
              <a:ext cx="894911" cy="4123529"/>
              <a:chOff x="3366613" y="832542"/>
              <a:chExt cx="1193214" cy="5498039"/>
            </a:xfrm>
          </p:grpSpPr>
          <p:sp>
            <p:nvSpPr>
              <p:cNvPr id="70" name="Freeform: Shape 34">
                <a:extLst>
                  <a:ext uri="{FF2B5EF4-FFF2-40B4-BE49-F238E27FC236}">
                    <a16:creationId xmlns:a16="http://schemas.microsoft.com/office/drawing/2014/main" id="{E9A98EC4-96C2-8FB2-D5BB-B05E5901C372}"/>
                  </a:ext>
                </a:extLst>
              </p:cNvPr>
              <p:cNvSpPr/>
              <p:nvPr/>
            </p:nvSpPr>
            <p:spPr>
              <a:xfrm rot="1800000">
                <a:off x="3421043" y="1696269"/>
                <a:ext cx="1117836" cy="3695382"/>
              </a:xfrm>
              <a:custGeom>
                <a:avLst/>
                <a:gdLst>
                  <a:gd name="connsiteX0" fmla="*/ 0 w 246888"/>
                  <a:gd name="connsiteY0" fmla="*/ 0 h 3058451"/>
                  <a:gd name="connsiteX1" fmla="*/ 246888 w 246888"/>
                  <a:gd name="connsiteY1" fmla="*/ 0 h 3058451"/>
                  <a:gd name="connsiteX2" fmla="*/ 246888 w 246888"/>
                  <a:gd name="connsiteY2" fmla="*/ 3010419 h 3058451"/>
                  <a:gd name="connsiteX3" fmla="*/ 123444 w 246888"/>
                  <a:gd name="connsiteY3" fmla="*/ 3058451 h 3058451"/>
                  <a:gd name="connsiteX4" fmla="*/ 0 w 246888"/>
                  <a:gd name="connsiteY4" fmla="*/ 3010419 h 30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3058451">
                    <a:moveTo>
                      <a:pt x="0" y="0"/>
                    </a:moveTo>
                    <a:lnTo>
                      <a:pt x="246888" y="0"/>
                    </a:lnTo>
                    <a:lnTo>
                      <a:pt x="246888" y="3010419"/>
                    </a:lnTo>
                    <a:cubicBezTo>
                      <a:pt x="246888" y="3036946"/>
                      <a:pt x="191620" y="3058451"/>
                      <a:pt x="123444" y="3058451"/>
                    </a:cubicBezTo>
                    <a:cubicBezTo>
                      <a:pt x="55268" y="3058451"/>
                      <a:pt x="0" y="3036946"/>
                      <a:pt x="0" y="3010419"/>
                    </a:cubicBezTo>
                    <a:close/>
                  </a:path>
                </a:pathLst>
              </a:custGeom>
              <a:solidFill>
                <a:schemeClr val="accent1"/>
              </a:solidFill>
              <a:ln w="12700">
                <a:miter lim="400000"/>
              </a:ln>
            </p:spPr>
            <p:txBody>
              <a:bodyPr wrap="square" lIns="21431" tIns="21431" rIns="21431" bIns="21431" anchor="ctr">
                <a:noAutofit/>
              </a:bodyP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grpSp>
            <p:nvGrpSpPr>
              <p:cNvPr id="71" name="Group 39">
                <a:extLst>
                  <a:ext uri="{FF2B5EF4-FFF2-40B4-BE49-F238E27FC236}">
                    <a16:creationId xmlns:a16="http://schemas.microsoft.com/office/drawing/2014/main" id="{625DF10F-EDBC-A474-F33C-83B99F1C4377}"/>
                  </a:ext>
                </a:extLst>
              </p:cNvPr>
              <p:cNvGrpSpPr/>
              <p:nvPr/>
            </p:nvGrpSpPr>
            <p:grpSpPr>
              <a:xfrm rot="1800000">
                <a:off x="3366613" y="832542"/>
                <a:ext cx="1193214" cy="5498039"/>
                <a:chOff x="9661309" y="1723005"/>
                <a:chExt cx="987553" cy="4550404"/>
              </a:xfrm>
            </p:grpSpPr>
            <p:sp>
              <p:nvSpPr>
                <p:cNvPr id="72" name="Freeform: Shape 40">
                  <a:extLst>
                    <a:ext uri="{FF2B5EF4-FFF2-40B4-BE49-F238E27FC236}">
                      <a16:creationId xmlns:a16="http://schemas.microsoft.com/office/drawing/2014/main" id="{97BE7A39-BC61-CC7B-CDCE-2466991C0E58}"/>
                    </a:ext>
                  </a:extLst>
                </p:cNvPr>
                <p:cNvSpPr/>
                <p:nvPr/>
              </p:nvSpPr>
              <p:spPr>
                <a:xfrm>
                  <a:off x="9661309" y="5362187"/>
                  <a:ext cx="987552" cy="911222"/>
                </a:xfrm>
                <a:custGeom>
                  <a:avLst/>
                  <a:gdLst>
                    <a:gd name="connsiteX0" fmla="*/ 493776 w 987552"/>
                    <a:gd name="connsiteY0" fmla="*/ 0 h 911222"/>
                    <a:gd name="connsiteX1" fmla="*/ 987552 w 987552"/>
                    <a:gd name="connsiteY1" fmla="*/ 75328 h 911222"/>
                    <a:gd name="connsiteX2" fmla="*/ 917143 w 987552"/>
                    <a:gd name="connsiteY2" fmla="*/ 201484 h 911222"/>
                    <a:gd name="connsiteX3" fmla="*/ 673273 w 987552"/>
                    <a:gd name="connsiteY3" fmla="*/ 638528 h 911222"/>
                    <a:gd name="connsiteX4" fmla="*/ 530992 w 987552"/>
                    <a:gd name="connsiteY4" fmla="*/ 893451 h 911222"/>
                    <a:gd name="connsiteX5" fmla="*/ 456560 w 987552"/>
                    <a:gd name="connsiteY5" fmla="*/ 893451 h 911222"/>
                    <a:gd name="connsiteX6" fmla="*/ 314279 w 987552"/>
                    <a:gd name="connsiteY6" fmla="*/ 638528 h 911222"/>
                    <a:gd name="connsiteX7" fmla="*/ 70409 w 987552"/>
                    <a:gd name="connsiteY7" fmla="*/ 201484 h 911222"/>
                    <a:gd name="connsiteX8" fmla="*/ 0 w 987552"/>
                    <a:gd name="connsiteY8" fmla="*/ 75328 h 911222"/>
                    <a:gd name="connsiteX9" fmla="*/ 493776 w 987552"/>
                    <a:gd name="connsiteY9" fmla="*/ 0 h 911222"/>
                    <a:gd name="connsiteX0" fmla="*/ 493776 w 987552"/>
                    <a:gd name="connsiteY0" fmla="*/ 0 h 911222"/>
                    <a:gd name="connsiteX1" fmla="*/ 987552 w 987552"/>
                    <a:gd name="connsiteY1" fmla="*/ 75328 h 911222"/>
                    <a:gd name="connsiteX2" fmla="*/ 917143 w 987552"/>
                    <a:gd name="connsiteY2" fmla="*/ 201484 h 911222"/>
                    <a:gd name="connsiteX3" fmla="*/ 673273 w 987552"/>
                    <a:gd name="connsiteY3" fmla="*/ 638528 h 911222"/>
                    <a:gd name="connsiteX4" fmla="*/ 530992 w 987552"/>
                    <a:gd name="connsiteY4" fmla="*/ 893451 h 911222"/>
                    <a:gd name="connsiteX5" fmla="*/ 456560 w 987552"/>
                    <a:gd name="connsiteY5" fmla="*/ 893451 h 911222"/>
                    <a:gd name="connsiteX6" fmla="*/ 314279 w 987552"/>
                    <a:gd name="connsiteY6" fmla="*/ 638528 h 911222"/>
                    <a:gd name="connsiteX7" fmla="*/ 0 w 987552"/>
                    <a:gd name="connsiteY7" fmla="*/ 75328 h 911222"/>
                    <a:gd name="connsiteX8" fmla="*/ 493776 w 987552"/>
                    <a:gd name="connsiteY8" fmla="*/ 0 h 911222"/>
                    <a:gd name="connsiteX0" fmla="*/ 493776 w 987552"/>
                    <a:gd name="connsiteY0" fmla="*/ 0 h 911222"/>
                    <a:gd name="connsiteX1" fmla="*/ 987552 w 987552"/>
                    <a:gd name="connsiteY1" fmla="*/ 75328 h 911222"/>
                    <a:gd name="connsiteX2" fmla="*/ 917143 w 987552"/>
                    <a:gd name="connsiteY2" fmla="*/ 201484 h 911222"/>
                    <a:gd name="connsiteX3" fmla="*/ 673273 w 987552"/>
                    <a:gd name="connsiteY3" fmla="*/ 638528 h 911222"/>
                    <a:gd name="connsiteX4" fmla="*/ 530992 w 987552"/>
                    <a:gd name="connsiteY4" fmla="*/ 893451 h 911222"/>
                    <a:gd name="connsiteX5" fmla="*/ 456560 w 987552"/>
                    <a:gd name="connsiteY5" fmla="*/ 893451 h 911222"/>
                    <a:gd name="connsiteX6" fmla="*/ 0 w 987552"/>
                    <a:gd name="connsiteY6" fmla="*/ 75328 h 911222"/>
                    <a:gd name="connsiteX7" fmla="*/ 493776 w 987552"/>
                    <a:gd name="connsiteY7" fmla="*/ 0 h 911222"/>
                    <a:gd name="connsiteX0" fmla="*/ 493776 w 987552"/>
                    <a:gd name="connsiteY0" fmla="*/ 0 h 911222"/>
                    <a:gd name="connsiteX1" fmla="*/ 987552 w 987552"/>
                    <a:gd name="connsiteY1" fmla="*/ 75328 h 911222"/>
                    <a:gd name="connsiteX2" fmla="*/ 917143 w 987552"/>
                    <a:gd name="connsiteY2" fmla="*/ 201484 h 911222"/>
                    <a:gd name="connsiteX3" fmla="*/ 530992 w 987552"/>
                    <a:gd name="connsiteY3" fmla="*/ 893451 h 911222"/>
                    <a:gd name="connsiteX4" fmla="*/ 456560 w 987552"/>
                    <a:gd name="connsiteY4" fmla="*/ 893451 h 911222"/>
                    <a:gd name="connsiteX5" fmla="*/ 0 w 987552"/>
                    <a:gd name="connsiteY5" fmla="*/ 75328 h 911222"/>
                    <a:gd name="connsiteX6" fmla="*/ 493776 w 987552"/>
                    <a:gd name="connsiteY6" fmla="*/ 0 h 911222"/>
                    <a:gd name="connsiteX0" fmla="*/ 493776 w 987552"/>
                    <a:gd name="connsiteY0" fmla="*/ 0 h 911222"/>
                    <a:gd name="connsiteX1" fmla="*/ 987552 w 987552"/>
                    <a:gd name="connsiteY1" fmla="*/ 75328 h 911222"/>
                    <a:gd name="connsiteX2" fmla="*/ 530992 w 987552"/>
                    <a:gd name="connsiteY2" fmla="*/ 893451 h 911222"/>
                    <a:gd name="connsiteX3" fmla="*/ 456560 w 987552"/>
                    <a:gd name="connsiteY3" fmla="*/ 893451 h 911222"/>
                    <a:gd name="connsiteX4" fmla="*/ 0 w 987552"/>
                    <a:gd name="connsiteY4" fmla="*/ 75328 h 911222"/>
                    <a:gd name="connsiteX5" fmla="*/ 493776 w 987552"/>
                    <a:gd name="connsiteY5" fmla="*/ 0 h 9112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87552" h="911222">
                      <a:moveTo>
                        <a:pt x="493776" y="0"/>
                      </a:moveTo>
                      <a:cubicBezTo>
                        <a:pt x="766481" y="0"/>
                        <a:pt x="987552" y="33725"/>
                        <a:pt x="987552" y="75328"/>
                      </a:cubicBezTo>
                      <a:lnTo>
                        <a:pt x="530992" y="893451"/>
                      </a:lnTo>
                      <a:cubicBezTo>
                        <a:pt x="517825" y="917146"/>
                        <a:pt x="469727" y="917146"/>
                        <a:pt x="456560" y="893451"/>
                      </a:cubicBezTo>
                      <a:lnTo>
                        <a:pt x="0" y="75328"/>
                      </a:lnTo>
                      <a:cubicBezTo>
                        <a:pt x="0" y="33725"/>
                        <a:pt x="221071" y="0"/>
                        <a:pt x="493776" y="0"/>
                      </a:cubicBezTo>
                      <a:close/>
                    </a:path>
                  </a:pathLst>
                </a:custGeom>
                <a:solidFill>
                  <a:srgbClr val="EED6C2"/>
                </a:solidFill>
                <a:ln w="12700">
                  <a:noFill/>
                  <a:miter lim="400000"/>
                </a:ln>
              </p:spPr>
              <p:txBody>
                <a:bodyPr wrap="square" lIns="21431" tIns="21431" rIns="21431" bIns="21431" anchor="ctr">
                  <a:noAutofit/>
                </a:bodyP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73" name="Shape">
                  <a:extLst>
                    <a:ext uri="{FF2B5EF4-FFF2-40B4-BE49-F238E27FC236}">
                      <a16:creationId xmlns:a16="http://schemas.microsoft.com/office/drawing/2014/main" id="{B41DFBA2-C647-55D6-82B3-785BA2CBAE06}"/>
                    </a:ext>
                  </a:extLst>
                </p:cNvPr>
                <p:cNvSpPr/>
                <p:nvPr/>
              </p:nvSpPr>
              <p:spPr>
                <a:xfrm>
                  <a:off x="9978156" y="5982981"/>
                  <a:ext cx="353859" cy="290428"/>
                </a:xfrm>
                <a:custGeom>
                  <a:avLst/>
                  <a:gdLst/>
                  <a:ahLst/>
                  <a:cxnLst>
                    <a:cxn ang="0">
                      <a:pos x="wd2" y="hd2"/>
                    </a:cxn>
                    <a:cxn ang="5400000">
                      <a:pos x="wd2" y="hd2"/>
                    </a:cxn>
                    <a:cxn ang="10800000">
                      <a:pos x="wd2" y="hd2"/>
                    </a:cxn>
                    <a:cxn ang="16200000">
                      <a:pos x="wd2" y="hd2"/>
                    </a:cxn>
                  </a:cxnLst>
                  <a:rect l="0" t="0" r="r" b="b"/>
                  <a:pathLst>
                    <a:path w="21600" h="21168" extrusionOk="0">
                      <a:moveTo>
                        <a:pt x="10800" y="0"/>
                      </a:moveTo>
                      <a:cubicBezTo>
                        <a:pt x="6943" y="0"/>
                        <a:pt x="3295" y="472"/>
                        <a:pt x="0" y="1293"/>
                      </a:cubicBezTo>
                      <a:lnTo>
                        <a:pt x="8560" y="19874"/>
                      </a:lnTo>
                      <a:cubicBezTo>
                        <a:pt x="9354" y="21600"/>
                        <a:pt x="12246" y="21600"/>
                        <a:pt x="13040" y="19874"/>
                      </a:cubicBezTo>
                      <a:lnTo>
                        <a:pt x="21600" y="1293"/>
                      </a:lnTo>
                      <a:cubicBezTo>
                        <a:pt x="18305" y="472"/>
                        <a:pt x="14657" y="0"/>
                        <a:pt x="10800" y="0"/>
                      </a:cubicBezTo>
                      <a:close/>
                    </a:path>
                  </a:pathLst>
                </a:custGeom>
                <a:solidFill>
                  <a:srgbClr val="4B494B"/>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74" name="Freeform: Shape 42">
                  <a:extLst>
                    <a:ext uri="{FF2B5EF4-FFF2-40B4-BE49-F238E27FC236}">
                      <a16:creationId xmlns:a16="http://schemas.microsoft.com/office/drawing/2014/main" id="{5D9FA710-1811-B3DA-1125-FBA47102E0B7}"/>
                    </a:ext>
                  </a:extLst>
                </p:cNvPr>
                <p:cNvSpPr/>
                <p:nvPr/>
              </p:nvSpPr>
              <p:spPr>
                <a:xfrm>
                  <a:off x="9661310" y="2415036"/>
                  <a:ext cx="246888" cy="3058451"/>
                </a:xfrm>
                <a:custGeom>
                  <a:avLst/>
                  <a:gdLst>
                    <a:gd name="connsiteX0" fmla="*/ 0 w 246888"/>
                    <a:gd name="connsiteY0" fmla="*/ 0 h 3058451"/>
                    <a:gd name="connsiteX1" fmla="*/ 246888 w 246888"/>
                    <a:gd name="connsiteY1" fmla="*/ 0 h 3058451"/>
                    <a:gd name="connsiteX2" fmla="*/ 246888 w 246888"/>
                    <a:gd name="connsiteY2" fmla="*/ 3010419 h 3058451"/>
                    <a:gd name="connsiteX3" fmla="*/ 123444 w 246888"/>
                    <a:gd name="connsiteY3" fmla="*/ 3058451 h 3058451"/>
                    <a:gd name="connsiteX4" fmla="*/ 0 w 246888"/>
                    <a:gd name="connsiteY4" fmla="*/ 3010419 h 30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3058451">
                      <a:moveTo>
                        <a:pt x="0" y="0"/>
                      </a:moveTo>
                      <a:lnTo>
                        <a:pt x="246888" y="0"/>
                      </a:lnTo>
                      <a:lnTo>
                        <a:pt x="246888" y="3010419"/>
                      </a:lnTo>
                      <a:cubicBezTo>
                        <a:pt x="246888" y="3036946"/>
                        <a:pt x="191620" y="3058451"/>
                        <a:pt x="123444" y="3058451"/>
                      </a:cubicBezTo>
                      <a:cubicBezTo>
                        <a:pt x="55268" y="3058451"/>
                        <a:pt x="0" y="3036946"/>
                        <a:pt x="0" y="3010419"/>
                      </a:cubicBezTo>
                      <a:close/>
                    </a:path>
                  </a:pathLst>
                </a:custGeom>
                <a:solidFill>
                  <a:schemeClr val="accent1">
                    <a:lumMod val="40000"/>
                    <a:lumOff val="60000"/>
                  </a:schemeClr>
                </a:solidFill>
                <a:ln w="12700">
                  <a:miter lim="400000"/>
                </a:ln>
              </p:spPr>
              <p:txBody>
                <a:bodyPr wrap="square" lIns="21431" tIns="21431" rIns="21431" bIns="21431" anchor="ctr">
                  <a:noAutofit/>
                </a:bodyP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sp>
              <p:nvSpPr>
                <p:cNvPr id="75" name="Freeform: Shape 43">
                  <a:extLst>
                    <a:ext uri="{FF2B5EF4-FFF2-40B4-BE49-F238E27FC236}">
                      <a16:creationId xmlns:a16="http://schemas.microsoft.com/office/drawing/2014/main" id="{BBA8CDC0-A4D0-502E-A7AD-5C1CC9E8E9D9}"/>
                    </a:ext>
                  </a:extLst>
                </p:cNvPr>
                <p:cNvSpPr/>
                <p:nvPr/>
              </p:nvSpPr>
              <p:spPr>
                <a:xfrm>
                  <a:off x="9908198" y="2415036"/>
                  <a:ext cx="246888" cy="3058451"/>
                </a:xfrm>
                <a:custGeom>
                  <a:avLst/>
                  <a:gdLst>
                    <a:gd name="connsiteX0" fmla="*/ 0 w 246888"/>
                    <a:gd name="connsiteY0" fmla="*/ 0 h 3058451"/>
                    <a:gd name="connsiteX1" fmla="*/ 246888 w 246888"/>
                    <a:gd name="connsiteY1" fmla="*/ 0 h 3058451"/>
                    <a:gd name="connsiteX2" fmla="*/ 246888 w 246888"/>
                    <a:gd name="connsiteY2" fmla="*/ 3010419 h 3058451"/>
                    <a:gd name="connsiteX3" fmla="*/ 123444 w 246888"/>
                    <a:gd name="connsiteY3" fmla="*/ 3058451 h 3058451"/>
                    <a:gd name="connsiteX4" fmla="*/ 0 w 246888"/>
                    <a:gd name="connsiteY4" fmla="*/ 3010419 h 30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3058451">
                      <a:moveTo>
                        <a:pt x="0" y="0"/>
                      </a:moveTo>
                      <a:lnTo>
                        <a:pt x="246888" y="0"/>
                      </a:lnTo>
                      <a:lnTo>
                        <a:pt x="246888" y="3010419"/>
                      </a:lnTo>
                      <a:cubicBezTo>
                        <a:pt x="246888" y="3036946"/>
                        <a:pt x="191620" y="3058451"/>
                        <a:pt x="123444" y="3058451"/>
                      </a:cubicBezTo>
                      <a:cubicBezTo>
                        <a:pt x="55268" y="3058451"/>
                        <a:pt x="0" y="3036946"/>
                        <a:pt x="0" y="3010419"/>
                      </a:cubicBezTo>
                      <a:close/>
                    </a:path>
                  </a:pathLst>
                </a:custGeom>
                <a:solidFill>
                  <a:schemeClr val="accent1">
                    <a:lumMod val="60000"/>
                    <a:lumOff val="40000"/>
                  </a:schemeClr>
                </a:solidFill>
                <a:ln w="12700">
                  <a:miter lim="400000"/>
                </a:ln>
              </p:spPr>
              <p:txBody>
                <a:bodyPr wrap="square" lIns="21431" tIns="21431" rIns="21431" bIns="21431" anchor="ctr">
                  <a:noAutofit/>
                </a:bodyP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sp>
              <p:nvSpPr>
                <p:cNvPr id="76" name="Freeform: Shape 44">
                  <a:extLst>
                    <a:ext uri="{FF2B5EF4-FFF2-40B4-BE49-F238E27FC236}">
                      <a16:creationId xmlns:a16="http://schemas.microsoft.com/office/drawing/2014/main" id="{31628AEB-41C2-509F-0780-F987DB4FE437}"/>
                    </a:ext>
                  </a:extLst>
                </p:cNvPr>
                <p:cNvSpPr/>
                <p:nvPr/>
              </p:nvSpPr>
              <p:spPr>
                <a:xfrm>
                  <a:off x="10155086" y="2415036"/>
                  <a:ext cx="246888" cy="3058451"/>
                </a:xfrm>
                <a:custGeom>
                  <a:avLst/>
                  <a:gdLst>
                    <a:gd name="connsiteX0" fmla="*/ 0 w 246888"/>
                    <a:gd name="connsiteY0" fmla="*/ 0 h 3058451"/>
                    <a:gd name="connsiteX1" fmla="*/ 246888 w 246888"/>
                    <a:gd name="connsiteY1" fmla="*/ 0 h 3058451"/>
                    <a:gd name="connsiteX2" fmla="*/ 246888 w 246888"/>
                    <a:gd name="connsiteY2" fmla="*/ 3010419 h 3058451"/>
                    <a:gd name="connsiteX3" fmla="*/ 123444 w 246888"/>
                    <a:gd name="connsiteY3" fmla="*/ 3058451 h 3058451"/>
                    <a:gd name="connsiteX4" fmla="*/ 0 w 246888"/>
                    <a:gd name="connsiteY4" fmla="*/ 3010419 h 30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3058451">
                      <a:moveTo>
                        <a:pt x="0" y="0"/>
                      </a:moveTo>
                      <a:lnTo>
                        <a:pt x="246888" y="0"/>
                      </a:lnTo>
                      <a:lnTo>
                        <a:pt x="246888" y="3010419"/>
                      </a:lnTo>
                      <a:cubicBezTo>
                        <a:pt x="246888" y="3036946"/>
                        <a:pt x="191620" y="3058451"/>
                        <a:pt x="123444" y="3058451"/>
                      </a:cubicBezTo>
                      <a:cubicBezTo>
                        <a:pt x="55268" y="3058451"/>
                        <a:pt x="0" y="3036946"/>
                        <a:pt x="0" y="3010419"/>
                      </a:cubicBezTo>
                      <a:close/>
                    </a:path>
                  </a:pathLst>
                </a:custGeom>
                <a:solidFill>
                  <a:schemeClr val="accent1"/>
                </a:solidFill>
                <a:ln w="12700">
                  <a:miter lim="400000"/>
                </a:ln>
              </p:spPr>
              <p:txBody>
                <a:bodyPr wrap="square" lIns="21431" tIns="21431" rIns="21431" bIns="21431" anchor="ctr">
                  <a:noAutofit/>
                </a:bodyP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sp>
              <p:nvSpPr>
                <p:cNvPr id="77" name="Freeform: Shape 45">
                  <a:extLst>
                    <a:ext uri="{FF2B5EF4-FFF2-40B4-BE49-F238E27FC236}">
                      <a16:creationId xmlns:a16="http://schemas.microsoft.com/office/drawing/2014/main" id="{83CA0548-9B74-9C75-3996-6696C9F2E1EA}"/>
                    </a:ext>
                  </a:extLst>
                </p:cNvPr>
                <p:cNvSpPr/>
                <p:nvPr/>
              </p:nvSpPr>
              <p:spPr>
                <a:xfrm>
                  <a:off x="10401974" y="2415036"/>
                  <a:ext cx="246888" cy="3058451"/>
                </a:xfrm>
                <a:custGeom>
                  <a:avLst/>
                  <a:gdLst>
                    <a:gd name="connsiteX0" fmla="*/ 0 w 246888"/>
                    <a:gd name="connsiteY0" fmla="*/ 0 h 3058451"/>
                    <a:gd name="connsiteX1" fmla="*/ 246888 w 246888"/>
                    <a:gd name="connsiteY1" fmla="*/ 0 h 3058451"/>
                    <a:gd name="connsiteX2" fmla="*/ 246888 w 246888"/>
                    <a:gd name="connsiteY2" fmla="*/ 3010419 h 3058451"/>
                    <a:gd name="connsiteX3" fmla="*/ 123444 w 246888"/>
                    <a:gd name="connsiteY3" fmla="*/ 3058451 h 3058451"/>
                    <a:gd name="connsiteX4" fmla="*/ 0 w 246888"/>
                    <a:gd name="connsiteY4" fmla="*/ 3010419 h 30584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46888" h="3058451">
                      <a:moveTo>
                        <a:pt x="0" y="0"/>
                      </a:moveTo>
                      <a:lnTo>
                        <a:pt x="246888" y="0"/>
                      </a:lnTo>
                      <a:lnTo>
                        <a:pt x="246888" y="3010419"/>
                      </a:lnTo>
                      <a:cubicBezTo>
                        <a:pt x="246888" y="3036946"/>
                        <a:pt x="191620" y="3058451"/>
                        <a:pt x="123444" y="3058451"/>
                      </a:cubicBezTo>
                      <a:cubicBezTo>
                        <a:pt x="55268" y="3058451"/>
                        <a:pt x="0" y="3036946"/>
                        <a:pt x="0" y="3010419"/>
                      </a:cubicBezTo>
                      <a:close/>
                    </a:path>
                  </a:pathLst>
                </a:custGeom>
                <a:solidFill>
                  <a:schemeClr val="accent1">
                    <a:lumMod val="75000"/>
                  </a:schemeClr>
                </a:solidFill>
                <a:ln w="12700">
                  <a:miter lim="400000"/>
                </a:ln>
              </p:spPr>
              <p:txBody>
                <a:bodyPr wrap="square" lIns="21431" tIns="21431" rIns="21431" bIns="21431" anchor="ctr">
                  <a:noAutofit/>
                </a:bodyP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grpSp>
              <p:nvGrpSpPr>
                <p:cNvPr id="78" name="Group 46">
                  <a:extLst>
                    <a:ext uri="{FF2B5EF4-FFF2-40B4-BE49-F238E27FC236}">
                      <a16:creationId xmlns:a16="http://schemas.microsoft.com/office/drawing/2014/main" id="{24B93D89-ADC0-9B72-0026-0FDE37618416}"/>
                    </a:ext>
                  </a:extLst>
                </p:cNvPr>
                <p:cNvGrpSpPr/>
                <p:nvPr/>
              </p:nvGrpSpPr>
              <p:grpSpPr>
                <a:xfrm>
                  <a:off x="9661309" y="1723005"/>
                  <a:ext cx="987552" cy="694240"/>
                  <a:chOff x="8426870" y="1023185"/>
                  <a:chExt cx="987552" cy="694240"/>
                </a:xfrm>
              </p:grpSpPr>
              <p:sp>
                <p:nvSpPr>
                  <p:cNvPr id="79" name="Rectangle">
                    <a:extLst>
                      <a:ext uri="{FF2B5EF4-FFF2-40B4-BE49-F238E27FC236}">
                        <a16:creationId xmlns:a16="http://schemas.microsoft.com/office/drawing/2014/main" id="{E2C56A30-DF98-F799-9FFC-B6F13046637B}"/>
                      </a:ext>
                    </a:extLst>
                  </p:cNvPr>
                  <p:cNvSpPr/>
                  <p:nvPr/>
                </p:nvSpPr>
                <p:spPr>
                  <a:xfrm>
                    <a:off x="8426870" y="1457368"/>
                    <a:ext cx="987552" cy="260057"/>
                  </a:xfrm>
                  <a:prstGeom prst="rect">
                    <a:avLst/>
                  </a:prstGeom>
                  <a:solidFill>
                    <a:srgbClr val="BDBEBD"/>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80" name="Shape">
                    <a:extLst>
                      <a:ext uri="{FF2B5EF4-FFF2-40B4-BE49-F238E27FC236}">
                        <a16:creationId xmlns:a16="http://schemas.microsoft.com/office/drawing/2014/main" id="{2442AD52-7BAA-3324-EC6C-3C11541144C1}"/>
                      </a:ext>
                    </a:extLst>
                  </p:cNvPr>
                  <p:cNvSpPr/>
                  <p:nvPr/>
                </p:nvSpPr>
                <p:spPr>
                  <a:xfrm>
                    <a:off x="8426870" y="1023185"/>
                    <a:ext cx="987552" cy="433717"/>
                  </a:xfrm>
                  <a:custGeom>
                    <a:avLst/>
                    <a:gdLst/>
                    <a:ahLst/>
                    <a:cxnLst>
                      <a:cxn ang="0">
                        <a:pos x="wd2" y="hd2"/>
                      </a:cxn>
                      <a:cxn ang="5400000">
                        <a:pos x="wd2" y="hd2"/>
                      </a:cxn>
                      <a:cxn ang="10800000">
                        <a:pos x="wd2" y="hd2"/>
                      </a:cxn>
                      <a:cxn ang="16200000">
                        <a:pos x="wd2" y="hd2"/>
                      </a:cxn>
                    </a:cxnLst>
                    <a:rect l="0" t="0" r="r" b="b"/>
                    <a:pathLst>
                      <a:path w="21600" h="21600" extrusionOk="0">
                        <a:moveTo>
                          <a:pt x="16961" y="0"/>
                        </a:moveTo>
                        <a:lnTo>
                          <a:pt x="4639" y="0"/>
                        </a:lnTo>
                        <a:cubicBezTo>
                          <a:pt x="2077" y="0"/>
                          <a:pt x="0" y="3632"/>
                          <a:pt x="0" y="8110"/>
                        </a:cubicBezTo>
                        <a:lnTo>
                          <a:pt x="0" y="21600"/>
                        </a:lnTo>
                        <a:lnTo>
                          <a:pt x="21600" y="21600"/>
                        </a:lnTo>
                        <a:lnTo>
                          <a:pt x="21600" y="8110"/>
                        </a:lnTo>
                        <a:cubicBezTo>
                          <a:pt x="21600" y="3632"/>
                          <a:pt x="19523" y="0"/>
                          <a:pt x="16961" y="0"/>
                        </a:cubicBezTo>
                        <a:close/>
                      </a:path>
                    </a:pathLst>
                  </a:custGeom>
                  <a:solidFill>
                    <a:srgbClr val="D88480"/>
                  </a:solidFill>
                  <a:ln w="12700">
                    <a:miter lim="400000"/>
                  </a:ln>
                </p:spPr>
                <p:txBody>
                  <a:bodyPr lIns="21431" tIns="21431" rIns="21431" bIns="21431" anchor="ctr"/>
                  <a:lstStyle/>
                  <a:p>
                    <a:pPr defTabSz="685800">
                      <a:buClrTx/>
                    </a:pPr>
                    <a:endParaRPr lang="fr-FR" sz="2800" kern="1200" noProof="0" dirty="0">
                      <a:solidFill>
                        <a:srgbClr val="FFFFFF"/>
                      </a:solidFill>
                      <a:latin typeface="Cambria" panose="02040503050406030204" pitchFamily="18" charset="0"/>
                      <a:ea typeface="Cambria" panose="02040503050406030204" pitchFamily="18" charset="0"/>
                    </a:endParaRPr>
                  </a:p>
                </p:txBody>
              </p:sp>
              <p:sp>
                <p:nvSpPr>
                  <p:cNvPr id="81" name="Rectangle">
                    <a:extLst>
                      <a:ext uri="{FF2B5EF4-FFF2-40B4-BE49-F238E27FC236}">
                        <a16:creationId xmlns:a16="http://schemas.microsoft.com/office/drawing/2014/main" id="{10AE1887-D6D3-B523-FEF8-B0745B48F9A5}"/>
                      </a:ext>
                    </a:extLst>
                  </p:cNvPr>
                  <p:cNvSpPr/>
                  <p:nvPr/>
                </p:nvSpPr>
                <p:spPr>
                  <a:xfrm>
                    <a:off x="8426870" y="1510207"/>
                    <a:ext cx="987552" cy="20948"/>
                  </a:xfrm>
                  <a:prstGeom prst="rect">
                    <a:avLst/>
                  </a:prstGeom>
                  <a:solidFill>
                    <a:srgbClr val="5B5B5D"/>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82" name="Rectangle">
                    <a:extLst>
                      <a:ext uri="{FF2B5EF4-FFF2-40B4-BE49-F238E27FC236}">
                        <a16:creationId xmlns:a16="http://schemas.microsoft.com/office/drawing/2014/main" id="{131832BB-57A2-4984-C4D9-87B086A37F25}"/>
                      </a:ext>
                    </a:extLst>
                  </p:cNvPr>
                  <p:cNvSpPr/>
                  <p:nvPr/>
                </p:nvSpPr>
                <p:spPr>
                  <a:xfrm>
                    <a:off x="8426870" y="1483787"/>
                    <a:ext cx="987552" cy="20948"/>
                  </a:xfrm>
                  <a:prstGeom prst="rect">
                    <a:avLst/>
                  </a:prstGeom>
                  <a:solidFill>
                    <a:srgbClr val="5B5B5D"/>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83" name="Rectangle">
                    <a:extLst>
                      <a:ext uri="{FF2B5EF4-FFF2-40B4-BE49-F238E27FC236}">
                        <a16:creationId xmlns:a16="http://schemas.microsoft.com/office/drawing/2014/main" id="{1223AB19-805C-CAEF-FA43-1FA67B2F4AEC}"/>
                      </a:ext>
                    </a:extLst>
                  </p:cNvPr>
                  <p:cNvSpPr/>
                  <p:nvPr/>
                </p:nvSpPr>
                <p:spPr>
                  <a:xfrm>
                    <a:off x="8426870" y="1670058"/>
                    <a:ext cx="987552" cy="20948"/>
                  </a:xfrm>
                  <a:prstGeom prst="rect">
                    <a:avLst/>
                  </a:prstGeom>
                  <a:solidFill>
                    <a:srgbClr val="5B5B5D"/>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sp>
                <p:nvSpPr>
                  <p:cNvPr id="84" name="Rectangle">
                    <a:extLst>
                      <a:ext uri="{FF2B5EF4-FFF2-40B4-BE49-F238E27FC236}">
                        <a16:creationId xmlns:a16="http://schemas.microsoft.com/office/drawing/2014/main" id="{97D3917B-4D30-3FE3-2989-41B1210BD195}"/>
                      </a:ext>
                    </a:extLst>
                  </p:cNvPr>
                  <p:cNvSpPr/>
                  <p:nvPr/>
                </p:nvSpPr>
                <p:spPr>
                  <a:xfrm>
                    <a:off x="8426870" y="1643638"/>
                    <a:ext cx="987552" cy="20948"/>
                  </a:xfrm>
                  <a:prstGeom prst="rect">
                    <a:avLst/>
                  </a:prstGeom>
                  <a:solidFill>
                    <a:srgbClr val="5B5B5D"/>
                  </a:solidFill>
                  <a:ln w="12700">
                    <a:miter lim="400000"/>
                  </a:ln>
                </p:spPr>
                <p:txBody>
                  <a:bodyPr lIns="21431" tIns="21431" rIns="21431" bIns="21431" anchor="ctr"/>
                  <a:lstStyle/>
                  <a:p>
                    <a:pPr defTabSz="685800">
                      <a:buClrTx/>
                      <a:defRPr sz="3000">
                        <a:solidFill>
                          <a:srgbClr val="FFFFFF"/>
                        </a:solidFill>
                      </a:defRPr>
                    </a:pPr>
                    <a:endParaRPr lang="fr-FR" sz="4000" kern="1200" noProof="0" dirty="0">
                      <a:solidFill>
                        <a:srgbClr val="FFFFFF"/>
                      </a:solidFill>
                      <a:latin typeface="Cambria" panose="02040503050406030204" pitchFamily="18" charset="0"/>
                      <a:ea typeface="Cambria" panose="02040503050406030204" pitchFamily="18" charset="0"/>
                    </a:endParaRPr>
                  </a:p>
                </p:txBody>
              </p:sp>
            </p:grpSp>
          </p:grpSp>
        </p:grpSp>
      </p:grpSp>
      <p:sp>
        <p:nvSpPr>
          <p:cNvPr id="85" name="ZoneTexte 84">
            <a:extLst>
              <a:ext uri="{FF2B5EF4-FFF2-40B4-BE49-F238E27FC236}">
                <a16:creationId xmlns:a16="http://schemas.microsoft.com/office/drawing/2014/main" id="{2A07B22D-7688-67C9-D9E3-99E744ED26C4}"/>
              </a:ext>
            </a:extLst>
          </p:cNvPr>
          <p:cNvSpPr txBox="1"/>
          <p:nvPr/>
        </p:nvSpPr>
        <p:spPr>
          <a:xfrm>
            <a:off x="5385760" y="2312911"/>
            <a:ext cx="5658606" cy="369332"/>
          </a:xfrm>
          <a:prstGeom prst="rect">
            <a:avLst/>
          </a:prstGeom>
          <a:noFill/>
        </p:spPr>
        <p:txBody>
          <a:bodyPr wrap="square">
            <a:spAutoFit/>
          </a:bodyPr>
          <a:lstStyle/>
          <a:p>
            <a:r>
              <a:rPr lang="fr-FR" dirty="0">
                <a:solidFill>
                  <a:schemeClr val="accent4"/>
                </a:solidFill>
                <a:latin typeface="Cambria" panose="02040503050406030204" pitchFamily="18" charset="0"/>
                <a:ea typeface="Cambria" panose="02040503050406030204" pitchFamily="18" charset="0"/>
              </a:rPr>
              <a:t>Traduit la philosophie du projet dans son ensemble</a:t>
            </a:r>
          </a:p>
        </p:txBody>
      </p:sp>
      <p:sp>
        <p:nvSpPr>
          <p:cNvPr id="86" name="ZoneTexte 85">
            <a:extLst>
              <a:ext uri="{FF2B5EF4-FFF2-40B4-BE49-F238E27FC236}">
                <a16:creationId xmlns:a16="http://schemas.microsoft.com/office/drawing/2014/main" id="{D7E850FE-797B-2EA8-0A91-65C5DBCDE547}"/>
              </a:ext>
            </a:extLst>
          </p:cNvPr>
          <p:cNvSpPr txBox="1"/>
          <p:nvPr/>
        </p:nvSpPr>
        <p:spPr>
          <a:xfrm>
            <a:off x="6062064" y="2943203"/>
            <a:ext cx="6068976" cy="923330"/>
          </a:xfrm>
          <a:prstGeom prst="rect">
            <a:avLst/>
          </a:prstGeom>
          <a:noFill/>
        </p:spPr>
        <p:txBody>
          <a:bodyPr wrap="square">
            <a:spAutoFit/>
          </a:bodyPr>
          <a:lstStyle/>
          <a:p>
            <a:r>
              <a:rPr lang="fr-FR" dirty="0">
                <a:solidFill>
                  <a:schemeClr val="accent2"/>
                </a:solidFill>
                <a:latin typeface="Cambria" panose="02040503050406030204" pitchFamily="18" charset="0"/>
                <a:ea typeface="Cambria" panose="02040503050406030204" pitchFamily="18" charset="0"/>
              </a:rPr>
              <a:t>Explique l’idée centrale du projet et relie la problématique aux résultats attendus en passant par la méthodologie et les solutions apportées </a:t>
            </a:r>
          </a:p>
        </p:txBody>
      </p:sp>
      <p:sp>
        <p:nvSpPr>
          <p:cNvPr id="87" name="ZoneTexte 86">
            <a:extLst>
              <a:ext uri="{FF2B5EF4-FFF2-40B4-BE49-F238E27FC236}">
                <a16:creationId xmlns:a16="http://schemas.microsoft.com/office/drawing/2014/main" id="{AEC685E4-B8D8-B585-CE3B-2A1ED3276157}"/>
              </a:ext>
            </a:extLst>
          </p:cNvPr>
          <p:cNvSpPr txBox="1"/>
          <p:nvPr/>
        </p:nvSpPr>
        <p:spPr>
          <a:xfrm>
            <a:off x="6510671" y="4031884"/>
            <a:ext cx="5187343" cy="646331"/>
          </a:xfrm>
          <a:prstGeom prst="rect">
            <a:avLst/>
          </a:prstGeom>
          <a:noFill/>
        </p:spPr>
        <p:txBody>
          <a:bodyPr wrap="square">
            <a:spAutoFit/>
          </a:bodyPr>
          <a:lstStyle/>
          <a:p>
            <a:r>
              <a:rPr lang="fr-FR" dirty="0">
                <a:solidFill>
                  <a:schemeClr val="accent5"/>
                </a:solidFill>
                <a:latin typeface="Cambria" panose="02040503050406030204" pitchFamily="18" charset="0"/>
                <a:ea typeface="Cambria" panose="02040503050406030204" pitchFamily="18" charset="0"/>
              </a:rPr>
              <a:t> Justifie la valeur innovante du projet et sa pertinence</a:t>
            </a:r>
          </a:p>
        </p:txBody>
      </p:sp>
      <p:sp>
        <p:nvSpPr>
          <p:cNvPr id="3" name="ZoneTexte 2">
            <a:extLst>
              <a:ext uri="{FF2B5EF4-FFF2-40B4-BE49-F238E27FC236}">
                <a16:creationId xmlns:a16="http://schemas.microsoft.com/office/drawing/2014/main" id="{4EE01518-2F9B-E3A0-F582-0509F9417161}"/>
              </a:ext>
            </a:extLst>
          </p:cNvPr>
          <p:cNvSpPr txBox="1"/>
          <p:nvPr/>
        </p:nvSpPr>
        <p:spPr>
          <a:xfrm>
            <a:off x="6887587" y="4833198"/>
            <a:ext cx="5487293" cy="1477328"/>
          </a:xfrm>
          <a:prstGeom prst="rect">
            <a:avLst/>
          </a:prstGeom>
          <a:noFill/>
        </p:spPr>
        <p:txBody>
          <a:bodyPr wrap="square">
            <a:spAutoFit/>
          </a:bodyPr>
          <a:lstStyle/>
          <a:p>
            <a:r>
              <a:rPr lang="fr-FR" dirty="0">
                <a:solidFill>
                  <a:schemeClr val="accent1"/>
                </a:solidFill>
                <a:latin typeface="Cambria" panose="02040503050406030204" pitchFamily="18" charset="0"/>
                <a:ea typeface="Cambria" panose="02040503050406030204" pitchFamily="18" charset="0"/>
              </a:rPr>
              <a:t>Innovant</a:t>
            </a:r>
          </a:p>
          <a:p>
            <a:r>
              <a:rPr lang="fr-FR" dirty="0">
                <a:solidFill>
                  <a:schemeClr val="accent1"/>
                </a:solidFill>
                <a:latin typeface="Cambria" panose="02040503050406030204" pitchFamily="18" charset="0"/>
                <a:ea typeface="Cambria" panose="02040503050406030204" pitchFamily="18" charset="0"/>
              </a:rPr>
              <a:t>Réalisable</a:t>
            </a:r>
          </a:p>
          <a:p>
            <a:r>
              <a:rPr lang="fr-FR" dirty="0">
                <a:solidFill>
                  <a:schemeClr val="accent1"/>
                </a:solidFill>
                <a:latin typeface="Cambria" panose="02040503050406030204" pitchFamily="18" charset="0"/>
                <a:ea typeface="Cambria" panose="02040503050406030204" pitchFamily="18" charset="0"/>
              </a:rPr>
              <a:t>Prétendre à un impact maximum</a:t>
            </a:r>
          </a:p>
          <a:p>
            <a:r>
              <a:rPr lang="fr-FR" dirty="0">
                <a:solidFill>
                  <a:schemeClr val="accent1"/>
                </a:solidFill>
                <a:latin typeface="Cambria" panose="02040503050406030204" pitchFamily="18" charset="0"/>
                <a:ea typeface="Cambria" panose="02040503050406030204" pitchFamily="18" charset="0"/>
              </a:rPr>
              <a:t>Démontrer une démarche unique pour l’implémenter</a:t>
            </a:r>
          </a:p>
          <a:p>
            <a:endParaRPr lang="fr-FR" dirty="0">
              <a:solidFill>
                <a:schemeClr val="accent1"/>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1706498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279430-73CE-C0DC-6CA6-20A7B044DB92}"/>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3945E34-5A2C-DC24-E22E-C3AAFC0DAF0B}"/>
              </a:ext>
            </a:extLst>
          </p:cNvPr>
          <p:cNvSpPr>
            <a:spLocks noGrp="1"/>
          </p:cNvSpPr>
          <p:nvPr>
            <p:ph type="title"/>
          </p:nvPr>
        </p:nvSpPr>
        <p:spPr/>
        <p:txBody>
          <a:bodyPr/>
          <a:lstStyle/>
          <a:p>
            <a:r>
              <a:rPr lang="fr-FR" sz="4800" dirty="0"/>
              <a:t>1. Excellence : L’état de l’art (</a:t>
            </a:r>
            <a:r>
              <a:rPr lang="fr-FR" sz="4800" dirty="0" err="1"/>
              <a:t>SoA</a:t>
            </a:r>
            <a:r>
              <a:rPr lang="fr-FR" sz="4800" dirty="0"/>
              <a:t>)</a:t>
            </a:r>
            <a:endParaRPr lang="fr-FR" dirty="0"/>
          </a:p>
        </p:txBody>
      </p:sp>
      <p:sp>
        <p:nvSpPr>
          <p:cNvPr id="4" name="Espace réservé du numéro de diapositive 3">
            <a:extLst>
              <a:ext uri="{FF2B5EF4-FFF2-40B4-BE49-F238E27FC236}">
                <a16:creationId xmlns:a16="http://schemas.microsoft.com/office/drawing/2014/main" id="{B22FEC4F-ABA3-68D2-CB72-674F69765EAC}"/>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34</a:t>
            </a:fld>
            <a:endParaRPr lang="fr-FR">
              <a:latin typeface="Cambria" panose="02040503050406030204" pitchFamily="18" charset="0"/>
              <a:ea typeface="Cambria" panose="02040503050406030204" pitchFamily="18" charset="0"/>
            </a:endParaRPr>
          </a:p>
        </p:txBody>
      </p:sp>
      <p:sp>
        <p:nvSpPr>
          <p:cNvPr id="6" name="Espace réservé du contenu 5">
            <a:extLst>
              <a:ext uri="{FF2B5EF4-FFF2-40B4-BE49-F238E27FC236}">
                <a16:creationId xmlns:a16="http://schemas.microsoft.com/office/drawing/2014/main" id="{E45ABE90-3D83-4D5A-4FA7-14F5CBB1F335}"/>
              </a:ext>
            </a:extLst>
          </p:cNvPr>
          <p:cNvSpPr>
            <a:spLocks noGrp="1"/>
          </p:cNvSpPr>
          <p:nvPr>
            <p:ph idx="1"/>
          </p:nvPr>
        </p:nvSpPr>
        <p:spPr>
          <a:xfrm>
            <a:off x="483476" y="1439916"/>
            <a:ext cx="11510602" cy="4916433"/>
          </a:xfrm>
        </p:spPr>
        <p:txBody>
          <a:bodyPr>
            <a:normAutofit/>
          </a:bodyPr>
          <a:lstStyle/>
          <a:p>
            <a:pPr>
              <a:buClr>
                <a:schemeClr val="bg2">
                  <a:lumMod val="50000"/>
                </a:schemeClr>
              </a:buClr>
              <a:buFont typeface="Wingdings" panose="05000000000000000000" pitchFamily="2" charset="2"/>
              <a:buChar char="ü"/>
            </a:pPr>
            <a:r>
              <a:rPr lang="fr-FR" sz="2400" dirty="0"/>
              <a:t> </a:t>
            </a:r>
            <a:r>
              <a:rPr lang="fr-FR" sz="2400" dirty="0">
                <a:solidFill>
                  <a:schemeClr val="bg2">
                    <a:lumMod val="50000"/>
                  </a:schemeClr>
                </a:solidFill>
              </a:rPr>
              <a:t>L’état de l’art (</a:t>
            </a:r>
            <a:r>
              <a:rPr lang="fr-FR" sz="2400" dirty="0" err="1">
                <a:solidFill>
                  <a:schemeClr val="bg2">
                    <a:lumMod val="50000"/>
                  </a:schemeClr>
                </a:solidFill>
              </a:rPr>
              <a:t>SoA</a:t>
            </a:r>
            <a:r>
              <a:rPr lang="fr-FR" sz="2400" dirty="0">
                <a:solidFill>
                  <a:schemeClr val="bg2">
                    <a:lumMod val="50000"/>
                  </a:schemeClr>
                </a:solidFill>
              </a:rPr>
              <a:t>) correspond à une analyse approfondie des connaissances, savoir faire et des technologies existantes sur la thématique du projet ;  </a:t>
            </a:r>
          </a:p>
          <a:p>
            <a:pPr>
              <a:buClr>
                <a:schemeClr val="bg2">
                  <a:lumMod val="50000"/>
                </a:schemeClr>
              </a:buClr>
              <a:buFont typeface="Wingdings" panose="05000000000000000000" pitchFamily="2" charset="2"/>
              <a:buChar char="ü"/>
            </a:pPr>
            <a:r>
              <a:rPr lang="fr-FR" sz="2400" dirty="0">
                <a:solidFill>
                  <a:schemeClr val="bg2">
                    <a:lumMod val="50000"/>
                  </a:schemeClr>
                </a:solidFill>
              </a:rPr>
              <a:t> </a:t>
            </a:r>
            <a:r>
              <a:rPr lang="fr-FR" sz="2400" dirty="0" err="1">
                <a:solidFill>
                  <a:schemeClr val="bg2">
                    <a:lumMod val="50000"/>
                  </a:schemeClr>
                </a:solidFill>
              </a:rPr>
              <a:t>SoA</a:t>
            </a:r>
            <a:r>
              <a:rPr lang="fr-FR" sz="2400" dirty="0">
                <a:solidFill>
                  <a:schemeClr val="bg2">
                    <a:lumMod val="50000"/>
                  </a:schemeClr>
                </a:solidFill>
              </a:rPr>
              <a:t> est l’état de la situation avant le projet ;</a:t>
            </a:r>
          </a:p>
          <a:p>
            <a:pPr>
              <a:buClr>
                <a:schemeClr val="bg2">
                  <a:lumMod val="50000"/>
                </a:schemeClr>
              </a:buClr>
              <a:buFont typeface="Wingdings" panose="05000000000000000000" pitchFamily="2" charset="2"/>
              <a:buChar char="ü"/>
            </a:pPr>
            <a:r>
              <a:rPr lang="fr-FR" sz="2400" dirty="0">
                <a:solidFill>
                  <a:schemeClr val="bg2">
                    <a:lumMod val="50000"/>
                  </a:schemeClr>
                </a:solidFill>
              </a:rPr>
              <a:t> </a:t>
            </a:r>
            <a:r>
              <a:rPr lang="fr-FR" sz="2400" dirty="0" err="1">
                <a:solidFill>
                  <a:schemeClr val="bg2">
                    <a:lumMod val="50000"/>
                  </a:schemeClr>
                </a:solidFill>
              </a:rPr>
              <a:t>SoA</a:t>
            </a:r>
            <a:r>
              <a:rPr lang="fr-FR" sz="2400" dirty="0">
                <a:solidFill>
                  <a:schemeClr val="bg2">
                    <a:lumMod val="50000"/>
                  </a:schemeClr>
                </a:solidFill>
              </a:rPr>
              <a:t> actuel ne permet pas de résoudre totalement la problématique, il reste des </a:t>
            </a:r>
            <a:r>
              <a:rPr lang="fr-FR" sz="2400" b="1" i="1" dirty="0">
                <a:solidFill>
                  <a:schemeClr val="bg2">
                    <a:lumMod val="50000"/>
                  </a:schemeClr>
                </a:solidFill>
              </a:rPr>
              <a:t>verrous à lever (</a:t>
            </a:r>
            <a:r>
              <a:rPr lang="fr-FR" sz="2400" b="1" i="1" dirty="0" err="1">
                <a:solidFill>
                  <a:schemeClr val="bg2">
                    <a:lumMod val="50000"/>
                  </a:schemeClr>
                </a:solidFill>
              </a:rPr>
              <a:t>bottlenecks</a:t>
            </a:r>
            <a:r>
              <a:rPr lang="fr-FR" sz="2400" b="1" i="1" dirty="0">
                <a:solidFill>
                  <a:schemeClr val="bg2">
                    <a:lumMod val="50000"/>
                  </a:schemeClr>
                </a:solidFill>
              </a:rPr>
              <a:t>) ou des lacunes </a:t>
            </a:r>
            <a:r>
              <a:rPr lang="fr-FR" sz="2400" dirty="0">
                <a:solidFill>
                  <a:schemeClr val="bg2">
                    <a:lumMod val="50000"/>
                  </a:schemeClr>
                </a:solidFill>
              </a:rPr>
              <a:t>à surmonter ;</a:t>
            </a:r>
          </a:p>
          <a:p>
            <a:pPr>
              <a:buClr>
                <a:schemeClr val="bg2">
                  <a:lumMod val="50000"/>
                </a:schemeClr>
              </a:buClr>
              <a:buFont typeface="Wingdings" panose="05000000000000000000" pitchFamily="2" charset="2"/>
              <a:buChar char="ü"/>
            </a:pPr>
            <a:r>
              <a:rPr lang="fr-FR" sz="2400" dirty="0">
                <a:solidFill>
                  <a:schemeClr val="bg2">
                    <a:lumMod val="50000"/>
                  </a:schemeClr>
                </a:solidFill>
              </a:rPr>
              <a:t> En levant les verrous, vous contribuez à </a:t>
            </a:r>
            <a:r>
              <a:rPr lang="fr-FR" sz="2400" dirty="0" err="1">
                <a:solidFill>
                  <a:schemeClr val="bg2">
                    <a:lumMod val="50000"/>
                  </a:schemeClr>
                </a:solidFill>
              </a:rPr>
              <a:t>SoA</a:t>
            </a:r>
            <a:r>
              <a:rPr lang="fr-FR" sz="2400" dirty="0">
                <a:solidFill>
                  <a:schemeClr val="bg2">
                    <a:lumMod val="50000"/>
                  </a:schemeClr>
                </a:solidFill>
              </a:rPr>
              <a:t> ;</a:t>
            </a:r>
          </a:p>
          <a:p>
            <a:pPr>
              <a:buClr>
                <a:schemeClr val="bg2">
                  <a:lumMod val="50000"/>
                </a:schemeClr>
              </a:buClr>
              <a:buFont typeface="Wingdings" panose="05000000000000000000" pitchFamily="2" charset="2"/>
              <a:buChar char="ü"/>
            </a:pPr>
            <a:r>
              <a:rPr lang="fr-FR" sz="2400" dirty="0">
                <a:solidFill>
                  <a:schemeClr val="bg2">
                    <a:lumMod val="50000"/>
                  </a:schemeClr>
                </a:solidFill>
              </a:rPr>
              <a:t> Cette contribution, ces apports doivent être explicités.</a:t>
            </a:r>
          </a:p>
        </p:txBody>
      </p:sp>
      <p:graphicFrame>
        <p:nvGraphicFramePr>
          <p:cNvPr id="3" name="Diagramme 2">
            <a:extLst>
              <a:ext uri="{FF2B5EF4-FFF2-40B4-BE49-F238E27FC236}">
                <a16:creationId xmlns:a16="http://schemas.microsoft.com/office/drawing/2014/main" id="{7F271398-C006-316A-E28A-B5A04FF1B86C}"/>
              </a:ext>
            </a:extLst>
          </p:cNvPr>
          <p:cNvGraphicFramePr/>
          <p:nvPr>
            <p:extLst>
              <p:ext uri="{D42A27DB-BD31-4B8C-83A1-F6EECF244321}">
                <p14:modId xmlns:p14="http://schemas.microsoft.com/office/powerpoint/2010/main" val="3101388342"/>
              </p:ext>
            </p:extLst>
          </p:nvPr>
        </p:nvGraphicFramePr>
        <p:xfrm>
          <a:off x="7540831" y="3898132"/>
          <a:ext cx="4994370" cy="317385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TextBox 8">
            <a:extLst>
              <a:ext uri="{FF2B5EF4-FFF2-40B4-BE49-F238E27FC236}">
                <a16:creationId xmlns:a16="http://schemas.microsoft.com/office/drawing/2014/main" id="{D9FC548F-84E9-7E3A-AAE0-0D9215EDC998}"/>
              </a:ext>
            </a:extLst>
          </p:cNvPr>
          <p:cNvSpPr txBox="1"/>
          <p:nvPr/>
        </p:nvSpPr>
        <p:spPr>
          <a:xfrm>
            <a:off x="10331738" y="5595167"/>
            <a:ext cx="1338742" cy="897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600" b="1" kern="1200" dirty="0">
                <a:solidFill>
                  <a:schemeClr val="bg1"/>
                </a:solidFill>
                <a:latin typeface="Cambria" panose="02040503050406030204" pitchFamily="18" charset="0"/>
                <a:ea typeface="Cambria" panose="02040503050406030204" pitchFamily="18" charset="0"/>
              </a:rPr>
              <a:t>Etat de l’art avant le projet</a:t>
            </a:r>
          </a:p>
        </p:txBody>
      </p:sp>
    </p:spTree>
    <p:extLst>
      <p:ext uri="{BB962C8B-B14F-4D97-AF65-F5344CB8AC3E}">
        <p14:creationId xmlns:p14="http://schemas.microsoft.com/office/powerpoint/2010/main" val="17780264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CF5109-79A2-D3E6-AE9A-A97718A7C01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12BF711-B0CE-5B8C-2786-E9DF5490EB1D}"/>
              </a:ext>
            </a:extLst>
          </p:cNvPr>
          <p:cNvSpPr>
            <a:spLocks noGrp="1"/>
          </p:cNvSpPr>
          <p:nvPr>
            <p:ph type="title"/>
          </p:nvPr>
        </p:nvSpPr>
        <p:spPr/>
        <p:txBody>
          <a:bodyPr/>
          <a:lstStyle/>
          <a:p>
            <a:r>
              <a:rPr lang="fr-FR" sz="4400"/>
              <a:t>Les verrous scientifiques &amp; technologiques</a:t>
            </a:r>
            <a:endParaRPr lang="fr-FR" sz="4400" dirty="0"/>
          </a:p>
        </p:txBody>
      </p:sp>
      <p:sp>
        <p:nvSpPr>
          <p:cNvPr id="4" name="Espace réservé du numéro de diapositive 3">
            <a:extLst>
              <a:ext uri="{FF2B5EF4-FFF2-40B4-BE49-F238E27FC236}">
                <a16:creationId xmlns:a16="http://schemas.microsoft.com/office/drawing/2014/main" id="{C08B0860-E576-F67B-E344-CD5B7122296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35</a:t>
            </a:fld>
            <a:endParaRPr lang="fr-FR">
              <a:latin typeface="Cambria" panose="02040503050406030204" pitchFamily="18" charset="0"/>
              <a:ea typeface="Cambria" panose="02040503050406030204" pitchFamily="18" charset="0"/>
            </a:endParaRPr>
          </a:p>
        </p:txBody>
      </p:sp>
      <p:sp>
        <p:nvSpPr>
          <p:cNvPr id="6" name="Espace réservé du contenu 5">
            <a:extLst>
              <a:ext uri="{FF2B5EF4-FFF2-40B4-BE49-F238E27FC236}">
                <a16:creationId xmlns:a16="http://schemas.microsoft.com/office/drawing/2014/main" id="{1CECBB0E-0160-27E5-7B0D-DE76ED2BC805}"/>
              </a:ext>
            </a:extLst>
          </p:cNvPr>
          <p:cNvSpPr>
            <a:spLocks noGrp="1"/>
          </p:cNvSpPr>
          <p:nvPr>
            <p:ph idx="1"/>
          </p:nvPr>
        </p:nvSpPr>
        <p:spPr>
          <a:xfrm>
            <a:off x="352849" y="1439916"/>
            <a:ext cx="11214538" cy="4916433"/>
          </a:xfrm>
        </p:spPr>
        <p:txBody>
          <a:bodyPr>
            <a:normAutofit lnSpcReduction="10000"/>
          </a:bodyPr>
          <a:lstStyle/>
          <a:p>
            <a:pPr marL="0" indent="0">
              <a:buClr>
                <a:schemeClr val="bg2">
                  <a:lumMod val="50000"/>
                </a:schemeClr>
              </a:buClr>
              <a:buNone/>
            </a:pPr>
            <a:r>
              <a:rPr lang="fr-FR" dirty="0">
                <a:solidFill>
                  <a:schemeClr val="bg2">
                    <a:lumMod val="50000"/>
                  </a:schemeClr>
                </a:solidFill>
              </a:rPr>
              <a:t>Les verrous sont des lacunes, des obstacles scientifiques, technologiques ou méthodologiques qui </a:t>
            </a:r>
            <a:r>
              <a:rPr lang="fr-FR" b="1" dirty="0">
                <a:solidFill>
                  <a:schemeClr val="bg2">
                    <a:lumMod val="50000"/>
                  </a:schemeClr>
                </a:solidFill>
              </a:rPr>
              <a:t>empêchent </a:t>
            </a:r>
            <a:r>
              <a:rPr lang="fr-FR" dirty="0">
                <a:solidFill>
                  <a:schemeClr val="bg2">
                    <a:lumMod val="50000"/>
                  </a:schemeClr>
                </a:solidFill>
              </a:rPr>
              <a:t>d’atteindre mes objectifs ?  </a:t>
            </a:r>
            <a:r>
              <a:rPr lang="fr-FR" sz="2800" dirty="0">
                <a:solidFill>
                  <a:schemeClr val="bg2">
                    <a:lumMod val="50000"/>
                  </a:schemeClr>
                </a:solidFill>
              </a:rPr>
              <a:t> </a:t>
            </a:r>
          </a:p>
          <a:p>
            <a:pPr>
              <a:buClr>
                <a:schemeClr val="bg2">
                  <a:lumMod val="50000"/>
                </a:schemeClr>
              </a:buClr>
              <a:buFont typeface="Wingdings" panose="05000000000000000000" pitchFamily="2" charset="2"/>
              <a:buChar char="ü"/>
            </a:pPr>
            <a:r>
              <a:rPr lang="fr-FR" dirty="0">
                <a:solidFill>
                  <a:schemeClr val="bg2">
                    <a:lumMod val="50000"/>
                  </a:schemeClr>
                </a:solidFill>
              </a:rPr>
              <a:t> Ils traduisent les problèmes, difficultés techniques à lever pour résoudre la problématique selon le concept choisi</a:t>
            </a:r>
          </a:p>
          <a:p>
            <a:pPr>
              <a:buClr>
                <a:schemeClr val="bg2">
                  <a:lumMod val="50000"/>
                </a:schemeClr>
              </a:buClr>
              <a:buFont typeface="Wingdings" panose="05000000000000000000" pitchFamily="2" charset="2"/>
              <a:buChar char="ü"/>
            </a:pPr>
            <a:r>
              <a:rPr lang="fr-FR" dirty="0">
                <a:solidFill>
                  <a:schemeClr val="bg2">
                    <a:lumMod val="50000"/>
                  </a:schemeClr>
                </a:solidFill>
              </a:rPr>
              <a:t> 1 verrou =&gt; 1 sous-objectif =&gt; 1 résultat (livrable)</a:t>
            </a:r>
          </a:p>
          <a:p>
            <a:pPr>
              <a:buClr>
                <a:schemeClr val="bg2">
                  <a:lumMod val="50000"/>
                </a:schemeClr>
              </a:buClr>
              <a:buFont typeface="Wingdings" panose="05000000000000000000" pitchFamily="2" charset="2"/>
              <a:buChar char="ü"/>
            </a:pPr>
            <a:r>
              <a:rPr lang="fr-FR" dirty="0">
                <a:solidFill>
                  <a:schemeClr val="bg2">
                    <a:lumMod val="50000"/>
                  </a:schemeClr>
                </a:solidFill>
              </a:rPr>
              <a:t>Que faire?</a:t>
            </a:r>
          </a:p>
          <a:p>
            <a:pPr lvl="1">
              <a:buClr>
                <a:schemeClr val="bg2">
                  <a:lumMod val="50000"/>
                </a:schemeClr>
              </a:buClr>
              <a:buFont typeface="Wingdings" panose="05000000000000000000" pitchFamily="2" charset="2"/>
              <a:buChar char="ü"/>
            </a:pPr>
            <a:r>
              <a:rPr lang="fr-FR" dirty="0">
                <a:solidFill>
                  <a:schemeClr val="bg2">
                    <a:lumMod val="50000"/>
                  </a:schemeClr>
                </a:solidFill>
              </a:rPr>
              <a:t> Identifier les verrous à lever ;</a:t>
            </a:r>
          </a:p>
          <a:p>
            <a:pPr lvl="1">
              <a:buClr>
                <a:schemeClr val="bg2">
                  <a:lumMod val="50000"/>
                </a:schemeClr>
              </a:buClr>
              <a:buFont typeface="Wingdings" panose="05000000000000000000" pitchFamily="2" charset="2"/>
              <a:buChar char="ü"/>
            </a:pPr>
            <a:r>
              <a:rPr lang="fr-FR" dirty="0">
                <a:solidFill>
                  <a:schemeClr val="bg2">
                    <a:lumMod val="50000"/>
                  </a:schemeClr>
                </a:solidFill>
              </a:rPr>
              <a:t> Les justifier par rapport à l’état de l’art ;</a:t>
            </a:r>
          </a:p>
          <a:p>
            <a:pPr lvl="1">
              <a:buClr>
                <a:schemeClr val="bg2">
                  <a:lumMod val="50000"/>
                </a:schemeClr>
              </a:buClr>
              <a:buFont typeface="Wingdings" panose="05000000000000000000" pitchFamily="2" charset="2"/>
              <a:buChar char="ü"/>
            </a:pPr>
            <a:r>
              <a:rPr lang="fr-FR" dirty="0">
                <a:solidFill>
                  <a:schemeClr val="bg2">
                    <a:lumMod val="50000"/>
                  </a:schemeClr>
                </a:solidFill>
              </a:rPr>
              <a:t> Expliquez le travail à effectuer pour combler les lacunes de l’état de l’art (gaps) ;</a:t>
            </a:r>
          </a:p>
          <a:p>
            <a:pPr lvl="1">
              <a:buClr>
                <a:schemeClr val="bg2">
                  <a:lumMod val="50000"/>
                </a:schemeClr>
              </a:buClr>
              <a:buFont typeface="Wingdings" panose="05000000000000000000" pitchFamily="2" charset="2"/>
              <a:buChar char="ü"/>
            </a:pPr>
            <a:r>
              <a:rPr lang="fr-FR" dirty="0">
                <a:solidFill>
                  <a:schemeClr val="bg2">
                    <a:lumMod val="50000"/>
                  </a:schemeClr>
                </a:solidFill>
              </a:rPr>
              <a:t> Justifiez l’originalité et la pertinence de la méthodologie choisie ;</a:t>
            </a:r>
          </a:p>
          <a:p>
            <a:pPr lvl="1">
              <a:buClr>
                <a:schemeClr val="bg2">
                  <a:lumMod val="50000"/>
                </a:schemeClr>
              </a:buClr>
              <a:buFont typeface="Wingdings" panose="05000000000000000000" pitchFamily="2" charset="2"/>
              <a:buChar char="ü"/>
            </a:pPr>
            <a:r>
              <a:rPr lang="fr-FR" dirty="0">
                <a:solidFill>
                  <a:schemeClr val="bg2">
                    <a:lumMod val="50000"/>
                  </a:schemeClr>
                </a:solidFill>
              </a:rPr>
              <a:t> Vérifier que ces travaux sont du niveau </a:t>
            </a:r>
            <a:r>
              <a:rPr lang="fr-FR" b="1" dirty="0">
                <a:solidFill>
                  <a:schemeClr val="bg2">
                    <a:lumMod val="50000"/>
                  </a:schemeClr>
                </a:solidFill>
              </a:rPr>
              <a:t>TRL</a:t>
            </a:r>
            <a:r>
              <a:rPr lang="fr-FR" dirty="0">
                <a:solidFill>
                  <a:schemeClr val="bg2">
                    <a:lumMod val="50000"/>
                  </a:schemeClr>
                </a:solidFill>
              </a:rPr>
              <a:t> attendu.</a:t>
            </a:r>
          </a:p>
        </p:txBody>
      </p:sp>
      <p:pic>
        <p:nvPicPr>
          <p:cNvPr id="3" name="Image 1">
            <a:extLst>
              <a:ext uri="{FF2B5EF4-FFF2-40B4-BE49-F238E27FC236}">
                <a16:creationId xmlns:a16="http://schemas.microsoft.com/office/drawing/2014/main" id="{BE81338D-C17D-6D76-6AA0-EF9F50F84F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19326310">
            <a:off x="10127595" y="3100259"/>
            <a:ext cx="1794612" cy="951144"/>
          </a:xfrm>
          <a:prstGeom prst="rect">
            <a:avLst/>
          </a:prstGeom>
        </p:spPr>
      </p:pic>
    </p:spTree>
    <p:extLst>
      <p:ext uri="{BB962C8B-B14F-4D97-AF65-F5344CB8AC3E}">
        <p14:creationId xmlns:p14="http://schemas.microsoft.com/office/powerpoint/2010/main" val="132181005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0206A8-D03A-046E-87DC-A0F93DA27CD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88F2F56-13BB-D0B4-B4A5-DFEF87760EA2}"/>
              </a:ext>
            </a:extLst>
          </p:cNvPr>
          <p:cNvSpPr>
            <a:spLocks noGrp="1"/>
          </p:cNvSpPr>
          <p:nvPr>
            <p:ph type="title"/>
          </p:nvPr>
        </p:nvSpPr>
        <p:spPr/>
        <p:txBody>
          <a:bodyPr/>
          <a:lstStyle/>
          <a:p>
            <a:r>
              <a:rPr lang="fr-FR" sz="4400" dirty="0"/>
              <a:t>Méthodologie pour lever les verrous</a:t>
            </a:r>
          </a:p>
        </p:txBody>
      </p:sp>
      <p:sp>
        <p:nvSpPr>
          <p:cNvPr id="4" name="Espace réservé du numéro de diapositive 3">
            <a:extLst>
              <a:ext uri="{FF2B5EF4-FFF2-40B4-BE49-F238E27FC236}">
                <a16:creationId xmlns:a16="http://schemas.microsoft.com/office/drawing/2014/main" id="{C3B81F02-8C8E-B10A-A1FD-25151BECF6D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36</a:t>
            </a:fld>
            <a:endParaRPr lang="fr-FR">
              <a:latin typeface="Cambria" panose="02040503050406030204" pitchFamily="18" charset="0"/>
              <a:ea typeface="Cambria" panose="02040503050406030204" pitchFamily="18" charset="0"/>
            </a:endParaRPr>
          </a:p>
        </p:txBody>
      </p:sp>
      <p:sp>
        <p:nvSpPr>
          <p:cNvPr id="6" name="Espace réservé du contenu 5">
            <a:extLst>
              <a:ext uri="{FF2B5EF4-FFF2-40B4-BE49-F238E27FC236}">
                <a16:creationId xmlns:a16="http://schemas.microsoft.com/office/drawing/2014/main" id="{379285C0-A053-8A70-6FC0-4323FB3A5FAC}"/>
              </a:ext>
            </a:extLst>
          </p:cNvPr>
          <p:cNvSpPr>
            <a:spLocks noGrp="1"/>
          </p:cNvSpPr>
          <p:nvPr>
            <p:ph idx="1"/>
          </p:nvPr>
        </p:nvSpPr>
        <p:spPr/>
        <p:txBody>
          <a:bodyPr>
            <a:normAutofit fontScale="92500" lnSpcReduction="10000"/>
          </a:bodyPr>
          <a:lstStyle/>
          <a:p>
            <a:pPr marL="0" indent="0" algn="just">
              <a:buClr>
                <a:schemeClr val="bg2">
                  <a:lumMod val="50000"/>
                </a:schemeClr>
              </a:buClr>
              <a:buNone/>
            </a:pPr>
            <a:r>
              <a:rPr lang="fr-FR" sz="3000" dirty="0">
                <a:solidFill>
                  <a:schemeClr val="bg2">
                    <a:lumMod val="50000"/>
                  </a:schemeClr>
                </a:solidFill>
              </a:rPr>
              <a:t>La méthodologie sert à montrer </a:t>
            </a:r>
            <a:r>
              <a:rPr lang="fr-FR" sz="3000" b="1" dirty="0">
                <a:solidFill>
                  <a:schemeClr val="bg2">
                    <a:lumMod val="50000"/>
                  </a:schemeClr>
                </a:solidFill>
              </a:rPr>
              <a:t>comment</a:t>
            </a:r>
            <a:r>
              <a:rPr lang="fr-FR" sz="3000" dirty="0">
                <a:solidFill>
                  <a:schemeClr val="bg2">
                    <a:lumMod val="50000"/>
                  </a:schemeClr>
                </a:solidFill>
              </a:rPr>
              <a:t> le projet va </a:t>
            </a:r>
            <a:r>
              <a:rPr lang="fr-FR" sz="3000" b="1" dirty="0">
                <a:solidFill>
                  <a:schemeClr val="bg2">
                    <a:lumMod val="50000"/>
                  </a:schemeClr>
                </a:solidFill>
              </a:rPr>
              <a:t>lever les verrous </a:t>
            </a:r>
            <a:r>
              <a:rPr lang="fr-FR" sz="3000" dirty="0">
                <a:solidFill>
                  <a:schemeClr val="bg2">
                    <a:lumMod val="50000"/>
                  </a:schemeClr>
                </a:solidFill>
              </a:rPr>
              <a:t>identifiés via </a:t>
            </a:r>
            <a:r>
              <a:rPr lang="fr-FR" sz="3000" b="1" dirty="0">
                <a:solidFill>
                  <a:schemeClr val="bg2">
                    <a:lumMod val="50000"/>
                  </a:schemeClr>
                </a:solidFill>
              </a:rPr>
              <a:t>l’innovation</a:t>
            </a:r>
            <a:r>
              <a:rPr lang="fr-FR" sz="3000" dirty="0">
                <a:solidFill>
                  <a:schemeClr val="bg2">
                    <a:lumMod val="50000"/>
                  </a:schemeClr>
                </a:solidFill>
              </a:rPr>
              <a:t> apportée et </a:t>
            </a:r>
            <a:r>
              <a:rPr lang="fr-FR" sz="3000" b="1" dirty="0">
                <a:solidFill>
                  <a:schemeClr val="bg2">
                    <a:lumMod val="50000"/>
                  </a:schemeClr>
                </a:solidFill>
              </a:rPr>
              <a:t>atteindre ses objectifs</a:t>
            </a:r>
            <a:r>
              <a:rPr lang="fr-FR" sz="3000" dirty="0">
                <a:solidFill>
                  <a:schemeClr val="bg2">
                    <a:lumMod val="50000"/>
                  </a:schemeClr>
                </a:solidFill>
              </a:rPr>
              <a:t>. </a:t>
            </a:r>
          </a:p>
          <a:p>
            <a:pPr>
              <a:buClr>
                <a:schemeClr val="bg2">
                  <a:lumMod val="50000"/>
                </a:schemeClr>
              </a:buClr>
              <a:buFont typeface="Wingdings" panose="05000000000000000000" pitchFamily="2" charset="2"/>
              <a:buChar char="ü"/>
            </a:pPr>
            <a:r>
              <a:rPr lang="fr-FR" dirty="0">
                <a:solidFill>
                  <a:schemeClr val="bg2">
                    <a:lumMod val="50000"/>
                  </a:schemeClr>
                </a:solidFill>
              </a:rPr>
              <a:t> Chaque verrou doit être associé à une approche méthodologique claire pour montrer comment le projet le surmontera. Pour lever les verrous, vous devez choisir et utiliser une méthodologie :</a:t>
            </a: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lvl="1">
              <a:buClr>
                <a:schemeClr val="bg2">
                  <a:lumMod val="50000"/>
                </a:schemeClr>
              </a:buClr>
              <a:buFont typeface="Wingdings" panose="05000000000000000000" pitchFamily="2" charset="2"/>
              <a:buChar char="ü"/>
            </a:pPr>
            <a:r>
              <a:rPr lang="fr-FR" sz="2200" dirty="0">
                <a:solidFill>
                  <a:schemeClr val="bg2">
                    <a:lumMod val="50000"/>
                  </a:schemeClr>
                </a:solidFill>
              </a:rPr>
              <a:t> Présenter la logique scientifique ou technologique derrière le projet ;</a:t>
            </a:r>
          </a:p>
          <a:p>
            <a:pPr lvl="1">
              <a:buClr>
                <a:schemeClr val="bg2">
                  <a:lumMod val="50000"/>
                </a:schemeClr>
              </a:buClr>
              <a:buFont typeface="Wingdings" panose="05000000000000000000" pitchFamily="2" charset="2"/>
              <a:buChar char="ü"/>
            </a:pPr>
            <a:r>
              <a:rPr lang="fr-FR" sz="2200" dirty="0">
                <a:solidFill>
                  <a:schemeClr val="bg2">
                    <a:lumMod val="50000"/>
                  </a:schemeClr>
                </a:solidFill>
              </a:rPr>
              <a:t> Introduire les principales hypothèses et la manière dont elles seront testées ;</a:t>
            </a:r>
          </a:p>
          <a:p>
            <a:pPr lvl="1">
              <a:buClr>
                <a:schemeClr val="bg2">
                  <a:lumMod val="50000"/>
                </a:schemeClr>
              </a:buClr>
              <a:buFont typeface="Wingdings" panose="05000000000000000000" pitchFamily="2" charset="2"/>
              <a:buChar char="ü"/>
            </a:pPr>
            <a:r>
              <a:rPr lang="fr-FR" sz="2200" dirty="0">
                <a:solidFill>
                  <a:schemeClr val="bg2">
                    <a:lumMod val="50000"/>
                  </a:schemeClr>
                </a:solidFill>
              </a:rPr>
              <a:t>Expliquer la méthodologie choisie et pourquoi elle est pertinente.</a:t>
            </a:r>
          </a:p>
          <a:p>
            <a:pPr>
              <a:buClr>
                <a:schemeClr val="bg2">
                  <a:lumMod val="50000"/>
                </a:schemeClr>
              </a:buClr>
              <a:buFont typeface="Wingdings" panose="05000000000000000000" pitchFamily="2" charset="2"/>
              <a:buChar char="ü"/>
            </a:pPr>
            <a:endParaRPr lang="fr-FR" sz="2600" dirty="0">
              <a:solidFill>
                <a:schemeClr val="bg2">
                  <a:lumMod val="50000"/>
                </a:schemeClr>
              </a:solidFill>
            </a:endParaRPr>
          </a:p>
          <a:p>
            <a:pPr>
              <a:buClr>
                <a:schemeClr val="bg2">
                  <a:lumMod val="50000"/>
                </a:schemeClr>
              </a:buClr>
              <a:buFont typeface="Wingdings" panose="05000000000000000000" pitchFamily="2" charset="2"/>
              <a:buChar char="ü"/>
            </a:pPr>
            <a:endParaRPr lang="fr-FR" dirty="0">
              <a:solidFill>
                <a:schemeClr val="bg2">
                  <a:lumMod val="50000"/>
                </a:schemeClr>
              </a:solidFill>
            </a:endParaRPr>
          </a:p>
          <a:p>
            <a:pPr>
              <a:buClr>
                <a:schemeClr val="bg2">
                  <a:lumMod val="50000"/>
                </a:schemeClr>
              </a:buClr>
              <a:buFont typeface="Wingdings" panose="05000000000000000000" pitchFamily="2" charset="2"/>
              <a:buChar char="ü"/>
            </a:pPr>
            <a:r>
              <a:rPr lang="fr-FR" dirty="0">
                <a:solidFill>
                  <a:schemeClr val="bg2">
                    <a:lumMod val="50000"/>
                  </a:schemeClr>
                </a:solidFill>
              </a:rPr>
              <a:t> La méthodologie vient </a:t>
            </a:r>
            <a:r>
              <a:rPr lang="fr-FR" b="1" dirty="0">
                <a:solidFill>
                  <a:schemeClr val="bg2">
                    <a:lumMod val="50000"/>
                  </a:schemeClr>
                </a:solidFill>
              </a:rPr>
              <a:t>nourrir les lots de travaux </a:t>
            </a:r>
            <a:r>
              <a:rPr lang="fr-FR" dirty="0">
                <a:solidFill>
                  <a:schemeClr val="bg2">
                    <a:lumMod val="50000"/>
                  </a:schemeClr>
                </a:solidFill>
              </a:rPr>
              <a:t>(Work Package - WP) : Chaque WP adresse une partie spécifique de la méthodologie.</a:t>
            </a:r>
          </a:p>
        </p:txBody>
      </p:sp>
      <p:pic>
        <p:nvPicPr>
          <p:cNvPr id="5" name="Graphique 4" descr="Déverrouiller avec un remplissage uni">
            <a:extLst>
              <a:ext uri="{FF2B5EF4-FFF2-40B4-BE49-F238E27FC236}">
                <a16:creationId xmlns:a16="http://schemas.microsoft.com/office/drawing/2014/main" id="{683A89C9-D3CF-4A7B-726B-8498798F1D3F}"/>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11419167" y="3068727"/>
            <a:ext cx="557693" cy="557693"/>
          </a:xfrm>
          <a:prstGeom prst="rect">
            <a:avLst/>
          </a:prstGeom>
        </p:spPr>
      </p:pic>
      <p:pic>
        <p:nvPicPr>
          <p:cNvPr id="7" name="Graphique 6" descr="Verrou avec un remplissage uni">
            <a:extLst>
              <a:ext uri="{FF2B5EF4-FFF2-40B4-BE49-F238E27FC236}">
                <a16:creationId xmlns:a16="http://schemas.microsoft.com/office/drawing/2014/main" id="{913A12F6-132F-C8A6-3990-F19BF3682F2F}"/>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9267203" y="4273951"/>
            <a:ext cx="605645" cy="605645"/>
          </a:xfrm>
          <a:prstGeom prst="rect">
            <a:avLst/>
          </a:prstGeom>
        </p:spPr>
      </p:pic>
      <p:sp>
        <p:nvSpPr>
          <p:cNvPr id="8" name="Flèche : droite 7">
            <a:extLst>
              <a:ext uri="{FF2B5EF4-FFF2-40B4-BE49-F238E27FC236}">
                <a16:creationId xmlns:a16="http://schemas.microsoft.com/office/drawing/2014/main" id="{66486C30-6392-8B11-2798-6CA5EE0074B2}"/>
              </a:ext>
            </a:extLst>
          </p:cNvPr>
          <p:cNvSpPr/>
          <p:nvPr/>
        </p:nvSpPr>
        <p:spPr>
          <a:xfrm rot="19786459" flipV="1">
            <a:off x="9766009" y="4018585"/>
            <a:ext cx="1936869" cy="98609"/>
          </a:xfrm>
          <a:prstGeom prst="rightArrow">
            <a:avLst/>
          </a:prstGeom>
          <a:solidFill>
            <a:schemeClr val="accent1">
              <a:lumMod val="75000"/>
            </a:schemeClr>
          </a:solidFill>
          <a:ln>
            <a:solidFill>
              <a:schemeClr val="accent1">
                <a:lumMod val="7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ZoneTexte 9">
            <a:extLst>
              <a:ext uri="{FF2B5EF4-FFF2-40B4-BE49-F238E27FC236}">
                <a16:creationId xmlns:a16="http://schemas.microsoft.com/office/drawing/2014/main" id="{50B6904D-7737-8EE6-E662-9389CC6E3CCA}"/>
              </a:ext>
            </a:extLst>
          </p:cNvPr>
          <p:cNvSpPr txBox="1"/>
          <p:nvPr/>
        </p:nvSpPr>
        <p:spPr>
          <a:xfrm rot="19895455">
            <a:off x="9790827" y="3661772"/>
            <a:ext cx="1455387" cy="400110"/>
          </a:xfrm>
          <a:prstGeom prst="rect">
            <a:avLst/>
          </a:prstGeom>
          <a:noFill/>
        </p:spPr>
        <p:txBody>
          <a:bodyPr wrap="square">
            <a:spAutoFit/>
          </a:bodyPr>
          <a:lstStyle/>
          <a:p>
            <a:pPr lvl="1"/>
            <a:r>
              <a:rPr lang="fr-FR" sz="2000" dirty="0">
                <a:latin typeface="Cambria" panose="02040503050406030204" pitchFamily="18" charset="0"/>
                <a:ea typeface="Cambria" panose="02040503050406030204" pitchFamily="18" charset="0"/>
              </a:rPr>
              <a:t>How?</a:t>
            </a:r>
          </a:p>
        </p:txBody>
      </p:sp>
      <p:sp>
        <p:nvSpPr>
          <p:cNvPr id="11" name="ZoneTexte 10">
            <a:extLst>
              <a:ext uri="{FF2B5EF4-FFF2-40B4-BE49-F238E27FC236}">
                <a16:creationId xmlns:a16="http://schemas.microsoft.com/office/drawing/2014/main" id="{F76696F1-B1FA-EA4E-5D8A-E8CFEB1C2345}"/>
              </a:ext>
            </a:extLst>
          </p:cNvPr>
          <p:cNvSpPr txBox="1"/>
          <p:nvPr/>
        </p:nvSpPr>
        <p:spPr>
          <a:xfrm rot="19895455">
            <a:off x="9563320" y="4073896"/>
            <a:ext cx="2397656" cy="400110"/>
          </a:xfrm>
          <a:prstGeom prst="rect">
            <a:avLst/>
          </a:prstGeom>
          <a:noFill/>
        </p:spPr>
        <p:txBody>
          <a:bodyPr wrap="square">
            <a:spAutoFit/>
          </a:bodyPr>
          <a:lstStyle/>
          <a:p>
            <a:pPr lvl="1"/>
            <a:r>
              <a:rPr lang="fr-FR" sz="2000" dirty="0">
                <a:latin typeface="Cambria" panose="02040503050406030204" pitchFamily="18" charset="0"/>
                <a:ea typeface="Cambria" panose="02040503050406030204" pitchFamily="18" charset="0"/>
              </a:rPr>
              <a:t>Méthodologie</a:t>
            </a:r>
          </a:p>
        </p:txBody>
      </p:sp>
    </p:spTree>
    <p:extLst>
      <p:ext uri="{BB962C8B-B14F-4D97-AF65-F5344CB8AC3E}">
        <p14:creationId xmlns:p14="http://schemas.microsoft.com/office/powerpoint/2010/main" val="396544825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DAECF0-755C-B59F-5808-9EAFD2BF36C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D9A63C3-760F-10EE-5FB2-86A40E25E167}"/>
              </a:ext>
            </a:extLst>
          </p:cNvPr>
          <p:cNvSpPr>
            <a:spLocks noGrp="1"/>
          </p:cNvSpPr>
          <p:nvPr>
            <p:ph type="title"/>
          </p:nvPr>
        </p:nvSpPr>
        <p:spPr/>
        <p:txBody>
          <a:bodyPr/>
          <a:lstStyle/>
          <a:p>
            <a:r>
              <a:rPr lang="fr-FR" sz="4800" dirty="0"/>
              <a:t>L’innovation apportée</a:t>
            </a:r>
            <a:endParaRPr lang="fr-FR" dirty="0"/>
          </a:p>
        </p:txBody>
      </p:sp>
      <p:sp>
        <p:nvSpPr>
          <p:cNvPr id="4" name="Espace réservé du numéro de diapositive 3">
            <a:extLst>
              <a:ext uri="{FF2B5EF4-FFF2-40B4-BE49-F238E27FC236}">
                <a16:creationId xmlns:a16="http://schemas.microsoft.com/office/drawing/2014/main" id="{9738821A-7D94-6C4F-1D7D-71E17184FBD9}"/>
              </a:ext>
            </a:extLst>
          </p:cNvPr>
          <p:cNvSpPr>
            <a:spLocks noGrp="1"/>
          </p:cNvSpPr>
          <p:nvPr>
            <p:ph type="sldNum" sz="quarter" idx="12"/>
          </p:nvPr>
        </p:nvSpPr>
        <p:spPr>
          <a:xfrm>
            <a:off x="9422279" y="6459128"/>
            <a:ext cx="2743200" cy="365125"/>
          </a:xfrm>
        </p:spPr>
        <p:txBody>
          <a:bodyPr/>
          <a:lstStyle/>
          <a:p>
            <a:fld id="{67A26BC6-3AD6-4031-B39F-1DDABC68D122}" type="slidenum">
              <a:rPr lang="fr-FR" smtClean="0">
                <a:latin typeface="Cambria" panose="02040503050406030204" pitchFamily="18" charset="0"/>
                <a:ea typeface="Cambria" panose="02040503050406030204" pitchFamily="18" charset="0"/>
              </a:rPr>
              <a:pPr/>
              <a:t>37</a:t>
            </a:fld>
            <a:endParaRPr lang="fr-FR">
              <a:latin typeface="Cambria" panose="02040503050406030204" pitchFamily="18" charset="0"/>
              <a:ea typeface="Cambria" panose="02040503050406030204" pitchFamily="18" charset="0"/>
            </a:endParaRPr>
          </a:p>
        </p:txBody>
      </p:sp>
      <p:sp>
        <p:nvSpPr>
          <p:cNvPr id="7" name="Donut 77">
            <a:extLst>
              <a:ext uri="{FF2B5EF4-FFF2-40B4-BE49-F238E27FC236}">
                <a16:creationId xmlns:a16="http://schemas.microsoft.com/office/drawing/2014/main" id="{5B7BC124-C61A-3DD9-A870-F64052ADA61C}"/>
              </a:ext>
            </a:extLst>
          </p:cNvPr>
          <p:cNvSpPr/>
          <p:nvPr/>
        </p:nvSpPr>
        <p:spPr>
          <a:xfrm>
            <a:off x="4880348" y="2493104"/>
            <a:ext cx="2487254" cy="2313766"/>
          </a:xfrm>
          <a:prstGeom prst="donut">
            <a:avLst>
              <a:gd name="adj" fmla="val 3785"/>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sp>
        <p:nvSpPr>
          <p:cNvPr id="9" name="Donut 26">
            <a:extLst>
              <a:ext uri="{FF2B5EF4-FFF2-40B4-BE49-F238E27FC236}">
                <a16:creationId xmlns:a16="http://schemas.microsoft.com/office/drawing/2014/main" id="{DC83055F-8A0D-D498-D416-723EDF40DF74}"/>
              </a:ext>
            </a:extLst>
          </p:cNvPr>
          <p:cNvSpPr/>
          <p:nvPr/>
        </p:nvSpPr>
        <p:spPr>
          <a:xfrm>
            <a:off x="3859478" y="1512539"/>
            <a:ext cx="4551667" cy="4301719"/>
          </a:xfrm>
          <a:prstGeom prst="donut">
            <a:avLst>
              <a:gd name="adj" fmla="val 378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nvGrpSpPr>
          <p:cNvPr id="47" name="Group 84">
            <a:extLst>
              <a:ext uri="{FF2B5EF4-FFF2-40B4-BE49-F238E27FC236}">
                <a16:creationId xmlns:a16="http://schemas.microsoft.com/office/drawing/2014/main" id="{EDDC7BA7-3AEC-4891-CDE0-919060BB06F7}"/>
              </a:ext>
            </a:extLst>
          </p:cNvPr>
          <p:cNvGrpSpPr/>
          <p:nvPr/>
        </p:nvGrpSpPr>
        <p:grpSpPr>
          <a:xfrm rot="10800000" flipH="1">
            <a:off x="5769858" y="4453585"/>
            <a:ext cx="713716" cy="1173412"/>
            <a:chOff x="5093002" y="2426934"/>
            <a:chExt cx="2232248" cy="3350691"/>
          </a:xfrm>
          <a:solidFill>
            <a:schemeClr val="accent1"/>
          </a:solidFill>
        </p:grpSpPr>
        <p:grpSp>
          <p:nvGrpSpPr>
            <p:cNvPr id="48" name="Group 86">
              <a:extLst>
                <a:ext uri="{FF2B5EF4-FFF2-40B4-BE49-F238E27FC236}">
                  <a16:creationId xmlns:a16="http://schemas.microsoft.com/office/drawing/2014/main" id="{0D15885D-4D1E-5246-BCA0-F6BD0B08442B}"/>
                </a:ext>
              </a:extLst>
            </p:cNvPr>
            <p:cNvGrpSpPr/>
            <p:nvPr/>
          </p:nvGrpSpPr>
          <p:grpSpPr>
            <a:xfrm>
              <a:off x="5625823" y="4659182"/>
              <a:ext cx="1166607" cy="1118443"/>
              <a:chOff x="4964627" y="3703863"/>
              <a:chExt cx="393594" cy="377344"/>
            </a:xfrm>
            <a:grpFill/>
          </p:grpSpPr>
          <p:sp>
            <p:nvSpPr>
              <p:cNvPr id="50" name="Oval 1">
                <a:extLst>
                  <a:ext uri="{FF2B5EF4-FFF2-40B4-BE49-F238E27FC236}">
                    <a16:creationId xmlns:a16="http://schemas.microsoft.com/office/drawing/2014/main" id="{D6AE8D9D-DB1E-950C-B097-3B4A8EAB3D18}"/>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1" name="Oval 1">
                <a:extLst>
                  <a:ext uri="{FF2B5EF4-FFF2-40B4-BE49-F238E27FC236}">
                    <a16:creationId xmlns:a16="http://schemas.microsoft.com/office/drawing/2014/main" id="{5D9F21D2-7464-C0D2-C826-2826BFD58E8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2" name="Oval 1">
                <a:extLst>
                  <a:ext uri="{FF2B5EF4-FFF2-40B4-BE49-F238E27FC236}">
                    <a16:creationId xmlns:a16="http://schemas.microsoft.com/office/drawing/2014/main" id="{738BE014-48CA-3BA7-18FD-5ED6ACC65EB3}"/>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53" name="Oval 1">
                <a:extLst>
                  <a:ext uri="{FF2B5EF4-FFF2-40B4-BE49-F238E27FC236}">
                    <a16:creationId xmlns:a16="http://schemas.microsoft.com/office/drawing/2014/main" id="{BD6FA272-B282-ED0E-5B49-4B7DFDED478A}"/>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49" name="Block Arc 87">
              <a:extLst>
                <a:ext uri="{FF2B5EF4-FFF2-40B4-BE49-F238E27FC236}">
                  <a16:creationId xmlns:a16="http://schemas.microsoft.com/office/drawing/2014/main" id="{323A7B03-4BDB-5AF0-602F-9BF0AAE1548A}"/>
                </a:ext>
              </a:extLst>
            </p:cNvPr>
            <p:cNvSpPr/>
            <p:nvPr/>
          </p:nvSpPr>
          <p:spPr>
            <a:xfrm>
              <a:off x="5093002" y="2426934"/>
              <a:ext cx="2232248" cy="2232248"/>
            </a:xfrm>
            <a:prstGeom prst="blockArc">
              <a:avLst>
                <a:gd name="adj1" fmla="val 7222187"/>
                <a:gd name="adj2" fmla="val 3660514"/>
                <a:gd name="adj3" fmla="val 8104"/>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54" name="Group 55">
            <a:extLst>
              <a:ext uri="{FF2B5EF4-FFF2-40B4-BE49-F238E27FC236}">
                <a16:creationId xmlns:a16="http://schemas.microsoft.com/office/drawing/2014/main" id="{AD21228C-C6CF-CCBD-004B-D510BABD1F13}"/>
              </a:ext>
            </a:extLst>
          </p:cNvPr>
          <p:cNvGrpSpPr/>
          <p:nvPr/>
        </p:nvGrpSpPr>
        <p:grpSpPr>
          <a:xfrm>
            <a:off x="5300752" y="2950036"/>
            <a:ext cx="1598630" cy="1475264"/>
            <a:chOff x="1280940" y="3114397"/>
            <a:chExt cx="1467700" cy="1467701"/>
          </a:xfrm>
        </p:grpSpPr>
        <p:sp>
          <p:nvSpPr>
            <p:cNvPr id="55" name="Oval 13">
              <a:extLst>
                <a:ext uri="{FF2B5EF4-FFF2-40B4-BE49-F238E27FC236}">
                  <a16:creationId xmlns:a16="http://schemas.microsoft.com/office/drawing/2014/main" id="{F361A16B-CE62-AD70-E74B-3C587F1A23D2}"/>
                </a:ext>
              </a:extLst>
            </p:cNvPr>
            <p:cNvSpPr/>
            <p:nvPr/>
          </p:nvSpPr>
          <p:spPr>
            <a:xfrm>
              <a:off x="1280940" y="3114397"/>
              <a:ext cx="1467700" cy="1467701"/>
            </a:xfrm>
            <a:prstGeom prst="ellipse">
              <a:avLst/>
            </a:prstGeom>
            <a:solidFill>
              <a:schemeClr val="accent5">
                <a:lumMod val="75000"/>
              </a:schemeClr>
            </a:solidFill>
            <a:ln w="57150">
              <a:solidFill>
                <a:schemeClr val="bg1"/>
              </a:solidFill>
            </a:ln>
            <a:effectLst>
              <a:outerShdw blurRad="279400" dir="5400000" algn="t"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a:ln>
                  <a:noFill/>
                </a:ln>
                <a:solidFill>
                  <a:prstClr val="white"/>
                </a:solidFill>
                <a:effectLst/>
                <a:uLnTx/>
                <a:uFillTx/>
                <a:latin typeface="Calibri"/>
                <a:ea typeface="+mn-ea"/>
                <a:cs typeface="+mn-cs"/>
              </a:endParaRPr>
            </a:p>
          </p:txBody>
        </p:sp>
        <p:sp>
          <p:nvSpPr>
            <p:cNvPr id="56" name="Oval 35">
              <a:extLst>
                <a:ext uri="{FF2B5EF4-FFF2-40B4-BE49-F238E27FC236}">
                  <a16:creationId xmlns:a16="http://schemas.microsoft.com/office/drawing/2014/main" id="{9678313C-53E1-3E25-CFAF-0680CB6F25BD}"/>
                </a:ext>
              </a:extLst>
            </p:cNvPr>
            <p:cNvSpPr/>
            <p:nvPr/>
          </p:nvSpPr>
          <p:spPr>
            <a:xfrm>
              <a:off x="1608006" y="3209904"/>
              <a:ext cx="789775" cy="641122"/>
            </a:xfrm>
            <a:prstGeom prst="ellipse">
              <a:avLst/>
            </a:prstGeom>
            <a:gradFill flip="none" rotWithShape="1">
              <a:gsLst>
                <a:gs pos="0">
                  <a:schemeClr val="bg1">
                    <a:alpha val="40000"/>
                  </a:schemeClr>
                </a:gs>
                <a:gs pos="90000">
                  <a:schemeClr val="bg1">
                    <a:lumMod val="85000"/>
                    <a:alpha val="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8987" rtl="0" eaLnBrk="1" fontAlgn="auto" latinLnBrk="0" hangingPunct="1">
                <a:lnSpc>
                  <a:spcPct val="100000"/>
                </a:lnSpc>
                <a:spcBef>
                  <a:spcPts val="0"/>
                </a:spcBef>
                <a:spcAft>
                  <a:spcPts val="0"/>
                </a:spcAft>
                <a:buClrTx/>
                <a:buSzTx/>
                <a:buFontTx/>
                <a:buNone/>
                <a:tabLst/>
                <a:defRPr/>
              </a:pPr>
              <a:endParaRPr kumimoji="0" lang="en-GB" sz="2400" b="0" i="0" u="none" strike="noStrike" kern="1200" cap="none" spc="0" normalizeH="0" baseline="0">
                <a:ln>
                  <a:noFill/>
                </a:ln>
                <a:solidFill>
                  <a:prstClr val="white"/>
                </a:solidFill>
                <a:effectLst/>
                <a:uLnTx/>
                <a:uFillTx/>
                <a:latin typeface="Calibri"/>
                <a:ea typeface="+mn-ea"/>
                <a:cs typeface="+mn-cs"/>
              </a:endParaRPr>
            </a:p>
          </p:txBody>
        </p:sp>
      </p:grpSp>
      <p:sp>
        <p:nvSpPr>
          <p:cNvPr id="57" name="ZoneTexte 56">
            <a:extLst>
              <a:ext uri="{FF2B5EF4-FFF2-40B4-BE49-F238E27FC236}">
                <a16:creationId xmlns:a16="http://schemas.microsoft.com/office/drawing/2014/main" id="{FD6CDE86-4C99-0CC3-06FF-351F7DA10881}"/>
              </a:ext>
            </a:extLst>
          </p:cNvPr>
          <p:cNvSpPr txBox="1"/>
          <p:nvPr/>
        </p:nvSpPr>
        <p:spPr>
          <a:xfrm>
            <a:off x="5288876" y="3133695"/>
            <a:ext cx="1691679" cy="1077218"/>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rPr>
              <a:t>L’innovation </a:t>
            </a:r>
            <a:r>
              <a:rPr kumimoji="0" lang="fr-FR" sz="1600" b="1" i="0" u="none" strike="noStrike" kern="1200" cap="none" spc="0" normalizeH="0" baseline="0" noProof="0" dirty="0" err="1">
                <a:ln>
                  <a:noFill/>
                </a:ln>
                <a:solidFill>
                  <a:prstClr val="white"/>
                </a:solidFill>
                <a:effectLst/>
                <a:uLnTx/>
                <a:uFillTx/>
                <a:latin typeface="Cambria" panose="02040503050406030204" pitchFamily="18" charset="0"/>
                <a:ea typeface="Cambria" panose="02040503050406030204" pitchFamily="18" charset="0"/>
              </a:rPr>
              <a:t>ap</a:t>
            </a:r>
            <a:r>
              <a:rPr lang="fr-FR" sz="1600" b="1" dirty="0">
                <a:solidFill>
                  <a:prstClr val="white"/>
                </a:solidFill>
                <a:latin typeface="Cambria" panose="02040503050406030204" pitchFamily="18" charset="0"/>
                <a:ea typeface="Cambria" panose="02040503050406030204" pitchFamily="18" charset="0"/>
              </a:rPr>
              <a:t>portée par votre proposition</a:t>
            </a:r>
            <a:endParaRPr kumimoji="0" lang="en" sz="1600" b="1" i="0" u="none" strike="noStrike" kern="1200" cap="none" spc="0" normalizeH="0" baseline="0" noProof="0" dirty="0">
              <a:ln>
                <a:noFill/>
              </a:ln>
              <a:solidFill>
                <a:prstClr val="white"/>
              </a:solidFill>
              <a:effectLst/>
              <a:uLnTx/>
              <a:uFillTx/>
              <a:latin typeface="Cambria" panose="02040503050406030204" pitchFamily="18" charset="0"/>
              <a:ea typeface="Cambria" panose="02040503050406030204" pitchFamily="18" charset="0"/>
            </a:endParaRPr>
          </a:p>
        </p:txBody>
      </p:sp>
      <p:grpSp>
        <p:nvGrpSpPr>
          <p:cNvPr id="64" name="Group 17">
            <a:extLst>
              <a:ext uri="{FF2B5EF4-FFF2-40B4-BE49-F238E27FC236}">
                <a16:creationId xmlns:a16="http://schemas.microsoft.com/office/drawing/2014/main" id="{F75BDC16-4973-D1E1-16EF-1C53819F299E}"/>
              </a:ext>
            </a:extLst>
          </p:cNvPr>
          <p:cNvGrpSpPr/>
          <p:nvPr/>
        </p:nvGrpSpPr>
        <p:grpSpPr>
          <a:xfrm>
            <a:off x="4209643" y="3408632"/>
            <a:ext cx="482708" cy="482708"/>
            <a:chOff x="2961988" y="3325174"/>
            <a:chExt cx="482708" cy="482708"/>
          </a:xfrm>
          <a:effectLst>
            <a:outerShdw blurRad="50800" dist="203200" dir="2700000" algn="tl" rotWithShape="0">
              <a:prstClr val="black">
                <a:alpha val="16000"/>
              </a:prstClr>
            </a:outerShdw>
          </a:effectLst>
        </p:grpSpPr>
        <p:sp>
          <p:nvSpPr>
            <p:cNvPr id="65" name="Oval 18">
              <a:extLst>
                <a:ext uri="{FF2B5EF4-FFF2-40B4-BE49-F238E27FC236}">
                  <a16:creationId xmlns:a16="http://schemas.microsoft.com/office/drawing/2014/main" id="{48894A86-8443-9235-EBC0-7AD978F18DB2}"/>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66" name="Freeform 5">
              <a:extLst>
                <a:ext uri="{FF2B5EF4-FFF2-40B4-BE49-F238E27FC236}">
                  <a16:creationId xmlns:a16="http://schemas.microsoft.com/office/drawing/2014/main" id="{E0E51CA2-524E-F299-6177-1B6A979D3866}"/>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73" name="Group 17">
            <a:extLst>
              <a:ext uri="{FF2B5EF4-FFF2-40B4-BE49-F238E27FC236}">
                <a16:creationId xmlns:a16="http://schemas.microsoft.com/office/drawing/2014/main" id="{7EE36260-0F30-F991-DDF4-52F182EFB0B6}"/>
              </a:ext>
            </a:extLst>
          </p:cNvPr>
          <p:cNvGrpSpPr/>
          <p:nvPr/>
        </p:nvGrpSpPr>
        <p:grpSpPr>
          <a:xfrm>
            <a:off x="5890271" y="1862363"/>
            <a:ext cx="482708" cy="482708"/>
            <a:chOff x="2961988" y="3325174"/>
            <a:chExt cx="482708" cy="482708"/>
          </a:xfrm>
          <a:effectLst>
            <a:outerShdw blurRad="50800" dist="203200" dir="2700000" algn="tl" rotWithShape="0">
              <a:prstClr val="black">
                <a:alpha val="16000"/>
              </a:prstClr>
            </a:outerShdw>
          </a:effectLst>
        </p:grpSpPr>
        <p:sp>
          <p:nvSpPr>
            <p:cNvPr id="74" name="Oval 18">
              <a:extLst>
                <a:ext uri="{FF2B5EF4-FFF2-40B4-BE49-F238E27FC236}">
                  <a16:creationId xmlns:a16="http://schemas.microsoft.com/office/drawing/2014/main" id="{23FD5A80-BD53-5C8C-B7BE-74D567131E7C}"/>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75" name="Freeform 5">
              <a:extLst>
                <a:ext uri="{FF2B5EF4-FFF2-40B4-BE49-F238E27FC236}">
                  <a16:creationId xmlns:a16="http://schemas.microsoft.com/office/drawing/2014/main" id="{C93E40A0-09DE-2455-0546-317F76E518E9}"/>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76" name="Group 17">
            <a:extLst>
              <a:ext uri="{FF2B5EF4-FFF2-40B4-BE49-F238E27FC236}">
                <a16:creationId xmlns:a16="http://schemas.microsoft.com/office/drawing/2014/main" id="{DCBE9620-5E14-CA48-DAA0-373EC285A41C}"/>
              </a:ext>
            </a:extLst>
          </p:cNvPr>
          <p:cNvGrpSpPr/>
          <p:nvPr/>
        </p:nvGrpSpPr>
        <p:grpSpPr>
          <a:xfrm>
            <a:off x="7507854" y="3386275"/>
            <a:ext cx="482708" cy="482708"/>
            <a:chOff x="2961988" y="3325174"/>
            <a:chExt cx="482708" cy="482708"/>
          </a:xfrm>
          <a:effectLst>
            <a:outerShdw blurRad="50800" dist="203200" dir="2700000" algn="tl" rotWithShape="0">
              <a:prstClr val="black">
                <a:alpha val="16000"/>
              </a:prstClr>
            </a:outerShdw>
          </a:effectLst>
        </p:grpSpPr>
        <p:sp>
          <p:nvSpPr>
            <p:cNvPr id="77" name="Oval 18">
              <a:extLst>
                <a:ext uri="{FF2B5EF4-FFF2-40B4-BE49-F238E27FC236}">
                  <a16:creationId xmlns:a16="http://schemas.microsoft.com/office/drawing/2014/main" id="{F7B1C657-E2E9-4FEF-287D-C1A865B9EE02}"/>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78" name="Freeform 5">
              <a:extLst>
                <a:ext uri="{FF2B5EF4-FFF2-40B4-BE49-F238E27FC236}">
                  <a16:creationId xmlns:a16="http://schemas.microsoft.com/office/drawing/2014/main" id="{05CAD319-EA84-F11D-8120-14669EC95B38}"/>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grpSp>
        <p:nvGrpSpPr>
          <p:cNvPr id="79" name="Group 17">
            <a:extLst>
              <a:ext uri="{FF2B5EF4-FFF2-40B4-BE49-F238E27FC236}">
                <a16:creationId xmlns:a16="http://schemas.microsoft.com/office/drawing/2014/main" id="{905281EA-D1D6-78F8-EF70-BEF13CA7F000}"/>
              </a:ext>
            </a:extLst>
          </p:cNvPr>
          <p:cNvGrpSpPr/>
          <p:nvPr/>
        </p:nvGrpSpPr>
        <p:grpSpPr>
          <a:xfrm>
            <a:off x="5881870" y="5043211"/>
            <a:ext cx="482708" cy="482708"/>
            <a:chOff x="2961988" y="3325174"/>
            <a:chExt cx="482708" cy="482708"/>
          </a:xfrm>
          <a:effectLst>
            <a:outerShdw blurRad="50800" dist="203200" dir="2700000" algn="tl" rotWithShape="0">
              <a:prstClr val="black">
                <a:alpha val="16000"/>
              </a:prstClr>
            </a:outerShdw>
          </a:effectLst>
        </p:grpSpPr>
        <p:sp>
          <p:nvSpPr>
            <p:cNvPr id="80" name="Oval 18">
              <a:extLst>
                <a:ext uri="{FF2B5EF4-FFF2-40B4-BE49-F238E27FC236}">
                  <a16:creationId xmlns:a16="http://schemas.microsoft.com/office/drawing/2014/main" id="{C79A9A92-CC80-DE10-A2DE-CF8C0F2FEBEA}"/>
                </a:ext>
              </a:extLst>
            </p:cNvPr>
            <p:cNvSpPr/>
            <p:nvPr/>
          </p:nvSpPr>
          <p:spPr>
            <a:xfrm>
              <a:off x="2961988" y="3325174"/>
              <a:ext cx="482708" cy="482708"/>
            </a:xfrm>
            <a:prstGeom prst="ellipse">
              <a:avLst/>
            </a:prstGeom>
            <a:solidFill>
              <a:srgbClr val="017A87"/>
            </a:solidFill>
            <a:ln w="76200" cap="flat" cmpd="sng" algn="ctr">
              <a:solidFill>
                <a:sysClr val="window" lastClr="FFFFFF"/>
              </a:solidFill>
              <a:prstDash val="solid"/>
            </a:ln>
            <a:effectLst/>
          </p:spPr>
          <p:txBody>
            <a:bodyPr rtlCol="0" anchor="ctr"/>
            <a:lstStyle/>
            <a:p>
              <a:pPr marL="0" marR="0" lvl="0" indent="0" algn="ctr"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white"/>
                </a:solidFill>
                <a:effectLst/>
                <a:uLnTx/>
                <a:uFillTx/>
                <a:latin typeface="Calibri"/>
                <a:ea typeface="+mn-ea"/>
                <a:cs typeface="+mn-cs"/>
              </a:endParaRPr>
            </a:p>
          </p:txBody>
        </p:sp>
        <p:sp>
          <p:nvSpPr>
            <p:cNvPr id="81" name="Freeform 5">
              <a:extLst>
                <a:ext uri="{FF2B5EF4-FFF2-40B4-BE49-F238E27FC236}">
                  <a16:creationId xmlns:a16="http://schemas.microsoft.com/office/drawing/2014/main" id="{8AF5CE27-5EA9-1488-4B5A-9EB2A1C1B51D}"/>
                </a:ext>
              </a:extLst>
            </p:cNvPr>
            <p:cNvSpPr>
              <a:spLocks/>
            </p:cNvSpPr>
            <p:nvPr/>
          </p:nvSpPr>
          <p:spPr bwMode="auto">
            <a:xfrm>
              <a:off x="3116907" y="3496636"/>
              <a:ext cx="172870" cy="139784"/>
            </a:xfrm>
            <a:custGeom>
              <a:avLst/>
              <a:gdLst>
                <a:gd name="T0" fmla="*/ 2384 w 8130"/>
                <a:gd name="T1" fmla="*/ 4874 h 6574"/>
                <a:gd name="T2" fmla="*/ 846 w 8130"/>
                <a:gd name="T3" fmla="*/ 3340 h 6574"/>
                <a:gd name="T4" fmla="*/ 0 w 8130"/>
                <a:gd name="T5" fmla="*/ 4183 h 6574"/>
                <a:gd name="T6" fmla="*/ 2029 w 8130"/>
                <a:gd name="T7" fmla="*/ 6206 h 6574"/>
                <a:gd name="T8" fmla="*/ 2032 w 8130"/>
                <a:gd name="T9" fmla="*/ 6204 h 6574"/>
                <a:gd name="T10" fmla="*/ 2403 w 8130"/>
                <a:gd name="T11" fmla="*/ 6574 h 6574"/>
                <a:gd name="T12" fmla="*/ 8130 w 8130"/>
                <a:gd name="T13" fmla="*/ 859 h 6574"/>
                <a:gd name="T14" fmla="*/ 7269 w 8130"/>
                <a:gd name="T15" fmla="*/ 0 h 6574"/>
                <a:gd name="T16" fmla="*/ 2384 w 8130"/>
                <a:gd name="T17" fmla="*/ 4874 h 65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130" h="6574">
                  <a:moveTo>
                    <a:pt x="2384" y="4874"/>
                  </a:moveTo>
                  <a:lnTo>
                    <a:pt x="846" y="3340"/>
                  </a:lnTo>
                  <a:lnTo>
                    <a:pt x="0" y="4183"/>
                  </a:lnTo>
                  <a:lnTo>
                    <a:pt x="2029" y="6206"/>
                  </a:lnTo>
                  <a:lnTo>
                    <a:pt x="2032" y="6204"/>
                  </a:lnTo>
                  <a:lnTo>
                    <a:pt x="2403" y="6574"/>
                  </a:lnTo>
                  <a:lnTo>
                    <a:pt x="8130" y="859"/>
                  </a:lnTo>
                  <a:lnTo>
                    <a:pt x="7269" y="0"/>
                  </a:lnTo>
                  <a:lnTo>
                    <a:pt x="2384" y="4874"/>
                  </a:lnTo>
                  <a:close/>
                </a:path>
              </a:pathLst>
            </a:custGeom>
            <a:solidFill>
              <a:sysClr val="window" lastClr="FFFFFF"/>
            </a:solidFill>
            <a:ln w="9525">
              <a:noFill/>
              <a:round/>
              <a:headEnd/>
              <a:tailEnd/>
            </a:ln>
          </p:spPr>
          <p:txBody>
            <a:bodyPr vert="horz" wrap="square" lIns="91440" tIns="45720" rIns="91440" bIns="45720" numCol="1" anchor="t" anchorCtr="0" compatLnSpc="1">
              <a:prstTxWarp prst="textNoShape">
                <a:avLst/>
              </a:prstTxWarp>
            </a:bodyPr>
            <a:lstStyle/>
            <a:p>
              <a:pPr marL="0" marR="0" lvl="0" indent="0" defTabSz="1218987" eaLnBrk="1" fontAlgn="auto" latinLnBrk="0" hangingPunct="1">
                <a:lnSpc>
                  <a:spcPct val="100000"/>
                </a:lnSpc>
                <a:spcBef>
                  <a:spcPts val="0"/>
                </a:spcBef>
                <a:spcAft>
                  <a:spcPts val="0"/>
                </a:spcAft>
                <a:buClrTx/>
                <a:buSzTx/>
                <a:buFontTx/>
                <a:buNone/>
                <a:tabLst/>
                <a:defRPr/>
              </a:pPr>
              <a:endParaRPr kumimoji="0" lang="en-IN" sz="2400" b="0" i="0" u="none" strike="noStrike" kern="0" cap="none" spc="0" normalizeH="0" baseline="0" noProof="0">
                <a:ln>
                  <a:noFill/>
                </a:ln>
                <a:solidFill>
                  <a:prstClr val="black"/>
                </a:solidFill>
                <a:effectLst/>
                <a:uLnTx/>
                <a:uFillTx/>
              </a:endParaRPr>
            </a:p>
          </p:txBody>
        </p:sp>
      </p:grpSp>
      <p:sp>
        <p:nvSpPr>
          <p:cNvPr id="93" name="ZoneTexte 92">
            <a:extLst>
              <a:ext uri="{FF2B5EF4-FFF2-40B4-BE49-F238E27FC236}">
                <a16:creationId xmlns:a16="http://schemas.microsoft.com/office/drawing/2014/main" id="{D4AE9D16-3CD5-1916-D957-8E968E231A36}"/>
              </a:ext>
            </a:extLst>
          </p:cNvPr>
          <p:cNvSpPr txBox="1"/>
          <p:nvPr/>
        </p:nvSpPr>
        <p:spPr>
          <a:xfrm>
            <a:off x="3255265" y="1038764"/>
            <a:ext cx="5638492" cy="461665"/>
          </a:xfrm>
          <a:prstGeom prst="rect">
            <a:avLst/>
          </a:prstGeom>
          <a:noFill/>
        </p:spPr>
        <p:txBody>
          <a:bodyPr wrap="square">
            <a:spAutoFit/>
          </a:bodyPr>
          <a:lstStyle/>
          <a:p>
            <a:r>
              <a:rPr lang="fr-FR" sz="2400" dirty="0">
                <a:solidFill>
                  <a:schemeClr val="accent6">
                    <a:lumMod val="75000"/>
                  </a:schemeClr>
                </a:solidFill>
                <a:latin typeface="Cambria" panose="02040503050406030204" pitchFamily="18" charset="0"/>
                <a:ea typeface="Cambria" panose="02040503050406030204" pitchFamily="18" charset="0"/>
              </a:rPr>
              <a:t>Elle justifie l’originalité de la proposition</a:t>
            </a:r>
          </a:p>
        </p:txBody>
      </p:sp>
      <p:grpSp>
        <p:nvGrpSpPr>
          <p:cNvPr id="94" name="Group 84">
            <a:extLst>
              <a:ext uri="{FF2B5EF4-FFF2-40B4-BE49-F238E27FC236}">
                <a16:creationId xmlns:a16="http://schemas.microsoft.com/office/drawing/2014/main" id="{877B2393-95CA-491A-7E41-86FE4C1FEE6D}"/>
              </a:ext>
            </a:extLst>
          </p:cNvPr>
          <p:cNvGrpSpPr/>
          <p:nvPr/>
        </p:nvGrpSpPr>
        <p:grpSpPr>
          <a:xfrm flipH="1">
            <a:off x="5789626" y="1724589"/>
            <a:ext cx="713716" cy="1173412"/>
            <a:chOff x="5093002" y="2426934"/>
            <a:chExt cx="2232248" cy="3350691"/>
          </a:xfrm>
          <a:solidFill>
            <a:schemeClr val="accent6">
              <a:lumMod val="75000"/>
            </a:schemeClr>
          </a:solidFill>
        </p:grpSpPr>
        <p:grpSp>
          <p:nvGrpSpPr>
            <p:cNvPr id="95" name="Group 86">
              <a:extLst>
                <a:ext uri="{FF2B5EF4-FFF2-40B4-BE49-F238E27FC236}">
                  <a16:creationId xmlns:a16="http://schemas.microsoft.com/office/drawing/2014/main" id="{E6AC65A0-A2C0-407C-126E-0415C9909406}"/>
                </a:ext>
              </a:extLst>
            </p:cNvPr>
            <p:cNvGrpSpPr/>
            <p:nvPr/>
          </p:nvGrpSpPr>
          <p:grpSpPr>
            <a:xfrm>
              <a:off x="5625823" y="4659182"/>
              <a:ext cx="1166607" cy="1118443"/>
              <a:chOff x="4964627" y="3703863"/>
              <a:chExt cx="393594" cy="377344"/>
            </a:xfrm>
            <a:grpFill/>
          </p:grpSpPr>
          <p:sp>
            <p:nvSpPr>
              <p:cNvPr id="97" name="Oval 1">
                <a:extLst>
                  <a:ext uri="{FF2B5EF4-FFF2-40B4-BE49-F238E27FC236}">
                    <a16:creationId xmlns:a16="http://schemas.microsoft.com/office/drawing/2014/main" id="{3E3A73A6-704D-F3AC-701A-722A59340FB3}"/>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8" name="Oval 1">
                <a:extLst>
                  <a:ext uri="{FF2B5EF4-FFF2-40B4-BE49-F238E27FC236}">
                    <a16:creationId xmlns:a16="http://schemas.microsoft.com/office/drawing/2014/main" id="{C1CFF2E3-DB7A-F04F-1458-2C02926F2F1C}"/>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99" name="Oval 1">
                <a:extLst>
                  <a:ext uri="{FF2B5EF4-FFF2-40B4-BE49-F238E27FC236}">
                    <a16:creationId xmlns:a16="http://schemas.microsoft.com/office/drawing/2014/main" id="{111EB113-DD51-35F8-560D-423ABCC1E3A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0" name="Oval 1">
                <a:extLst>
                  <a:ext uri="{FF2B5EF4-FFF2-40B4-BE49-F238E27FC236}">
                    <a16:creationId xmlns:a16="http://schemas.microsoft.com/office/drawing/2014/main" id="{84B47CB4-04FA-DD71-F3F5-D7ED14166FA9}"/>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96" name="Block Arc 87">
              <a:extLst>
                <a:ext uri="{FF2B5EF4-FFF2-40B4-BE49-F238E27FC236}">
                  <a16:creationId xmlns:a16="http://schemas.microsoft.com/office/drawing/2014/main" id="{1C976F5E-0B5C-0118-DA68-75801852503E}"/>
                </a:ext>
              </a:extLst>
            </p:cNvPr>
            <p:cNvSpPr/>
            <p:nvPr/>
          </p:nvSpPr>
          <p:spPr>
            <a:xfrm>
              <a:off x="5093002" y="2426934"/>
              <a:ext cx="2232248" cy="2232248"/>
            </a:xfrm>
            <a:prstGeom prst="blockArc">
              <a:avLst>
                <a:gd name="adj1" fmla="val 7222187"/>
                <a:gd name="adj2" fmla="val 3660514"/>
                <a:gd name="adj3" fmla="val 8104"/>
              </a:avLst>
            </a:prstGeom>
            <a:grp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101" name="Group 84">
            <a:extLst>
              <a:ext uri="{FF2B5EF4-FFF2-40B4-BE49-F238E27FC236}">
                <a16:creationId xmlns:a16="http://schemas.microsoft.com/office/drawing/2014/main" id="{5F274672-EFEA-A557-0579-50B594A19C6D}"/>
              </a:ext>
            </a:extLst>
          </p:cNvPr>
          <p:cNvGrpSpPr/>
          <p:nvPr/>
        </p:nvGrpSpPr>
        <p:grpSpPr>
          <a:xfrm rot="5400000" flipH="1">
            <a:off x="7187250" y="3040924"/>
            <a:ext cx="713716" cy="1173412"/>
            <a:chOff x="5093002" y="2426934"/>
            <a:chExt cx="2232248" cy="3350691"/>
          </a:xfrm>
          <a:solidFill>
            <a:srgbClr val="7030A0"/>
          </a:solidFill>
        </p:grpSpPr>
        <p:grpSp>
          <p:nvGrpSpPr>
            <p:cNvPr id="102" name="Group 86">
              <a:extLst>
                <a:ext uri="{FF2B5EF4-FFF2-40B4-BE49-F238E27FC236}">
                  <a16:creationId xmlns:a16="http://schemas.microsoft.com/office/drawing/2014/main" id="{39D9E348-B88F-C4EA-5914-11B99F09A312}"/>
                </a:ext>
              </a:extLst>
            </p:cNvPr>
            <p:cNvGrpSpPr/>
            <p:nvPr/>
          </p:nvGrpSpPr>
          <p:grpSpPr>
            <a:xfrm>
              <a:off x="5625823" y="4659182"/>
              <a:ext cx="1166607" cy="1118443"/>
              <a:chOff x="4964627" y="3703863"/>
              <a:chExt cx="393594" cy="377344"/>
            </a:xfrm>
            <a:grpFill/>
          </p:grpSpPr>
          <p:sp>
            <p:nvSpPr>
              <p:cNvPr id="104" name="Oval 1">
                <a:extLst>
                  <a:ext uri="{FF2B5EF4-FFF2-40B4-BE49-F238E27FC236}">
                    <a16:creationId xmlns:a16="http://schemas.microsoft.com/office/drawing/2014/main" id="{199C10EA-DA4C-461A-1D9D-D2D777DAA34C}"/>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5" name="Oval 1">
                <a:extLst>
                  <a:ext uri="{FF2B5EF4-FFF2-40B4-BE49-F238E27FC236}">
                    <a16:creationId xmlns:a16="http://schemas.microsoft.com/office/drawing/2014/main" id="{1531B53E-8536-B2D4-0D8C-81D6BBC0253A}"/>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6" name="Oval 1">
                <a:extLst>
                  <a:ext uri="{FF2B5EF4-FFF2-40B4-BE49-F238E27FC236}">
                    <a16:creationId xmlns:a16="http://schemas.microsoft.com/office/drawing/2014/main" id="{A0FCD589-F14E-F9D5-13F3-E0CDBB0EA19D}"/>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07" name="Oval 1">
                <a:extLst>
                  <a:ext uri="{FF2B5EF4-FFF2-40B4-BE49-F238E27FC236}">
                    <a16:creationId xmlns:a16="http://schemas.microsoft.com/office/drawing/2014/main" id="{6CE11893-35DF-24CB-B3DE-4FB5FBC37324}"/>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03" name="Block Arc 87">
              <a:extLst>
                <a:ext uri="{FF2B5EF4-FFF2-40B4-BE49-F238E27FC236}">
                  <a16:creationId xmlns:a16="http://schemas.microsoft.com/office/drawing/2014/main" id="{7DCF3A10-8E0B-0F9E-B1CA-E5DF8D12DF3D}"/>
                </a:ext>
              </a:extLst>
            </p:cNvPr>
            <p:cNvSpPr/>
            <p:nvPr/>
          </p:nvSpPr>
          <p:spPr>
            <a:xfrm>
              <a:off x="5093002" y="2426934"/>
              <a:ext cx="2232248" cy="2232248"/>
            </a:xfrm>
            <a:prstGeom prst="blockArc">
              <a:avLst>
                <a:gd name="adj1" fmla="val 7222187"/>
                <a:gd name="adj2" fmla="val 3660514"/>
                <a:gd name="adj3" fmla="val 8104"/>
              </a:avLst>
            </a:prstGeom>
            <a:grp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grpSp>
        <p:nvGrpSpPr>
          <p:cNvPr id="108" name="Group 84">
            <a:extLst>
              <a:ext uri="{FF2B5EF4-FFF2-40B4-BE49-F238E27FC236}">
                <a16:creationId xmlns:a16="http://schemas.microsoft.com/office/drawing/2014/main" id="{8154825C-0616-C680-BD7F-904072DA2345}"/>
              </a:ext>
            </a:extLst>
          </p:cNvPr>
          <p:cNvGrpSpPr/>
          <p:nvPr/>
        </p:nvGrpSpPr>
        <p:grpSpPr>
          <a:xfrm rot="16200000" flipH="1">
            <a:off x="4321380" y="3063281"/>
            <a:ext cx="713716" cy="1173412"/>
            <a:chOff x="5093002" y="2426934"/>
            <a:chExt cx="2232248" cy="3350691"/>
          </a:xfrm>
          <a:solidFill>
            <a:schemeClr val="accent4"/>
          </a:solidFill>
        </p:grpSpPr>
        <p:grpSp>
          <p:nvGrpSpPr>
            <p:cNvPr id="109" name="Group 86">
              <a:extLst>
                <a:ext uri="{FF2B5EF4-FFF2-40B4-BE49-F238E27FC236}">
                  <a16:creationId xmlns:a16="http://schemas.microsoft.com/office/drawing/2014/main" id="{C9489955-D9CD-22E6-BBE0-5F9189D923DE}"/>
                </a:ext>
              </a:extLst>
            </p:cNvPr>
            <p:cNvGrpSpPr/>
            <p:nvPr/>
          </p:nvGrpSpPr>
          <p:grpSpPr>
            <a:xfrm>
              <a:off x="5625823" y="4659182"/>
              <a:ext cx="1166607" cy="1118443"/>
              <a:chOff x="4964627" y="3703863"/>
              <a:chExt cx="393594" cy="377344"/>
            </a:xfrm>
            <a:grpFill/>
          </p:grpSpPr>
          <p:sp>
            <p:nvSpPr>
              <p:cNvPr id="111" name="Oval 1">
                <a:extLst>
                  <a:ext uri="{FF2B5EF4-FFF2-40B4-BE49-F238E27FC236}">
                    <a16:creationId xmlns:a16="http://schemas.microsoft.com/office/drawing/2014/main" id="{B39ABEAF-4AC5-BAFF-6276-C6F509CC2EFE}"/>
                  </a:ext>
                </a:extLst>
              </p:cNvPr>
              <p:cNvSpPr/>
              <p:nvPr/>
            </p:nvSpPr>
            <p:spPr>
              <a:xfrm flipH="1">
                <a:off x="4977747" y="3794659"/>
                <a:ext cx="367354" cy="65606"/>
              </a:xfrm>
              <a:custGeom>
                <a:avLst/>
                <a:gdLst/>
                <a:ahLst/>
                <a:cxnLst/>
                <a:rect l="l" t="t" r="r" b="b"/>
                <a:pathLst>
                  <a:path w="920008" h="164304">
                    <a:moveTo>
                      <a:pt x="852708" y="0"/>
                    </a:moveTo>
                    <a:lnTo>
                      <a:pt x="67299" y="0"/>
                    </a:lnTo>
                    <a:cubicBezTo>
                      <a:pt x="30131" y="0"/>
                      <a:pt x="0" y="30131"/>
                      <a:pt x="0" y="67299"/>
                    </a:cubicBezTo>
                    <a:lnTo>
                      <a:pt x="0" y="97005"/>
                    </a:lnTo>
                    <a:cubicBezTo>
                      <a:pt x="0" y="134173"/>
                      <a:pt x="30131" y="164304"/>
                      <a:pt x="67299" y="164304"/>
                    </a:cubicBezTo>
                    <a:lnTo>
                      <a:pt x="852708" y="164304"/>
                    </a:lnTo>
                    <a:cubicBezTo>
                      <a:pt x="889877" y="164304"/>
                      <a:pt x="920008" y="134173"/>
                      <a:pt x="920008" y="97005"/>
                    </a:cubicBezTo>
                    <a:lnTo>
                      <a:pt x="920008" y="67299"/>
                    </a:lnTo>
                    <a:cubicBezTo>
                      <a:pt x="920008" y="30131"/>
                      <a:pt x="889877" y="0"/>
                      <a:pt x="852708" y="0"/>
                    </a:cubicBezTo>
                    <a:close/>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2" name="Oval 1">
                <a:extLst>
                  <a:ext uri="{FF2B5EF4-FFF2-40B4-BE49-F238E27FC236}">
                    <a16:creationId xmlns:a16="http://schemas.microsoft.com/office/drawing/2014/main" id="{9EB8ECCB-5DB8-2892-BE0C-284643874132}"/>
                  </a:ext>
                </a:extLst>
              </p:cNvPr>
              <p:cNvSpPr/>
              <p:nvPr/>
            </p:nvSpPr>
            <p:spPr>
              <a:xfrm flipH="1">
                <a:off x="5017106" y="3976249"/>
                <a:ext cx="288634" cy="104958"/>
              </a:xfrm>
              <a:custGeom>
                <a:avLst/>
                <a:gdLst/>
                <a:ahLst/>
                <a:cxnLst/>
                <a:rect l="l" t="t" r="r" b="b"/>
                <a:pathLst>
                  <a:path w="722862" h="262858">
                    <a:moveTo>
                      <a:pt x="722862" y="0"/>
                    </a:moveTo>
                    <a:lnTo>
                      <a:pt x="0" y="0"/>
                    </a:lnTo>
                    <a:lnTo>
                      <a:pt x="0" y="131429"/>
                    </a:lnTo>
                    <a:cubicBezTo>
                      <a:pt x="0" y="204015"/>
                      <a:pt x="161818" y="262858"/>
                      <a:pt x="361431" y="262858"/>
                    </a:cubicBezTo>
                    <a:cubicBezTo>
                      <a:pt x="561044" y="262858"/>
                      <a:pt x="722862" y="204015"/>
                      <a:pt x="722862" y="131429"/>
                    </a:cubicBezTo>
                    <a:close/>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3" name="Oval 1">
                <a:extLst>
                  <a:ext uri="{FF2B5EF4-FFF2-40B4-BE49-F238E27FC236}">
                    <a16:creationId xmlns:a16="http://schemas.microsoft.com/office/drawing/2014/main" id="{FB02320E-3E3B-0B94-B55D-4DB0037A362E}"/>
                  </a:ext>
                </a:extLst>
              </p:cNvPr>
              <p:cNvSpPr/>
              <p:nvPr/>
            </p:nvSpPr>
            <p:spPr>
              <a:xfrm flipH="1">
                <a:off x="4990867" y="3885454"/>
                <a:ext cx="341114" cy="65606"/>
              </a:xfrm>
              <a:custGeom>
                <a:avLst/>
                <a:gdLst/>
                <a:ahLst/>
                <a:cxnLst/>
                <a:rect l="l" t="t" r="r" b="b"/>
                <a:pathLst>
                  <a:path w="854293" h="164306">
                    <a:moveTo>
                      <a:pt x="786994" y="0"/>
                    </a:moveTo>
                    <a:lnTo>
                      <a:pt x="67299" y="0"/>
                    </a:lnTo>
                    <a:cubicBezTo>
                      <a:pt x="30131" y="0"/>
                      <a:pt x="0" y="30131"/>
                      <a:pt x="0" y="67299"/>
                    </a:cubicBezTo>
                    <a:lnTo>
                      <a:pt x="0" y="97007"/>
                    </a:lnTo>
                    <a:cubicBezTo>
                      <a:pt x="0" y="134174"/>
                      <a:pt x="30131" y="164306"/>
                      <a:pt x="67299" y="164306"/>
                    </a:cubicBezTo>
                    <a:lnTo>
                      <a:pt x="786994" y="164306"/>
                    </a:lnTo>
                    <a:cubicBezTo>
                      <a:pt x="824162" y="164306"/>
                      <a:pt x="854293" y="134174"/>
                      <a:pt x="854293" y="97007"/>
                    </a:cubicBezTo>
                    <a:lnTo>
                      <a:pt x="854293" y="67299"/>
                    </a:lnTo>
                    <a:cubicBezTo>
                      <a:pt x="854293" y="30131"/>
                      <a:pt x="824162" y="0"/>
                      <a:pt x="786994" y="0"/>
                    </a:cubicBezTo>
                    <a:close/>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sp>
            <p:nvSpPr>
              <p:cNvPr id="114" name="Oval 1">
                <a:extLst>
                  <a:ext uri="{FF2B5EF4-FFF2-40B4-BE49-F238E27FC236}">
                    <a16:creationId xmlns:a16="http://schemas.microsoft.com/office/drawing/2014/main" id="{F9520D38-DA3C-E236-4538-BFBC96957987}"/>
                  </a:ext>
                </a:extLst>
              </p:cNvPr>
              <p:cNvSpPr/>
              <p:nvPr/>
            </p:nvSpPr>
            <p:spPr>
              <a:xfrm flipH="1">
                <a:off x="4964627" y="3703863"/>
                <a:ext cx="393594" cy="65606"/>
              </a:xfrm>
              <a:custGeom>
                <a:avLst/>
                <a:gdLst/>
                <a:ahLst/>
                <a:cxnLst/>
                <a:rect l="l" t="t" r="r" b="b"/>
                <a:pathLst>
                  <a:path w="985723" h="164305">
                    <a:moveTo>
                      <a:pt x="918424" y="0"/>
                    </a:moveTo>
                    <a:lnTo>
                      <a:pt x="67300" y="0"/>
                    </a:lnTo>
                    <a:cubicBezTo>
                      <a:pt x="30131" y="0"/>
                      <a:pt x="0" y="30130"/>
                      <a:pt x="0" y="67298"/>
                    </a:cubicBezTo>
                    <a:lnTo>
                      <a:pt x="0" y="97006"/>
                    </a:lnTo>
                    <a:cubicBezTo>
                      <a:pt x="0" y="134173"/>
                      <a:pt x="30131" y="164305"/>
                      <a:pt x="67300" y="164305"/>
                    </a:cubicBezTo>
                    <a:lnTo>
                      <a:pt x="918424" y="164305"/>
                    </a:lnTo>
                    <a:cubicBezTo>
                      <a:pt x="955592" y="164305"/>
                      <a:pt x="985723" y="134173"/>
                      <a:pt x="985723" y="97006"/>
                    </a:cubicBezTo>
                    <a:lnTo>
                      <a:pt x="985723" y="67298"/>
                    </a:lnTo>
                    <a:cubicBezTo>
                      <a:pt x="985723" y="30130"/>
                      <a:pt x="955592" y="0"/>
                      <a:pt x="918424" y="0"/>
                    </a:cubicBezTo>
                    <a:close/>
                  </a:path>
                </a:pathLst>
              </a:cu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ko-KR" altLang="en-US" sz="2700"/>
              </a:p>
            </p:txBody>
          </p:sp>
        </p:grpSp>
        <p:sp>
          <p:nvSpPr>
            <p:cNvPr id="110" name="Block Arc 87">
              <a:extLst>
                <a:ext uri="{FF2B5EF4-FFF2-40B4-BE49-F238E27FC236}">
                  <a16:creationId xmlns:a16="http://schemas.microsoft.com/office/drawing/2014/main" id="{0F55F978-7301-B91A-0EAE-A325D8CFB1EE}"/>
                </a:ext>
              </a:extLst>
            </p:cNvPr>
            <p:cNvSpPr/>
            <p:nvPr/>
          </p:nvSpPr>
          <p:spPr>
            <a:xfrm>
              <a:off x="5093002" y="2426934"/>
              <a:ext cx="2232248" cy="2232248"/>
            </a:xfrm>
            <a:prstGeom prst="blockArc">
              <a:avLst>
                <a:gd name="adj1" fmla="val 7222187"/>
                <a:gd name="adj2" fmla="val 3660514"/>
                <a:gd name="adj3" fmla="val 8104"/>
              </a:avLst>
            </a:prstGeom>
            <a:grp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ko-KR" altLang="en-US" sz="2700">
                <a:solidFill>
                  <a:schemeClr val="tx1"/>
                </a:solidFill>
              </a:endParaRPr>
            </a:p>
          </p:txBody>
        </p:sp>
      </p:grpSp>
      <p:sp>
        <p:nvSpPr>
          <p:cNvPr id="116" name="ZoneTexte 115">
            <a:extLst>
              <a:ext uri="{FF2B5EF4-FFF2-40B4-BE49-F238E27FC236}">
                <a16:creationId xmlns:a16="http://schemas.microsoft.com/office/drawing/2014/main" id="{F3B629A7-E92F-8291-9804-2222FAA5084E}"/>
              </a:ext>
            </a:extLst>
          </p:cNvPr>
          <p:cNvSpPr txBox="1"/>
          <p:nvPr/>
        </p:nvSpPr>
        <p:spPr>
          <a:xfrm>
            <a:off x="8498042" y="3027464"/>
            <a:ext cx="3556757" cy="1200329"/>
          </a:xfrm>
          <a:prstGeom prst="rect">
            <a:avLst/>
          </a:prstGeom>
          <a:noFill/>
        </p:spPr>
        <p:txBody>
          <a:bodyPr wrap="square">
            <a:spAutoFit/>
          </a:bodyPr>
          <a:lstStyle/>
          <a:p>
            <a:r>
              <a:rPr lang="fr-FR" sz="2400" dirty="0">
                <a:solidFill>
                  <a:srgbClr val="7030A0"/>
                </a:solidFill>
                <a:latin typeface="Cambria" panose="02040503050406030204" pitchFamily="18" charset="0"/>
                <a:ea typeface="Cambria" panose="02040503050406030204" pitchFamily="18" charset="0"/>
              </a:rPr>
              <a:t>Elle désigne les progrès (scientifique / technique) par rapport à </a:t>
            </a:r>
            <a:r>
              <a:rPr lang="fr-FR" sz="2400" dirty="0" err="1">
                <a:solidFill>
                  <a:srgbClr val="7030A0"/>
                </a:solidFill>
                <a:latin typeface="Cambria" panose="02040503050406030204" pitchFamily="18" charset="0"/>
                <a:ea typeface="Cambria" panose="02040503050406030204" pitchFamily="18" charset="0"/>
              </a:rPr>
              <a:t>SoA</a:t>
            </a:r>
            <a:endParaRPr lang="fr-FR" sz="2400" dirty="0">
              <a:solidFill>
                <a:srgbClr val="7030A0"/>
              </a:solidFill>
              <a:latin typeface="Cambria" panose="02040503050406030204" pitchFamily="18" charset="0"/>
              <a:ea typeface="Cambria" panose="02040503050406030204" pitchFamily="18" charset="0"/>
            </a:endParaRPr>
          </a:p>
        </p:txBody>
      </p:sp>
      <p:sp>
        <p:nvSpPr>
          <p:cNvPr id="117" name="ZoneTexte 116">
            <a:extLst>
              <a:ext uri="{FF2B5EF4-FFF2-40B4-BE49-F238E27FC236}">
                <a16:creationId xmlns:a16="http://schemas.microsoft.com/office/drawing/2014/main" id="{5CB3710E-62A0-8453-B145-05E1411D2810}"/>
              </a:ext>
            </a:extLst>
          </p:cNvPr>
          <p:cNvSpPr txBox="1"/>
          <p:nvPr/>
        </p:nvSpPr>
        <p:spPr>
          <a:xfrm>
            <a:off x="2605414" y="5968853"/>
            <a:ext cx="6697082" cy="830997"/>
          </a:xfrm>
          <a:prstGeom prst="rect">
            <a:avLst/>
          </a:prstGeom>
          <a:noFill/>
        </p:spPr>
        <p:txBody>
          <a:bodyPr wrap="square">
            <a:spAutoFit/>
          </a:bodyPr>
          <a:lstStyle/>
          <a:p>
            <a:pPr algn="ctr"/>
            <a:r>
              <a:rPr lang="fr-FR" sz="2400" dirty="0">
                <a:solidFill>
                  <a:schemeClr val="accent1"/>
                </a:solidFill>
                <a:latin typeface="Cambria" panose="02040503050406030204" pitchFamily="18" charset="0"/>
                <a:ea typeface="Cambria" panose="02040503050406030204" pitchFamily="18" charset="0"/>
              </a:rPr>
              <a:t>Elle doit être formulée en réponse directe aux verrous et à </a:t>
            </a:r>
            <a:r>
              <a:rPr lang="fr-FR" sz="2400" dirty="0" err="1">
                <a:solidFill>
                  <a:schemeClr val="accent1"/>
                </a:solidFill>
                <a:latin typeface="Cambria" panose="02040503050406030204" pitchFamily="18" charset="0"/>
                <a:ea typeface="Cambria" panose="02040503050406030204" pitchFamily="18" charset="0"/>
              </a:rPr>
              <a:t>SoA</a:t>
            </a:r>
            <a:endParaRPr lang="fr-FR" sz="2400" dirty="0">
              <a:solidFill>
                <a:schemeClr val="accent1"/>
              </a:solidFill>
              <a:latin typeface="Cambria" panose="02040503050406030204" pitchFamily="18" charset="0"/>
              <a:ea typeface="Cambria" panose="02040503050406030204" pitchFamily="18" charset="0"/>
            </a:endParaRPr>
          </a:p>
        </p:txBody>
      </p:sp>
      <p:sp>
        <p:nvSpPr>
          <p:cNvPr id="118" name="ZoneTexte 117">
            <a:extLst>
              <a:ext uri="{FF2B5EF4-FFF2-40B4-BE49-F238E27FC236}">
                <a16:creationId xmlns:a16="http://schemas.microsoft.com/office/drawing/2014/main" id="{25675862-A7D5-796B-560E-DC7FA91EC7B1}"/>
              </a:ext>
            </a:extLst>
          </p:cNvPr>
          <p:cNvSpPr txBox="1"/>
          <p:nvPr/>
        </p:nvSpPr>
        <p:spPr>
          <a:xfrm>
            <a:off x="215824" y="2842124"/>
            <a:ext cx="3720789" cy="1938992"/>
          </a:xfrm>
          <a:prstGeom prst="rect">
            <a:avLst/>
          </a:prstGeom>
          <a:noFill/>
        </p:spPr>
        <p:txBody>
          <a:bodyPr wrap="square">
            <a:spAutoFit/>
          </a:bodyPr>
          <a:lstStyle/>
          <a:p>
            <a:r>
              <a:rPr lang="fr-FR" sz="2400" dirty="0">
                <a:solidFill>
                  <a:schemeClr val="accent4"/>
                </a:solidFill>
                <a:latin typeface="Cambria" panose="02040503050406030204" pitchFamily="18" charset="0"/>
                <a:ea typeface="Cambria" panose="02040503050406030204" pitchFamily="18" charset="0"/>
              </a:rPr>
              <a:t>Elle décrit en quoi la solution proposée est une avancée majeure par rapport à l’existant (verrous &amp; </a:t>
            </a:r>
            <a:r>
              <a:rPr lang="fr-FR" sz="2400" dirty="0" err="1">
                <a:solidFill>
                  <a:schemeClr val="accent4"/>
                </a:solidFill>
                <a:latin typeface="Cambria" panose="02040503050406030204" pitchFamily="18" charset="0"/>
                <a:ea typeface="Cambria" panose="02040503050406030204" pitchFamily="18" charset="0"/>
              </a:rPr>
              <a:t>SoA</a:t>
            </a:r>
            <a:r>
              <a:rPr lang="fr-FR" sz="2400" dirty="0">
                <a:solidFill>
                  <a:schemeClr val="accent4"/>
                </a:solidFill>
                <a:latin typeface="Cambria" panose="02040503050406030204" pitchFamily="18" charset="0"/>
                <a:ea typeface="Cambria" panose="02040503050406030204" pitchFamily="18" charset="0"/>
              </a:rPr>
              <a:t>)</a:t>
            </a:r>
          </a:p>
        </p:txBody>
      </p:sp>
    </p:spTree>
    <p:extLst>
      <p:ext uri="{BB962C8B-B14F-4D97-AF65-F5344CB8AC3E}">
        <p14:creationId xmlns:p14="http://schemas.microsoft.com/office/powerpoint/2010/main" val="345713354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D647B1-8D79-C2C3-F996-08AFB7579623}"/>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CD0C33C-66E3-4EB3-C238-D8EED2FBC85B}"/>
              </a:ext>
            </a:extLst>
          </p:cNvPr>
          <p:cNvSpPr>
            <a:spLocks noGrp="1"/>
          </p:cNvSpPr>
          <p:nvPr>
            <p:ph type="title"/>
          </p:nvPr>
        </p:nvSpPr>
        <p:spPr/>
        <p:txBody>
          <a:bodyPr/>
          <a:lstStyle/>
          <a:p>
            <a:r>
              <a:rPr lang="fr-FR" dirty="0" err="1"/>
              <a:t>Takeaways</a:t>
            </a:r>
            <a:endParaRPr lang="fr-FR" dirty="0"/>
          </a:p>
        </p:txBody>
      </p:sp>
      <p:sp>
        <p:nvSpPr>
          <p:cNvPr id="3" name="Espace réservé du contenu 2">
            <a:extLst>
              <a:ext uri="{FF2B5EF4-FFF2-40B4-BE49-F238E27FC236}">
                <a16:creationId xmlns:a16="http://schemas.microsoft.com/office/drawing/2014/main" id="{F117C832-A981-7241-E241-C809A028B51B}"/>
              </a:ext>
            </a:extLst>
          </p:cNvPr>
          <p:cNvSpPr>
            <a:spLocks noGrp="1"/>
          </p:cNvSpPr>
          <p:nvPr>
            <p:ph idx="1"/>
          </p:nvPr>
        </p:nvSpPr>
        <p:spPr/>
        <p:txBody>
          <a:bodyPr>
            <a:normAutofit fontScale="92500" lnSpcReduction="10000"/>
          </a:bodyPr>
          <a:lstStyle/>
          <a:p>
            <a:pPr lvl="0" algn="just">
              <a:buClr>
                <a:schemeClr val="bg2">
                  <a:lumMod val="50000"/>
                </a:schemeClr>
              </a:buClr>
              <a:buFont typeface="Wingdings" panose="05000000000000000000" pitchFamily="2" charset="2"/>
              <a:buChar char="ü"/>
            </a:pPr>
            <a:r>
              <a:rPr lang="fr-FR" sz="2800" kern="1200" noProof="0" dirty="0"/>
              <a:t>  </a:t>
            </a:r>
            <a:r>
              <a:rPr lang="fr-FR" sz="2800" kern="1200" noProof="0" dirty="0">
                <a:solidFill>
                  <a:schemeClr val="bg2">
                    <a:lumMod val="50000"/>
                  </a:schemeClr>
                </a:solidFill>
              </a:rPr>
              <a:t>Définition des Objectifs Clairs : </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Fixer des objectifs </a:t>
            </a:r>
            <a:r>
              <a:rPr lang="fr-FR" b="1" kern="1200" noProof="0" dirty="0">
                <a:solidFill>
                  <a:schemeClr val="bg2">
                    <a:lumMod val="50000"/>
                  </a:schemeClr>
                </a:solidFill>
              </a:rPr>
              <a:t>SMART</a:t>
            </a:r>
            <a:r>
              <a:rPr lang="fr-FR" kern="1200" noProof="0" dirty="0">
                <a:solidFill>
                  <a:schemeClr val="bg2">
                    <a:lumMod val="50000"/>
                  </a:schemeClr>
                </a:solidFill>
              </a:rPr>
              <a:t> (Spécifiques, Mesurables, Atteignables, Réalistes, Temporels).</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S'assurer que les objectifs répondent aux attentes du call (impact, innovation, potentiel de mise en œuvre).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Décrire les aspects novateurs du projet (l’innovation) et son potentiel disruptif.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Présentation de l’état de l’art </a:t>
            </a:r>
            <a:r>
              <a:rPr lang="fr-FR" sz="2400"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a:t>
            </a:r>
            <a:r>
              <a:rPr lang="fr-FR" sz="2400" b="1" dirty="0">
                <a:solidFill>
                  <a:schemeClr val="accent2"/>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Ce qui existe et ses limites </a:t>
            </a:r>
            <a:r>
              <a:rPr lang="fr-FR" kern="1200" noProof="0" dirty="0">
                <a:solidFill>
                  <a:schemeClr val="bg2">
                    <a:lumMod val="50000"/>
                  </a:schemeClr>
                </a:solidFill>
              </a:rPr>
              <a:t>;</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Identifier les verrous technologiques/scientifiques à surmonter</a:t>
            </a:r>
            <a:r>
              <a:rPr lang="fr-FR" sz="2400"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a:t>
            </a:r>
            <a:r>
              <a:rPr lang="fr-FR" kern="1200" noProof="0" dirty="0">
                <a:solidFill>
                  <a:schemeClr val="bg2">
                    <a:lumMod val="50000"/>
                  </a:schemeClr>
                </a:solidFill>
              </a:rPr>
              <a:t> </a:t>
            </a:r>
            <a:r>
              <a:rPr lang="fr-FR" b="1" dirty="0">
                <a:solidFill>
                  <a:schemeClr val="accent2"/>
                </a:solidFill>
                <a:effectLst>
                  <a:outerShdw blurRad="38100" dist="38100" dir="2700000" algn="tl">
                    <a:srgbClr val="000000">
                      <a:alpha val="43137"/>
                    </a:srgbClr>
                  </a:outerShdw>
                </a:effectLst>
                <a:cs typeface="+mj-cs"/>
              </a:rPr>
              <a:t>Pourquoi il est difficile d’innover ?</a:t>
            </a:r>
            <a:r>
              <a:rPr lang="fr-FR" sz="2400"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a:t>
            </a:r>
            <a:r>
              <a:rPr lang="fr-FR" kern="1200" noProof="0" dirty="0">
                <a:solidFill>
                  <a:schemeClr val="bg2">
                    <a:lumMod val="50000"/>
                  </a:schemeClr>
                </a:solidFill>
              </a:rPr>
              <a:t>;</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Démontrer en quoi l'innovation dépasse l'existant, offrant un progrès réel </a:t>
            </a:r>
            <a:r>
              <a:rPr lang="fr-FR" sz="2400" b="1" dirty="0">
                <a:solidFill>
                  <a:schemeClr val="bg2">
                    <a:lumMod val="50000"/>
                  </a:schemeClr>
                </a:solidFill>
                <a:effectLst>
                  <a:outerShdw blurRad="38100" dist="38100" dir="2700000" algn="tl">
                    <a:srgbClr val="000000">
                      <a:alpha val="43137"/>
                    </a:srgbClr>
                  </a:outerShdw>
                </a:effectLst>
                <a:latin typeface="Cambria" panose="02040503050406030204" pitchFamily="18" charset="0"/>
                <a:ea typeface="Cambria" panose="02040503050406030204" pitchFamily="18" charset="0"/>
                <a:cs typeface="+mj-cs"/>
              </a:rPr>
              <a:t>→ </a:t>
            </a:r>
            <a:r>
              <a:rPr lang="fr-FR" b="1" dirty="0">
                <a:solidFill>
                  <a:schemeClr val="accent2"/>
                </a:solidFill>
                <a:effectLst>
                  <a:outerShdw blurRad="38100" dist="38100" dir="2700000" algn="tl">
                    <a:srgbClr val="000000">
                      <a:alpha val="43137"/>
                    </a:srgbClr>
                  </a:outerShdw>
                </a:effectLst>
                <a:cs typeface="+mj-cs"/>
              </a:rPr>
              <a:t>La valeur ajoutée du projet et en quoi il va plus loin</a:t>
            </a:r>
            <a:r>
              <a:rPr lang="fr-FR" kern="1200" noProof="0" dirty="0">
                <a:solidFill>
                  <a:schemeClr val="bg2">
                    <a:lumMod val="50000"/>
                  </a:schemeClr>
                </a:solidFill>
              </a:rPr>
              <a:t>.</a:t>
            </a:r>
            <a:r>
              <a:rPr lang="fr-FR" sz="2800" kern="1200" noProof="0" dirty="0">
                <a:solidFill>
                  <a:schemeClr val="bg2">
                    <a:lumMod val="50000"/>
                  </a:schemeClr>
                </a:solidFill>
              </a:rPr>
              <a:t>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Clarté dans les objectifs et la méthodologie.</a:t>
            </a:r>
          </a:p>
          <a:p>
            <a:pPr lvl="0"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sz="2800" kern="1200" noProof="0" dirty="0">
                <a:solidFill>
                  <a:schemeClr val="bg2">
                    <a:lumMod val="50000"/>
                  </a:schemeClr>
                </a:solidFill>
              </a:rPr>
              <a:t>Innovation tangible et solutions aux verrous scientifiques/technologiques.</a:t>
            </a:r>
          </a:p>
        </p:txBody>
      </p:sp>
      <p:sp>
        <p:nvSpPr>
          <p:cNvPr id="4" name="Espace réservé du numéro de diapositive 3">
            <a:extLst>
              <a:ext uri="{FF2B5EF4-FFF2-40B4-BE49-F238E27FC236}">
                <a16:creationId xmlns:a16="http://schemas.microsoft.com/office/drawing/2014/main" id="{65FE3912-2E62-D24A-1ABF-8E449B0BD0CA}"/>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38</a:t>
            </a:fld>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66684602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6B99118-3A5B-1340-35A5-0F36B4CF2C89}"/>
              </a:ext>
            </a:extLst>
          </p:cNvPr>
          <p:cNvSpPr>
            <a:spLocks noGrp="1"/>
          </p:cNvSpPr>
          <p:nvPr>
            <p:ph type="sldNum" sz="quarter" idx="12"/>
          </p:nvPr>
        </p:nvSpPr>
        <p:spPr/>
        <p:txBody>
          <a:bodyPr/>
          <a:lstStyle/>
          <a:p>
            <a:fld id="{67A26BC6-3AD6-4031-B39F-1DDABC68D122}" type="slidenum">
              <a:rPr lang="fr-FR" smtClean="0"/>
              <a:t>39</a:t>
            </a:fld>
            <a:endParaRPr lang="fr-FR"/>
          </a:p>
        </p:txBody>
      </p:sp>
      <p:pic>
        <p:nvPicPr>
          <p:cNvPr id="4" name="Graphique 3">
            <a:extLst>
              <a:ext uri="{FF2B5EF4-FFF2-40B4-BE49-F238E27FC236}">
                <a16:creationId xmlns:a16="http://schemas.microsoft.com/office/drawing/2014/main" id="{2D989C4C-9B87-959B-106E-011903EABD14}"/>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34B8FDB4-1B11-ABAA-5E07-0494E578BB0C}"/>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Quel critère est le moins important pour l’éligibilité d’un projet ?</a:t>
            </a:r>
          </a:p>
        </p:txBody>
      </p:sp>
      <p:sp>
        <p:nvSpPr>
          <p:cNvPr id="6" name="Rectangle 5">
            <a:extLst>
              <a:ext uri="{FF2B5EF4-FFF2-40B4-BE49-F238E27FC236}">
                <a16:creationId xmlns:a16="http://schemas.microsoft.com/office/drawing/2014/main" id="{D6F2CC97-9B77-CEA5-A304-EBE704F2F95A}"/>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9BD6770C-D70A-B91D-DFCD-5EF567CA72DE}"/>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010A1832-8DB5-650D-217A-ACC87175CD90}"/>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EEC4AC2E-FA93-E4A1-EA48-0FEC46364AB8}"/>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00995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FC6FB-F488-BED9-DAF9-41647781D7C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0F38A769-258B-4A16-52F6-3F41D2CC7A03}"/>
              </a:ext>
            </a:extLst>
          </p:cNvPr>
          <p:cNvSpPr>
            <a:spLocks noGrp="1"/>
          </p:cNvSpPr>
          <p:nvPr>
            <p:ph type="title"/>
          </p:nvPr>
        </p:nvSpPr>
        <p:spPr/>
        <p:txBody>
          <a:bodyPr/>
          <a:lstStyle/>
          <a:p>
            <a:r>
              <a:rPr lang="fr-FR" dirty="0"/>
              <a:t>Sommaire Session 1 – M1.1 (p.m.)</a:t>
            </a:r>
          </a:p>
        </p:txBody>
      </p:sp>
      <p:sp>
        <p:nvSpPr>
          <p:cNvPr id="3" name="Espace réservé du contenu 2">
            <a:extLst>
              <a:ext uri="{FF2B5EF4-FFF2-40B4-BE49-F238E27FC236}">
                <a16:creationId xmlns:a16="http://schemas.microsoft.com/office/drawing/2014/main" id="{04BAB282-2935-1073-5500-D1E3F56FDD62}"/>
              </a:ext>
            </a:extLst>
          </p:cNvPr>
          <p:cNvSpPr>
            <a:spLocks noGrp="1"/>
          </p:cNvSpPr>
          <p:nvPr>
            <p:ph idx="1"/>
          </p:nvPr>
        </p:nvSpPr>
        <p:spPr/>
        <p:txBody>
          <a:bodyPr>
            <a:normAutofit/>
          </a:bodyPr>
          <a:lstStyle/>
          <a:p>
            <a:pPr>
              <a:buClr>
                <a:schemeClr val="bg2">
                  <a:lumMod val="50000"/>
                </a:schemeClr>
              </a:buClr>
              <a:buFont typeface="Wingdings" panose="05000000000000000000" pitchFamily="2" charset="2"/>
              <a:buChar char="ü"/>
            </a:pPr>
            <a:r>
              <a:rPr lang="fr-FR" sz="3600" dirty="0">
                <a:solidFill>
                  <a:schemeClr val="bg2">
                    <a:lumMod val="50000"/>
                  </a:schemeClr>
                </a:solidFill>
              </a:rPr>
              <a:t>M1.1 : Les facteurs clés de succès d’un projet collaboratif EU </a:t>
            </a:r>
          </a:p>
          <a:p>
            <a:pPr>
              <a:buClr>
                <a:schemeClr val="bg2">
                  <a:lumMod val="50000"/>
                </a:schemeClr>
              </a:buClr>
              <a:buFont typeface="Wingdings" panose="05000000000000000000" pitchFamily="2" charset="2"/>
              <a:buChar char="ü"/>
            </a:pPr>
            <a:r>
              <a:rPr lang="fr-FR" sz="3600" u="sng" dirty="0">
                <a:solidFill>
                  <a:schemeClr val="bg2">
                    <a:lumMod val="50000"/>
                  </a:schemeClr>
                </a:solidFill>
              </a:rPr>
              <a:t>Objectif</a:t>
            </a:r>
            <a:r>
              <a:rPr lang="fr-FR" sz="3600" dirty="0">
                <a:solidFill>
                  <a:schemeClr val="bg2">
                    <a:lumMod val="50000"/>
                  </a:schemeClr>
                </a:solidFill>
              </a:rPr>
              <a:t> : Maximiser ses chances de succès</a:t>
            </a:r>
          </a:p>
          <a:p>
            <a:pPr>
              <a:buClr>
                <a:schemeClr val="bg2">
                  <a:lumMod val="50000"/>
                </a:schemeClr>
              </a:buClr>
              <a:buFont typeface="Wingdings" panose="05000000000000000000" pitchFamily="2" charset="2"/>
              <a:buChar char="ü"/>
            </a:pPr>
            <a:r>
              <a:rPr lang="fr-FR" sz="3600" dirty="0">
                <a:solidFill>
                  <a:schemeClr val="bg2">
                    <a:lumMod val="50000"/>
                  </a:schemeClr>
                </a:solidFill>
              </a:rPr>
              <a:t> </a:t>
            </a:r>
            <a:r>
              <a:rPr lang="fr-FR" sz="3600" u="sng" dirty="0">
                <a:solidFill>
                  <a:schemeClr val="bg2">
                    <a:lumMod val="50000"/>
                  </a:schemeClr>
                </a:solidFill>
              </a:rPr>
              <a:t>Programme</a:t>
            </a:r>
            <a:r>
              <a:rPr lang="fr-FR" sz="3600" dirty="0">
                <a:solidFill>
                  <a:schemeClr val="bg2">
                    <a:lumMod val="50000"/>
                  </a:schemeClr>
                </a:solidFill>
              </a:rPr>
              <a:t> :</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13h30 – 14h45 : Construire l’impact de votre proposition (section 2) de votre proposition</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15h00 – 16h30 : Construire la partie implémentation (section 3) de votre proposition</a:t>
            </a:r>
          </a:p>
          <a:p>
            <a:pPr lvl="1">
              <a:buClr>
                <a:schemeClr val="bg2">
                  <a:lumMod val="50000"/>
                </a:schemeClr>
              </a:buClr>
              <a:buFont typeface="Wingdings" panose="05000000000000000000" pitchFamily="2" charset="2"/>
              <a:buChar char="ü"/>
            </a:pPr>
            <a:r>
              <a:rPr lang="pt-BR" sz="3200" dirty="0">
                <a:solidFill>
                  <a:schemeClr val="bg2">
                    <a:lumMod val="50000"/>
                  </a:schemeClr>
                </a:solidFill>
              </a:rPr>
              <a:t>⏳ 16h30 – 17h00 : Q&amp;A, Exercices (Slido) et synthèse</a:t>
            </a:r>
          </a:p>
        </p:txBody>
      </p:sp>
      <p:sp>
        <p:nvSpPr>
          <p:cNvPr id="4" name="Espace réservé du numéro de diapositive 3">
            <a:extLst>
              <a:ext uri="{FF2B5EF4-FFF2-40B4-BE49-F238E27FC236}">
                <a16:creationId xmlns:a16="http://schemas.microsoft.com/office/drawing/2014/main" id="{E8AAB13D-4E25-FF3C-8C04-37D0D556864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4</a:t>
            </a:fld>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62640553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CB62778-7392-FA42-6BB3-1C4AED2BE6AB}"/>
              </a:ext>
            </a:extLst>
          </p:cNvPr>
          <p:cNvSpPr>
            <a:spLocks noGrp="1"/>
          </p:cNvSpPr>
          <p:nvPr>
            <p:ph type="sldNum" sz="quarter" idx="12"/>
          </p:nvPr>
        </p:nvSpPr>
        <p:spPr/>
        <p:txBody>
          <a:bodyPr/>
          <a:lstStyle/>
          <a:p>
            <a:fld id="{67A26BC6-3AD6-4031-B39F-1DDABC68D122}" type="slidenum">
              <a:rPr lang="fr-FR" smtClean="0"/>
              <a:t>40</a:t>
            </a:fld>
            <a:endParaRPr lang="fr-FR"/>
          </a:p>
        </p:txBody>
      </p:sp>
      <p:pic>
        <p:nvPicPr>
          <p:cNvPr id="4" name="Graphique 3">
            <a:extLst>
              <a:ext uri="{FF2B5EF4-FFF2-40B4-BE49-F238E27FC236}">
                <a16:creationId xmlns:a16="http://schemas.microsoft.com/office/drawing/2014/main" id="{BC405C1B-D63A-B900-DEF7-D4BF6BFED38F}"/>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A72CCAF7-B71B-D811-F978-07F39CDB1A72}"/>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dirty="0">
                <a:solidFill>
                  <a:srgbClr val="000000"/>
                </a:solidFill>
              </a:rPr>
              <a:t>Pourquoi est-il essentiel d’identifier correctement le bon appel Horizon Europe ?</a:t>
            </a:r>
          </a:p>
        </p:txBody>
      </p:sp>
      <p:sp>
        <p:nvSpPr>
          <p:cNvPr id="6" name="Rectangle 5">
            <a:extLst>
              <a:ext uri="{FF2B5EF4-FFF2-40B4-BE49-F238E27FC236}">
                <a16:creationId xmlns:a16="http://schemas.microsoft.com/office/drawing/2014/main" id="{D98B708A-9A3A-BC69-1E06-E2870EDB98D0}"/>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0B38F22D-1595-620C-BFE7-A8000DC64F4D}"/>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9890A06F-7E59-02C9-081C-7C3DF62C1DFE}"/>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7DBF6E19-A1BB-A3D0-6CBD-39084C81E387}"/>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250367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1.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047548C1-362D-3E72-1AD9-D491A98355B6}"/>
              </a:ext>
            </a:extLst>
          </p:cNvPr>
          <p:cNvSpPr>
            <a:spLocks noGrp="1"/>
          </p:cNvSpPr>
          <p:nvPr>
            <p:ph type="sldNum" sz="quarter" idx="12"/>
          </p:nvPr>
        </p:nvSpPr>
        <p:spPr/>
        <p:txBody>
          <a:bodyPr/>
          <a:lstStyle/>
          <a:p>
            <a:fld id="{67A26BC6-3AD6-4031-B39F-1DDABC68D122}" type="slidenum">
              <a:rPr lang="fr-FR" smtClean="0"/>
              <a:t>41</a:t>
            </a:fld>
            <a:endParaRPr lang="fr-FR"/>
          </a:p>
        </p:txBody>
      </p:sp>
      <p:pic>
        <p:nvPicPr>
          <p:cNvPr id="4" name="Graphique 3">
            <a:extLst>
              <a:ext uri="{FF2B5EF4-FFF2-40B4-BE49-F238E27FC236}">
                <a16:creationId xmlns:a16="http://schemas.microsoft.com/office/drawing/2014/main" id="{81F1B738-DE65-973D-394C-3F3D38016B40}"/>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6C3B719B-2F52-36FC-F3B6-18E77D4A438E}"/>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 permet l’analyse des mots-clés dans un appel ?
</a:t>
            </a:r>
          </a:p>
        </p:txBody>
      </p:sp>
      <p:sp>
        <p:nvSpPr>
          <p:cNvPr id="6" name="Rectangle 5">
            <a:extLst>
              <a:ext uri="{FF2B5EF4-FFF2-40B4-BE49-F238E27FC236}">
                <a16:creationId xmlns:a16="http://schemas.microsoft.com/office/drawing/2014/main" id="{C37A17D1-AF89-D5FB-DC57-768F91436A02}"/>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29384950-203E-E8A5-5F78-70F0C98EF113}"/>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F7ADECCD-DFF8-E948-F217-0056B8C4125B}"/>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95BFC094-48AA-F047-1AFE-173E2A1100C1}"/>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939112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2.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93BCBD41-24B8-4114-AA1A-C7268E58BA50}"/>
              </a:ext>
            </a:extLst>
          </p:cNvPr>
          <p:cNvSpPr>
            <a:spLocks noGrp="1"/>
          </p:cNvSpPr>
          <p:nvPr>
            <p:ph type="sldNum" sz="quarter" idx="12"/>
          </p:nvPr>
        </p:nvSpPr>
        <p:spPr/>
        <p:txBody>
          <a:bodyPr/>
          <a:lstStyle/>
          <a:p>
            <a:fld id="{67A26BC6-3AD6-4031-B39F-1DDABC68D122}" type="slidenum">
              <a:rPr lang="fr-FR" smtClean="0"/>
              <a:t>42</a:t>
            </a:fld>
            <a:endParaRPr lang="fr-FR"/>
          </a:p>
        </p:txBody>
      </p:sp>
      <p:pic>
        <p:nvPicPr>
          <p:cNvPr id="4" name="Graphique 3">
            <a:extLst>
              <a:ext uri="{FF2B5EF4-FFF2-40B4-BE49-F238E27FC236}">
                <a16:creationId xmlns:a16="http://schemas.microsoft.com/office/drawing/2014/main" id="{29CCEC1B-CA88-9C4A-8C9F-DE8FF3BDB75B}"/>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6D95FA06-E544-8B10-BAC3-C717BD50AA1A}"/>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2400" b="1">
                <a:solidFill>
                  <a:srgbClr val="000000"/>
                </a:solidFill>
              </a:rPr>
              <a:t>Lors de la rédaction d'une proposition de projet HEU, pourquoi est-il important d'indiquer les TRL de départ et d'arrivée ?</a:t>
            </a:r>
          </a:p>
        </p:txBody>
      </p:sp>
      <p:sp>
        <p:nvSpPr>
          <p:cNvPr id="6" name="Rectangle 5">
            <a:extLst>
              <a:ext uri="{FF2B5EF4-FFF2-40B4-BE49-F238E27FC236}">
                <a16:creationId xmlns:a16="http://schemas.microsoft.com/office/drawing/2014/main" id="{62AF7F60-A76A-458E-BEB1-C703F4AC8F01}"/>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CECEF60C-2EE1-8C44-E45E-70EB6F5A56A4}"/>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9831ED14-5109-BDE4-E40A-7268A97ADF1D}"/>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789A9957-E773-543B-6725-C4633616893F}"/>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30975528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38E3F890-9479-DAEF-945B-D8AF478A38B9}"/>
              </a:ext>
            </a:extLst>
          </p:cNvPr>
          <p:cNvSpPr>
            <a:spLocks noGrp="1"/>
          </p:cNvSpPr>
          <p:nvPr>
            <p:ph type="sldNum" sz="quarter" idx="12"/>
          </p:nvPr>
        </p:nvSpPr>
        <p:spPr/>
        <p:txBody>
          <a:bodyPr/>
          <a:lstStyle/>
          <a:p>
            <a:fld id="{67A26BC6-3AD6-4031-B39F-1DDABC68D122}" type="slidenum">
              <a:rPr lang="fr-FR" smtClean="0"/>
              <a:t>43</a:t>
            </a:fld>
            <a:endParaRPr lang="fr-FR"/>
          </a:p>
        </p:txBody>
      </p:sp>
      <p:pic>
        <p:nvPicPr>
          <p:cNvPr id="4" name="Graphique 3">
            <a:extLst>
              <a:ext uri="{FF2B5EF4-FFF2-40B4-BE49-F238E27FC236}">
                <a16:creationId xmlns:a16="http://schemas.microsoft.com/office/drawing/2014/main" id="{50CA09E8-5CED-77DC-3C29-33B5D9976238}"/>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69F788E6-51F0-924C-6DE3-2E6BFB7A308A}"/>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Quelle est la meilleure approche pour présenter une innovation dans un projet ?</a:t>
            </a:r>
          </a:p>
        </p:txBody>
      </p:sp>
      <p:sp>
        <p:nvSpPr>
          <p:cNvPr id="6" name="Rectangle 5">
            <a:extLst>
              <a:ext uri="{FF2B5EF4-FFF2-40B4-BE49-F238E27FC236}">
                <a16:creationId xmlns:a16="http://schemas.microsoft.com/office/drawing/2014/main" id="{AF55DC89-EBFF-F4D8-6268-EC74FA4D22DA}"/>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4948698C-5E99-37A6-1DF8-B17D9E413FA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7F48C57F-7B88-022C-B118-F3C4C362445D}"/>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14C69D76-D553-B3AE-F5F2-D7A6E166C80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38546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B3770510-AACF-1C6D-D1E5-9B62A1F275AD}"/>
              </a:ext>
            </a:extLst>
          </p:cNvPr>
          <p:cNvSpPr>
            <a:spLocks noGrp="1"/>
          </p:cNvSpPr>
          <p:nvPr>
            <p:ph type="sldNum" sz="quarter" idx="12"/>
          </p:nvPr>
        </p:nvSpPr>
        <p:spPr/>
        <p:txBody>
          <a:bodyPr/>
          <a:lstStyle/>
          <a:p>
            <a:fld id="{67A26BC6-3AD6-4031-B39F-1DDABC68D122}" type="slidenum">
              <a:rPr lang="fr-FR" smtClean="0"/>
              <a:t>44</a:t>
            </a:fld>
            <a:endParaRPr lang="fr-FR"/>
          </a:p>
        </p:txBody>
      </p:sp>
      <p:pic>
        <p:nvPicPr>
          <p:cNvPr id="4" name="Graphique 3">
            <a:extLst>
              <a:ext uri="{FF2B5EF4-FFF2-40B4-BE49-F238E27FC236}">
                <a16:creationId xmlns:a16="http://schemas.microsoft.com/office/drawing/2014/main" id="{CFED070B-E4AF-79BB-D1BD-F216A3ADD1EA}"/>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562E26C5-105D-3A5E-8776-BAF31CFA7118}"/>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Quel élément suivant contribue à démontrer la valeur ajoutée du projet ?</a:t>
            </a:r>
          </a:p>
        </p:txBody>
      </p:sp>
      <p:sp>
        <p:nvSpPr>
          <p:cNvPr id="6" name="Rectangle 5">
            <a:extLst>
              <a:ext uri="{FF2B5EF4-FFF2-40B4-BE49-F238E27FC236}">
                <a16:creationId xmlns:a16="http://schemas.microsoft.com/office/drawing/2014/main" id="{0B570A16-2396-9A42-474B-0065B4E0FE82}"/>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AA229A08-7517-7711-C07D-A3D1B2FF8C0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BB957CCD-140A-1E8C-029F-299B54E02E99}"/>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3621EDDC-C7B4-E335-69DE-FFBBD892F2B3}"/>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5379015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241B2A4-C05C-D7B2-960B-94988F0D011F}"/>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31A649-6EB9-64E2-CD1D-A24876450770}"/>
              </a:ext>
            </a:extLst>
          </p:cNvPr>
          <p:cNvSpPr>
            <a:spLocks noGrp="1"/>
          </p:cNvSpPr>
          <p:nvPr>
            <p:ph type="title"/>
          </p:nvPr>
        </p:nvSpPr>
        <p:spPr>
          <a:xfrm>
            <a:off x="2179177" y="465747"/>
            <a:ext cx="6751178" cy="371742"/>
          </a:xfrm>
        </p:spPr>
        <p:txBody>
          <a:bodyPr>
            <a:noAutofit/>
          </a:bodyPr>
          <a:lstStyle/>
          <a:p>
            <a:r>
              <a:rPr lang="fr-FR" sz="3600" dirty="0">
                <a:latin typeface="Brush Script MT" panose="03060802040406070304" pitchFamily="66" charset="0"/>
              </a:rPr>
              <a:t>En vous remerciant  de votre participation !</a:t>
            </a:r>
            <a:endParaRPr lang="en-GB" sz="3600" dirty="0">
              <a:latin typeface="Brush Script MT" panose="03060802040406070304" pitchFamily="66" charset="0"/>
            </a:endParaRPr>
          </a:p>
        </p:txBody>
      </p:sp>
      <p:sp>
        <p:nvSpPr>
          <p:cNvPr id="5" name="ZoneTexte 4">
            <a:extLst>
              <a:ext uri="{FF2B5EF4-FFF2-40B4-BE49-F238E27FC236}">
                <a16:creationId xmlns:a16="http://schemas.microsoft.com/office/drawing/2014/main" id="{7EF3BD0F-6F64-1B84-10D7-C07768142744}"/>
              </a:ext>
            </a:extLst>
          </p:cNvPr>
          <p:cNvSpPr txBox="1"/>
          <p:nvPr/>
        </p:nvSpPr>
        <p:spPr>
          <a:xfrm>
            <a:off x="7167508" y="1546053"/>
            <a:ext cx="474407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Contact formateurs </a:t>
            </a:r>
            <a:r>
              <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 formationprojetsEB@innofluence.eu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Toutes les informations relatives à la formation se retrouvent ici: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hlinkClick r:id="rId2"/>
              </a:rPr>
              <a:t>https://innofluence.eu/index.php/formation-en-developpement-et-soumission-de-projets-de-recherche</a:t>
            </a:r>
            <a:r>
              <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hlinkClick r:id="rId2"/>
              </a:rPr>
              <a:t>/</a:t>
            </a:r>
            <a:endPar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cs typeface="+mn-cs"/>
              </a:rPr>
              <a:t>Qrcode</a:t>
            </a:r>
            <a:r>
              <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 </a:t>
            </a:r>
          </a:p>
        </p:txBody>
      </p:sp>
      <p:pic>
        <p:nvPicPr>
          <p:cNvPr id="6" name="Image 5" descr="Une image contenant capture d’écran, Graphique, texte, conception&#10;&#10;Description générée automatiquement">
            <a:extLst>
              <a:ext uri="{FF2B5EF4-FFF2-40B4-BE49-F238E27FC236}">
                <a16:creationId xmlns:a16="http://schemas.microsoft.com/office/drawing/2014/main" id="{89719554-4F1A-32C0-DB63-F51882C3A047}"/>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95271" y="4646298"/>
            <a:ext cx="2049277" cy="2049277"/>
          </a:xfrm>
          <a:prstGeom prst="rect">
            <a:avLst/>
          </a:prstGeom>
        </p:spPr>
      </p:pic>
      <p:sp>
        <p:nvSpPr>
          <p:cNvPr id="3" name="Titre 1">
            <a:extLst>
              <a:ext uri="{FF2B5EF4-FFF2-40B4-BE49-F238E27FC236}">
                <a16:creationId xmlns:a16="http://schemas.microsoft.com/office/drawing/2014/main" id="{8BB66EF0-2DC5-A6EA-691F-A4DE01AF640B}"/>
              </a:ext>
            </a:extLst>
          </p:cNvPr>
          <p:cNvSpPr txBox="1">
            <a:spLocks/>
          </p:cNvSpPr>
          <p:nvPr/>
        </p:nvSpPr>
        <p:spPr>
          <a:xfrm>
            <a:off x="5417888" y="4976222"/>
            <a:ext cx="3512467" cy="3717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sz="4800" dirty="0">
                <a:latin typeface="Brush Script MT" panose="03060802040406070304" pitchFamily="66" charset="0"/>
              </a:rPr>
              <a:t>Des questions ?</a:t>
            </a:r>
            <a:endParaRPr lang="en-GB" sz="4800" dirty="0">
              <a:latin typeface="Brush Script MT" panose="03060802040406070304" pitchFamily="66" charset="0"/>
            </a:endParaRPr>
          </a:p>
        </p:txBody>
      </p:sp>
      <p:pic>
        <p:nvPicPr>
          <p:cNvPr id="7" name="Image 6">
            <a:extLst>
              <a:ext uri="{FF2B5EF4-FFF2-40B4-BE49-F238E27FC236}">
                <a16:creationId xmlns:a16="http://schemas.microsoft.com/office/drawing/2014/main" id="{28D6CD78-08D6-4C94-112B-3CB30834C03A}"/>
              </a:ext>
            </a:extLst>
          </p:cNvPr>
          <p:cNvPicPr>
            <a:picLocks noChangeAspect="1"/>
          </p:cNvPicPr>
          <p:nvPr/>
        </p:nvPicPr>
        <p:blipFill>
          <a:blip r:embed="rId4"/>
          <a:stretch>
            <a:fillRect/>
          </a:stretch>
        </p:blipFill>
        <p:spPr>
          <a:xfrm>
            <a:off x="5134221" y="5670936"/>
            <a:ext cx="3787011" cy="1024639"/>
          </a:xfrm>
          <a:prstGeom prst="rect">
            <a:avLst/>
          </a:prstGeom>
        </p:spPr>
      </p:pic>
    </p:spTree>
    <p:extLst>
      <p:ext uri="{BB962C8B-B14F-4D97-AF65-F5344CB8AC3E}">
        <p14:creationId xmlns:p14="http://schemas.microsoft.com/office/powerpoint/2010/main" val="2803376390"/>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A61C96-AE20-0500-6111-3310D8ECD05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5A5C840-A383-211B-2944-CE03A2997B95}"/>
              </a:ext>
            </a:extLst>
          </p:cNvPr>
          <p:cNvSpPr>
            <a:spLocks noGrp="1"/>
          </p:cNvSpPr>
          <p:nvPr>
            <p:ph type="title"/>
          </p:nvPr>
        </p:nvSpPr>
        <p:spPr/>
        <p:txBody>
          <a:bodyPr/>
          <a:lstStyle/>
          <a:p>
            <a:r>
              <a:rPr lang="fr-FR" dirty="0"/>
              <a:t>Sommaire Session 1 – M1.1 (p.m.)</a:t>
            </a:r>
          </a:p>
        </p:txBody>
      </p:sp>
      <p:sp>
        <p:nvSpPr>
          <p:cNvPr id="3" name="Espace réservé du contenu 2">
            <a:extLst>
              <a:ext uri="{FF2B5EF4-FFF2-40B4-BE49-F238E27FC236}">
                <a16:creationId xmlns:a16="http://schemas.microsoft.com/office/drawing/2014/main" id="{DCAE04D4-E366-760D-4D6F-9DDAA84DF79E}"/>
              </a:ext>
            </a:extLst>
          </p:cNvPr>
          <p:cNvSpPr>
            <a:spLocks noGrp="1"/>
          </p:cNvSpPr>
          <p:nvPr>
            <p:ph idx="1"/>
          </p:nvPr>
        </p:nvSpPr>
        <p:spPr>
          <a:xfrm>
            <a:off x="483475" y="1439916"/>
            <a:ext cx="11817083" cy="4916433"/>
          </a:xfrm>
        </p:spPr>
        <p:txBody>
          <a:bodyPr>
            <a:normAutofit/>
          </a:bodyPr>
          <a:lstStyle/>
          <a:p>
            <a:pPr>
              <a:buClr>
                <a:schemeClr val="bg2">
                  <a:lumMod val="50000"/>
                </a:schemeClr>
              </a:buClr>
              <a:buFont typeface="Wingdings" panose="05000000000000000000" pitchFamily="2" charset="2"/>
              <a:buChar char="ü"/>
            </a:pPr>
            <a:r>
              <a:rPr lang="fr-FR" sz="3600" dirty="0">
                <a:solidFill>
                  <a:schemeClr val="bg2">
                    <a:lumMod val="50000"/>
                  </a:schemeClr>
                </a:solidFill>
              </a:rPr>
              <a:t>M1.1 : Les facteurs clés de succès d’un projet collaboratif EU </a:t>
            </a:r>
          </a:p>
          <a:p>
            <a:pPr>
              <a:buClr>
                <a:schemeClr val="bg2">
                  <a:lumMod val="50000"/>
                </a:schemeClr>
              </a:buClr>
              <a:buFont typeface="Wingdings" panose="05000000000000000000" pitchFamily="2" charset="2"/>
              <a:buChar char="ü"/>
            </a:pPr>
            <a:r>
              <a:rPr lang="fr-FR" sz="3600" u="sng" dirty="0">
                <a:solidFill>
                  <a:schemeClr val="bg2">
                    <a:lumMod val="50000"/>
                  </a:schemeClr>
                </a:solidFill>
              </a:rPr>
              <a:t>Objectif</a:t>
            </a:r>
            <a:r>
              <a:rPr lang="fr-FR" sz="3600" dirty="0">
                <a:solidFill>
                  <a:schemeClr val="bg2">
                    <a:lumMod val="50000"/>
                  </a:schemeClr>
                </a:solidFill>
              </a:rPr>
              <a:t> : Maximiser ses chances de succès</a:t>
            </a:r>
          </a:p>
          <a:p>
            <a:pPr>
              <a:buClr>
                <a:schemeClr val="bg2">
                  <a:lumMod val="50000"/>
                </a:schemeClr>
              </a:buClr>
              <a:buFont typeface="Wingdings" panose="05000000000000000000" pitchFamily="2" charset="2"/>
              <a:buChar char="ü"/>
            </a:pPr>
            <a:r>
              <a:rPr lang="fr-FR" sz="3600" dirty="0">
                <a:solidFill>
                  <a:schemeClr val="bg2">
                    <a:lumMod val="50000"/>
                  </a:schemeClr>
                </a:solidFill>
              </a:rPr>
              <a:t> </a:t>
            </a:r>
            <a:r>
              <a:rPr lang="fr-FR" sz="3600" u="sng" dirty="0">
                <a:solidFill>
                  <a:schemeClr val="bg2">
                    <a:lumMod val="50000"/>
                  </a:schemeClr>
                </a:solidFill>
              </a:rPr>
              <a:t>Programme</a:t>
            </a:r>
            <a:r>
              <a:rPr lang="fr-FR" sz="3600" dirty="0">
                <a:solidFill>
                  <a:schemeClr val="bg2">
                    <a:lumMod val="50000"/>
                  </a:schemeClr>
                </a:solidFill>
              </a:rPr>
              <a:t> :</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13h30 – 14h45 : Construire l’impact de votre proposition (section 2) de votre proposition</a:t>
            </a:r>
          </a:p>
          <a:p>
            <a:pPr lvl="1">
              <a:buClr>
                <a:schemeClr val="bg2">
                  <a:lumMod val="50000"/>
                </a:schemeClr>
              </a:buClr>
              <a:buFont typeface="Wingdings" panose="05000000000000000000" pitchFamily="2" charset="2"/>
              <a:buChar char="ü"/>
            </a:pPr>
            <a:r>
              <a:rPr lang="fr-FR" sz="3200" dirty="0">
                <a:solidFill>
                  <a:schemeClr val="bg2">
                    <a:lumMod val="50000"/>
                  </a:schemeClr>
                </a:solidFill>
              </a:rPr>
              <a:t>⏳ 15h00 – 16h30 : Construire la partie implémentation (section 3) de votre proposition</a:t>
            </a:r>
          </a:p>
          <a:p>
            <a:pPr lvl="1">
              <a:buClr>
                <a:schemeClr val="bg2">
                  <a:lumMod val="50000"/>
                </a:schemeClr>
              </a:buClr>
              <a:buFont typeface="Wingdings" panose="05000000000000000000" pitchFamily="2" charset="2"/>
              <a:buChar char="ü"/>
            </a:pPr>
            <a:r>
              <a:rPr lang="pt-BR" sz="3200" dirty="0">
                <a:solidFill>
                  <a:schemeClr val="bg2">
                    <a:lumMod val="50000"/>
                  </a:schemeClr>
                </a:solidFill>
              </a:rPr>
              <a:t>⏳ 16h30 – 17h00 : Q&amp;A, Exercices et synthèse</a:t>
            </a:r>
          </a:p>
        </p:txBody>
      </p:sp>
      <p:sp>
        <p:nvSpPr>
          <p:cNvPr id="4" name="Espace réservé du numéro de diapositive 3">
            <a:extLst>
              <a:ext uri="{FF2B5EF4-FFF2-40B4-BE49-F238E27FC236}">
                <a16:creationId xmlns:a16="http://schemas.microsoft.com/office/drawing/2014/main" id="{74A2F6FD-6755-02B1-C309-C7558BF9D10F}"/>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46</a:t>
            </a:fld>
            <a:endParaRPr lang="fr-FR" dirty="0">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9528382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ECB258-0F72-5A29-83C3-2EC959E97C75}"/>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EE02A7E2-1536-1026-CBC9-4C00C3C6C6C4}"/>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Construire l’impact de votre </a:t>
            </a:r>
            <a:r>
              <a:rPr lang="fr-FR" dirty="0">
                <a:latin typeface="Cambria" panose="02040503050406030204" pitchFamily="18" charset="0"/>
                <a:ea typeface="Cambria" panose="02040503050406030204" pitchFamily="18" charset="0"/>
              </a:rPr>
              <a:t>proposition</a:t>
            </a:r>
            <a:endParaRPr lang="fr-FR" noProof="0" dirty="0">
              <a:latin typeface="Cambria" panose="02040503050406030204" pitchFamily="18" charset="0"/>
              <a:ea typeface="Cambria" panose="02040503050406030204" pitchFamily="18" charset="0"/>
            </a:endParaRPr>
          </a:p>
        </p:txBody>
      </p:sp>
      <p:sp>
        <p:nvSpPr>
          <p:cNvPr id="5" name="Espace réservé du texte 4">
            <a:extLst>
              <a:ext uri="{FF2B5EF4-FFF2-40B4-BE49-F238E27FC236}">
                <a16:creationId xmlns:a16="http://schemas.microsoft.com/office/drawing/2014/main" id="{20185676-4B0A-9A08-C7E4-75C9B9064C88}"/>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Dissémination et exploitation des résultats</a:t>
            </a:r>
          </a:p>
        </p:txBody>
      </p:sp>
      <p:sp>
        <p:nvSpPr>
          <p:cNvPr id="2" name="TextBox 1">
            <a:extLst>
              <a:ext uri="{FF2B5EF4-FFF2-40B4-BE49-F238E27FC236}">
                <a16:creationId xmlns:a16="http://schemas.microsoft.com/office/drawing/2014/main" id="{4C075D3A-1250-B021-95FC-3A80B0AE487D}"/>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260869428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55D510-55DD-0AFF-6BED-D09E32870ADD}"/>
            </a:ext>
          </a:extLst>
        </p:cNvPr>
        <p:cNvGrpSpPr/>
        <p:nvPr/>
      </p:nvGrpSpPr>
      <p:grpSpPr>
        <a:xfrm>
          <a:off x="0" y="0"/>
          <a:ext cx="0" cy="0"/>
          <a:chOff x="0" y="0"/>
          <a:chExt cx="0" cy="0"/>
        </a:xfrm>
      </p:grpSpPr>
      <p:sp>
        <p:nvSpPr>
          <p:cNvPr id="3" name="Google Shape;237;p7">
            <a:extLst>
              <a:ext uri="{FF2B5EF4-FFF2-40B4-BE49-F238E27FC236}">
                <a16:creationId xmlns:a16="http://schemas.microsoft.com/office/drawing/2014/main" id="{96C33AEC-06AD-877D-061A-179B4515BF22}"/>
              </a:ext>
            </a:extLst>
          </p:cNvPr>
          <p:cNvSpPr txBox="1"/>
          <p:nvPr/>
        </p:nvSpPr>
        <p:spPr>
          <a:xfrm>
            <a:off x="5666673" y="1943049"/>
            <a:ext cx="3734627"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en-US"/>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EXCELLENCE</a:t>
            </a:r>
            <a:endParaRPr sz="1800" dirty="0">
              <a:latin typeface="Cambria" panose="02040503050406030204" pitchFamily="18" charset="0"/>
              <a:ea typeface="Cambria" panose="02040503050406030204" pitchFamily="18" charset="0"/>
              <a:sym typeface="Arial"/>
            </a:endParaRPr>
          </a:p>
        </p:txBody>
      </p:sp>
      <p:sp>
        <p:nvSpPr>
          <p:cNvPr id="2" name="Titre 1">
            <a:extLst>
              <a:ext uri="{FF2B5EF4-FFF2-40B4-BE49-F238E27FC236}">
                <a16:creationId xmlns:a16="http://schemas.microsoft.com/office/drawing/2014/main" id="{3B164311-C6CA-4D90-802C-E014C0DC0028}"/>
              </a:ext>
            </a:extLst>
          </p:cNvPr>
          <p:cNvSpPr>
            <a:spLocks noGrp="1"/>
          </p:cNvSpPr>
          <p:nvPr>
            <p:ph type="title"/>
          </p:nvPr>
        </p:nvSpPr>
        <p:spPr/>
        <p:txBody>
          <a:bodyPr/>
          <a:lstStyle/>
          <a:p>
            <a:r>
              <a:rPr lang="fr-FR" sz="4800" dirty="0"/>
              <a:t>Structure d’une proposition Horizon</a:t>
            </a:r>
            <a:endParaRPr lang="fr-FR" dirty="0"/>
          </a:p>
        </p:txBody>
      </p:sp>
      <p:sp>
        <p:nvSpPr>
          <p:cNvPr id="4" name="Espace réservé du numéro de diapositive 3">
            <a:extLst>
              <a:ext uri="{FF2B5EF4-FFF2-40B4-BE49-F238E27FC236}">
                <a16:creationId xmlns:a16="http://schemas.microsoft.com/office/drawing/2014/main" id="{DA13FEFD-BE5A-0930-D027-5479D6CE0B92}"/>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48</a:t>
            </a:fld>
            <a:endParaRPr lang="fr-FR">
              <a:latin typeface="Cambria" panose="02040503050406030204" pitchFamily="18" charset="0"/>
              <a:ea typeface="Cambria" panose="02040503050406030204" pitchFamily="18" charset="0"/>
            </a:endParaRPr>
          </a:p>
        </p:txBody>
      </p:sp>
      <p:sp>
        <p:nvSpPr>
          <p:cNvPr id="5" name="TextBox 8">
            <a:extLst>
              <a:ext uri="{FF2B5EF4-FFF2-40B4-BE49-F238E27FC236}">
                <a16:creationId xmlns:a16="http://schemas.microsoft.com/office/drawing/2014/main" id="{EE242793-6E11-A12D-A13D-A05A3687CEBE}"/>
              </a:ext>
            </a:extLst>
          </p:cNvPr>
          <p:cNvSpPr txBox="1"/>
          <p:nvPr/>
        </p:nvSpPr>
        <p:spPr>
          <a:xfrm>
            <a:off x="10331738" y="5595167"/>
            <a:ext cx="1338742" cy="897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600" b="1" kern="1200" dirty="0">
                <a:solidFill>
                  <a:schemeClr val="bg1"/>
                </a:solidFill>
                <a:latin typeface="Cambria" panose="02040503050406030204" pitchFamily="18" charset="0"/>
                <a:ea typeface="Cambria" panose="02040503050406030204" pitchFamily="18" charset="0"/>
              </a:rPr>
              <a:t>Etat de l’art avant le projet</a:t>
            </a:r>
          </a:p>
        </p:txBody>
      </p:sp>
      <p:sp>
        <p:nvSpPr>
          <p:cNvPr id="12" name="Google Shape;235;p7">
            <a:extLst>
              <a:ext uri="{FF2B5EF4-FFF2-40B4-BE49-F238E27FC236}">
                <a16:creationId xmlns:a16="http://schemas.microsoft.com/office/drawing/2014/main" id="{AD716F49-69CE-F082-9251-B30B3FB188C0}"/>
              </a:ext>
            </a:extLst>
          </p:cNvPr>
          <p:cNvSpPr/>
          <p:nvPr/>
        </p:nvSpPr>
        <p:spPr>
          <a:xfrm>
            <a:off x="-1341486" y="217345"/>
            <a:ext cx="7469196" cy="7469196"/>
          </a:xfrm>
          <a:prstGeom prst="blockArc">
            <a:avLst>
              <a:gd name="adj1" fmla="val 18900000"/>
              <a:gd name="adj2" fmla="val 2700000"/>
              <a:gd name="adj3" fmla="val 289"/>
            </a:avLst>
          </a:prstGeom>
          <a:noFill/>
          <a:ln w="15875" cap="rnd"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7">
            <a:extLst>
              <a:ext uri="{FF2B5EF4-FFF2-40B4-BE49-F238E27FC236}">
                <a16:creationId xmlns:a16="http://schemas.microsoft.com/office/drawing/2014/main" id="{DFD76D82-F0F4-54EB-2E2D-B9383DC4BD21}"/>
              </a:ext>
            </a:extLst>
          </p:cNvPr>
          <p:cNvSpPr/>
          <p:nvPr/>
        </p:nvSpPr>
        <p:spPr>
          <a:xfrm>
            <a:off x="6092045" y="3609944"/>
            <a:ext cx="3426131"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7">
            <a:extLst>
              <a:ext uri="{FF2B5EF4-FFF2-40B4-BE49-F238E27FC236}">
                <a16:creationId xmlns:a16="http://schemas.microsoft.com/office/drawing/2014/main" id="{EB0B3DEF-D21F-9391-A3FF-862C7FD9691B}"/>
              </a:ext>
            </a:extLst>
          </p:cNvPr>
          <p:cNvSpPr txBox="1"/>
          <p:nvPr/>
        </p:nvSpPr>
        <p:spPr>
          <a:xfrm>
            <a:off x="6092045" y="3609944"/>
            <a:ext cx="3426131" cy="683997"/>
          </a:xfrm>
          <a:prstGeom prst="rect">
            <a:avLst/>
          </a:prstGeom>
          <a:solidFill>
            <a:schemeClr val="accent6"/>
          </a:solidFill>
          <a:ln>
            <a:solidFill>
              <a:schemeClr val="accent6"/>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fr-FR"/>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solidFill>
                  <a:schemeClr val="bg1"/>
                </a:solidFill>
                <a:latin typeface="Cambria" panose="02040503050406030204" pitchFamily="18" charset="0"/>
                <a:ea typeface="Cambria" panose="02040503050406030204" pitchFamily="18" charset="0"/>
                <a:sym typeface="Arial"/>
              </a:rPr>
              <a:t>IMPACT</a:t>
            </a:r>
            <a:endParaRPr sz="1800" dirty="0">
              <a:solidFill>
                <a:schemeClr val="bg1"/>
              </a:solidFill>
              <a:latin typeface="Cambria" panose="02040503050406030204" pitchFamily="18" charset="0"/>
              <a:ea typeface="Cambria" panose="02040503050406030204" pitchFamily="18" charset="0"/>
              <a:sym typeface="Arial"/>
            </a:endParaRPr>
          </a:p>
        </p:txBody>
      </p:sp>
      <p:sp>
        <p:nvSpPr>
          <p:cNvPr id="18" name="Google Shape;241;p7">
            <a:extLst>
              <a:ext uri="{FF2B5EF4-FFF2-40B4-BE49-F238E27FC236}">
                <a16:creationId xmlns:a16="http://schemas.microsoft.com/office/drawing/2014/main" id="{2CC76B1D-2C2B-8D06-0972-28A9C21423A3}"/>
              </a:ext>
            </a:extLst>
          </p:cNvPr>
          <p:cNvSpPr/>
          <p:nvPr/>
        </p:nvSpPr>
        <p:spPr>
          <a:xfrm>
            <a:off x="5745035" y="3591939"/>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2;p7">
            <a:extLst>
              <a:ext uri="{FF2B5EF4-FFF2-40B4-BE49-F238E27FC236}">
                <a16:creationId xmlns:a16="http://schemas.microsoft.com/office/drawing/2014/main" id="{AC0D3DE3-AE0E-8E21-B10A-48EFFE92595C}"/>
              </a:ext>
            </a:extLst>
          </p:cNvPr>
          <p:cNvSpPr/>
          <p:nvPr/>
        </p:nvSpPr>
        <p:spPr>
          <a:xfrm>
            <a:off x="5753221" y="5274765"/>
            <a:ext cx="3734627"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7">
            <a:extLst>
              <a:ext uri="{FF2B5EF4-FFF2-40B4-BE49-F238E27FC236}">
                <a16:creationId xmlns:a16="http://schemas.microsoft.com/office/drawing/2014/main" id="{00806F50-11E0-AF79-4576-8074E68EE1DC}"/>
              </a:ext>
            </a:extLst>
          </p:cNvPr>
          <p:cNvSpPr txBox="1"/>
          <p:nvPr/>
        </p:nvSpPr>
        <p:spPr>
          <a:xfrm>
            <a:off x="5537201" y="5274765"/>
            <a:ext cx="3950648" cy="683997"/>
          </a:xfrm>
          <a:prstGeom prst="rect">
            <a:avLst/>
          </a:prstGeom>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p>
            <a:pPr marL="0" marR="0" lvl="0" indent="0" algn="l" rtl="0">
              <a:lnSpc>
                <a:spcPct val="90000"/>
              </a:lnSpc>
              <a:spcBef>
                <a:spcPts val="0"/>
              </a:spcBef>
              <a:spcAft>
                <a:spcPts val="0"/>
              </a:spcAft>
              <a:buClr>
                <a:srgbClr val="003399"/>
              </a:buClr>
              <a:buSzPts val="1600"/>
              <a:buFont typeface="Arial"/>
              <a:buNone/>
            </a:pPr>
            <a:r>
              <a:rPr lang="fr-FR" b="1" dirty="0">
                <a:solidFill>
                  <a:srgbClr val="003399"/>
                </a:solidFill>
                <a:latin typeface="Cambria" panose="02040503050406030204" pitchFamily="18" charset="0"/>
                <a:ea typeface="Cambria" panose="02040503050406030204" pitchFamily="18" charset="0"/>
                <a:cs typeface="Arial"/>
                <a:sym typeface="Arial"/>
              </a:rPr>
              <a:t>QUALITY &amp; EFFICIENCY OF THE IMPLEMENTATION</a:t>
            </a:r>
            <a:endParaRPr dirty="0">
              <a:latin typeface="Cambria" panose="02040503050406030204" pitchFamily="18" charset="0"/>
              <a:ea typeface="Cambria" panose="02040503050406030204" pitchFamily="18" charset="0"/>
            </a:endParaRPr>
          </a:p>
        </p:txBody>
      </p:sp>
      <p:sp>
        <p:nvSpPr>
          <p:cNvPr id="21" name="Google Shape;244;p7">
            <a:extLst>
              <a:ext uri="{FF2B5EF4-FFF2-40B4-BE49-F238E27FC236}">
                <a16:creationId xmlns:a16="http://schemas.microsoft.com/office/drawing/2014/main" id="{F743C90A-2728-58BC-7F5E-B670FED30538}"/>
              </a:ext>
            </a:extLst>
          </p:cNvPr>
          <p:cNvSpPr/>
          <p:nvPr/>
        </p:nvSpPr>
        <p:spPr>
          <a:xfrm>
            <a:off x="5341594" y="5256760"/>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8;p7">
            <a:extLst>
              <a:ext uri="{FF2B5EF4-FFF2-40B4-BE49-F238E27FC236}">
                <a16:creationId xmlns:a16="http://schemas.microsoft.com/office/drawing/2014/main" id="{6EDFF2C4-17CA-C4FD-1744-C66EEB9629F2}"/>
              </a:ext>
            </a:extLst>
          </p:cNvPr>
          <p:cNvSpPr/>
          <p:nvPr/>
        </p:nvSpPr>
        <p:spPr>
          <a:xfrm>
            <a:off x="5341594" y="1927118"/>
            <a:ext cx="720007" cy="720007"/>
          </a:xfrm>
          <a:prstGeom prst="ellipse">
            <a:avLst/>
          </a:prstGeom>
          <a:solidFill>
            <a:schemeClr val="lt1"/>
          </a:solidFill>
          <a:ln w="15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47;p7">
            <a:extLst>
              <a:ext uri="{FF2B5EF4-FFF2-40B4-BE49-F238E27FC236}">
                <a16:creationId xmlns:a16="http://schemas.microsoft.com/office/drawing/2014/main" id="{0B494C68-1C8A-0A2D-0061-B18278CFE607}"/>
              </a:ext>
            </a:extLst>
          </p:cNvPr>
          <p:cNvSpPr txBox="1"/>
          <p:nvPr/>
        </p:nvSpPr>
        <p:spPr>
          <a:xfrm>
            <a:off x="5650864" y="5485616"/>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3</a:t>
            </a:r>
            <a:endParaRPr sz="1600" b="1" dirty="0">
              <a:solidFill>
                <a:schemeClr val="bg1"/>
              </a:solidFill>
              <a:latin typeface="Arial"/>
              <a:ea typeface="Arial"/>
              <a:cs typeface="Arial"/>
              <a:sym typeface="Arial"/>
            </a:endParaRPr>
          </a:p>
        </p:txBody>
      </p:sp>
      <p:pic>
        <p:nvPicPr>
          <p:cNvPr id="23" name="Google Shape;249;p7">
            <a:extLst>
              <a:ext uri="{FF2B5EF4-FFF2-40B4-BE49-F238E27FC236}">
                <a16:creationId xmlns:a16="http://schemas.microsoft.com/office/drawing/2014/main" id="{84DEF6F0-29C4-A223-6B3C-A929872F6AF8}"/>
              </a:ext>
            </a:extLst>
          </p:cNvPr>
          <p:cNvPicPr preferRelativeResize="0"/>
          <p:nvPr/>
        </p:nvPicPr>
        <p:blipFill rotWithShape="1">
          <a:blip r:embed="rId3">
            <a:alphaModFix/>
          </a:blip>
          <a:srcRect/>
          <a:stretch/>
        </p:blipFill>
        <p:spPr>
          <a:xfrm>
            <a:off x="1228725" y="1147189"/>
            <a:ext cx="3754648" cy="5487057"/>
          </a:xfrm>
          <a:prstGeom prst="rect">
            <a:avLst/>
          </a:prstGeom>
          <a:noFill/>
          <a:ln>
            <a:noFill/>
          </a:ln>
        </p:spPr>
      </p:pic>
      <p:sp>
        <p:nvSpPr>
          <p:cNvPr id="24" name="Google Shape;250;p7">
            <a:extLst>
              <a:ext uri="{FF2B5EF4-FFF2-40B4-BE49-F238E27FC236}">
                <a16:creationId xmlns:a16="http://schemas.microsoft.com/office/drawing/2014/main" id="{F7A9FC62-383B-4992-2745-676BA8B8FE85}"/>
              </a:ext>
            </a:extLst>
          </p:cNvPr>
          <p:cNvSpPr/>
          <p:nvPr/>
        </p:nvSpPr>
        <p:spPr>
          <a:xfrm>
            <a:off x="1810649" y="5014479"/>
            <a:ext cx="2590800" cy="238125"/>
          </a:xfrm>
          <a:prstGeom prst="ellipse">
            <a:avLst/>
          </a:prstGeom>
          <a:noFill/>
          <a:ln w="15875" cap="rnd"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 name="Google Shape;247;p7">
            <a:extLst>
              <a:ext uri="{FF2B5EF4-FFF2-40B4-BE49-F238E27FC236}">
                <a16:creationId xmlns:a16="http://schemas.microsoft.com/office/drawing/2014/main" id="{383E49D6-2A4F-D900-03DE-CCE50C76394E}"/>
              </a:ext>
            </a:extLst>
          </p:cNvPr>
          <p:cNvSpPr txBox="1"/>
          <p:nvPr/>
        </p:nvSpPr>
        <p:spPr>
          <a:xfrm>
            <a:off x="6068017" y="3828831"/>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2</a:t>
            </a:r>
            <a:endParaRPr sz="1600" b="1" dirty="0">
              <a:solidFill>
                <a:schemeClr val="bg1"/>
              </a:solidFill>
              <a:latin typeface="Arial"/>
              <a:ea typeface="Arial"/>
              <a:cs typeface="Arial"/>
              <a:sym typeface="Arial"/>
            </a:endParaRPr>
          </a:p>
        </p:txBody>
      </p:sp>
      <p:sp>
        <p:nvSpPr>
          <p:cNvPr id="26" name="Google Shape;247;p7">
            <a:extLst>
              <a:ext uri="{FF2B5EF4-FFF2-40B4-BE49-F238E27FC236}">
                <a16:creationId xmlns:a16="http://schemas.microsoft.com/office/drawing/2014/main" id="{845B6E33-86D2-ED78-CFCB-DEA45019440D}"/>
              </a:ext>
            </a:extLst>
          </p:cNvPr>
          <p:cNvSpPr txBox="1"/>
          <p:nvPr/>
        </p:nvSpPr>
        <p:spPr>
          <a:xfrm>
            <a:off x="5650864" y="2161938"/>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1</a:t>
            </a:r>
            <a:endParaRPr sz="1600" b="1" dirty="0">
              <a:solidFill>
                <a:schemeClr val="bg1"/>
              </a:solidFill>
              <a:latin typeface="Arial"/>
              <a:ea typeface="Arial"/>
              <a:cs typeface="Arial"/>
              <a:sym typeface="Arial"/>
            </a:endParaRPr>
          </a:p>
        </p:txBody>
      </p:sp>
      <p:sp>
        <p:nvSpPr>
          <p:cNvPr id="6" name="Google Shape;248;p7">
            <a:extLst>
              <a:ext uri="{FF2B5EF4-FFF2-40B4-BE49-F238E27FC236}">
                <a16:creationId xmlns:a16="http://schemas.microsoft.com/office/drawing/2014/main" id="{04AF46E2-1291-FE68-AEC3-4A7D363B437F}"/>
              </a:ext>
            </a:extLst>
          </p:cNvPr>
          <p:cNvSpPr/>
          <p:nvPr/>
        </p:nvSpPr>
        <p:spPr>
          <a:xfrm flipH="1">
            <a:off x="9879451" y="3654760"/>
            <a:ext cx="1089700" cy="620612"/>
          </a:xfrm>
          <a:prstGeom prst="rightArrow">
            <a:avLst>
              <a:gd name="adj1" fmla="val 50000"/>
              <a:gd name="adj2" fmla="val 50000"/>
            </a:avLst>
          </a:prstGeom>
          <a:solidFill>
            <a:schemeClr val="accent6"/>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1" dirty="0">
                <a:solidFill>
                  <a:schemeClr val="lt1"/>
                </a:solidFill>
                <a:latin typeface="Arial"/>
                <a:ea typeface="Arial"/>
                <a:cs typeface="Arial"/>
                <a:sym typeface="Arial"/>
              </a:rPr>
              <a:t>FOCUS</a:t>
            </a:r>
            <a:endParaRPr sz="1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8203013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F06697-6ADB-95B4-F0E6-59C5010DD55F}"/>
            </a:ext>
          </a:extLst>
        </p:cNvPr>
        <p:cNvGrpSpPr/>
        <p:nvPr/>
      </p:nvGrpSpPr>
      <p:grpSpPr>
        <a:xfrm>
          <a:off x="0" y="0"/>
          <a:ext cx="0" cy="0"/>
          <a:chOff x="0" y="0"/>
          <a:chExt cx="0" cy="0"/>
        </a:xfrm>
      </p:grpSpPr>
      <p:sp>
        <p:nvSpPr>
          <p:cNvPr id="5" name="Rectangle : coins arrondis 4">
            <a:extLst>
              <a:ext uri="{FF2B5EF4-FFF2-40B4-BE49-F238E27FC236}">
                <a16:creationId xmlns:a16="http://schemas.microsoft.com/office/drawing/2014/main" id="{B0CC4EBF-ACE3-97B6-88C0-D65B2EF3B6FD}"/>
              </a:ext>
            </a:extLst>
          </p:cNvPr>
          <p:cNvSpPr/>
          <p:nvPr/>
        </p:nvSpPr>
        <p:spPr>
          <a:xfrm>
            <a:off x="7002220" y="3660949"/>
            <a:ext cx="4897278" cy="3182709"/>
          </a:xfrm>
          <a:prstGeom prst="round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Cambria" panose="02040503050406030204" pitchFamily="18" charset="0"/>
              <a:ea typeface="Cambria" panose="02040503050406030204" pitchFamily="18" charset="0"/>
            </a:endParaRPr>
          </a:p>
        </p:txBody>
      </p:sp>
      <p:sp>
        <p:nvSpPr>
          <p:cNvPr id="21" name="Rectangle : coins arrondis 20">
            <a:extLst>
              <a:ext uri="{FF2B5EF4-FFF2-40B4-BE49-F238E27FC236}">
                <a16:creationId xmlns:a16="http://schemas.microsoft.com/office/drawing/2014/main" id="{7EF7C661-E330-744B-5B15-66313133B4CA}"/>
              </a:ext>
            </a:extLst>
          </p:cNvPr>
          <p:cNvSpPr/>
          <p:nvPr/>
        </p:nvSpPr>
        <p:spPr>
          <a:xfrm>
            <a:off x="3658549" y="968423"/>
            <a:ext cx="8485951" cy="2438418"/>
          </a:xfrm>
          <a:prstGeom prst="roundRect">
            <a:avLst/>
          </a:prstGeom>
          <a:solidFill>
            <a:schemeClr val="accent4">
              <a:lumMod val="20000"/>
              <a:lumOff val="80000"/>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sz="2400" dirty="0">
              <a:latin typeface="Cambria" panose="02040503050406030204" pitchFamily="18" charset="0"/>
              <a:ea typeface="Cambria" panose="02040503050406030204" pitchFamily="18" charset="0"/>
            </a:endParaRPr>
          </a:p>
        </p:txBody>
      </p:sp>
      <p:sp>
        <p:nvSpPr>
          <p:cNvPr id="2" name="Titre 1">
            <a:extLst>
              <a:ext uri="{FF2B5EF4-FFF2-40B4-BE49-F238E27FC236}">
                <a16:creationId xmlns:a16="http://schemas.microsoft.com/office/drawing/2014/main" id="{207E87AD-514B-2981-DDF5-64560D1AEC8D}"/>
              </a:ext>
            </a:extLst>
          </p:cNvPr>
          <p:cNvSpPr>
            <a:spLocks noGrp="1"/>
          </p:cNvSpPr>
          <p:nvPr>
            <p:ph type="title"/>
          </p:nvPr>
        </p:nvSpPr>
        <p:spPr>
          <a:xfrm>
            <a:off x="434164" y="325275"/>
            <a:ext cx="11214538" cy="687481"/>
          </a:xfrm>
        </p:spPr>
        <p:txBody>
          <a:bodyPr/>
          <a:lstStyle/>
          <a:p>
            <a:r>
              <a:rPr lang="fr-FR" dirty="0"/>
              <a:t>Des résultats à l’impact</a:t>
            </a:r>
            <a:endParaRPr lang="en-GB" dirty="0"/>
          </a:p>
        </p:txBody>
      </p:sp>
      <p:sp>
        <p:nvSpPr>
          <p:cNvPr id="4" name="Espace réservé du numéro de diapositive 3">
            <a:extLst>
              <a:ext uri="{FF2B5EF4-FFF2-40B4-BE49-F238E27FC236}">
                <a16:creationId xmlns:a16="http://schemas.microsoft.com/office/drawing/2014/main" id="{94F37918-17E1-799F-1FCD-B8F94707E22E}"/>
              </a:ext>
            </a:extLst>
          </p:cNvPr>
          <p:cNvSpPr>
            <a:spLocks noGrp="1"/>
          </p:cNvSpPr>
          <p:nvPr>
            <p:ph type="sldNum" sz="quarter" idx="12"/>
          </p:nvPr>
        </p:nvSpPr>
        <p:spPr>
          <a:xfrm>
            <a:off x="9401300" y="6449784"/>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67A26BC6-3AD6-4031-B39F-1DDABC68D122}" type="slidenum">
              <a:rPr lang="fr-FR" smtClean="0">
                <a:latin typeface="Cambria" panose="02040503050406030204" pitchFamily="18" charset="0"/>
                <a:ea typeface="Cambria" panose="02040503050406030204" pitchFamily="18" charset="0"/>
              </a:rPr>
              <a:pPr/>
              <a:t>49</a:t>
            </a:fld>
            <a:endParaRPr lang="fr-FR">
              <a:latin typeface="Cambria" panose="02040503050406030204" pitchFamily="18" charset="0"/>
              <a:ea typeface="Cambria" panose="02040503050406030204" pitchFamily="18" charset="0"/>
            </a:endParaRPr>
          </a:p>
        </p:txBody>
      </p:sp>
      <p:graphicFrame>
        <p:nvGraphicFramePr>
          <p:cNvPr id="18" name="Espace réservé du contenu 4">
            <a:extLst>
              <a:ext uri="{FF2B5EF4-FFF2-40B4-BE49-F238E27FC236}">
                <a16:creationId xmlns:a16="http://schemas.microsoft.com/office/drawing/2014/main" id="{F1E2A6A4-DA5F-1E93-FBDD-B715A66F9805}"/>
              </a:ext>
            </a:extLst>
          </p:cNvPr>
          <p:cNvGraphicFramePr>
            <a:graphicFrameLocks/>
          </p:cNvGraphicFramePr>
          <p:nvPr>
            <p:extLst>
              <p:ext uri="{D42A27DB-BD31-4B8C-83A1-F6EECF244321}">
                <p14:modId xmlns:p14="http://schemas.microsoft.com/office/powerpoint/2010/main" val="684292115"/>
              </p:ext>
            </p:extLst>
          </p:nvPr>
        </p:nvGraphicFramePr>
        <p:xfrm>
          <a:off x="3276186" y="1012756"/>
          <a:ext cx="10252717" cy="24753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2" name="ZoneTexte 21">
            <a:extLst>
              <a:ext uri="{FF2B5EF4-FFF2-40B4-BE49-F238E27FC236}">
                <a16:creationId xmlns:a16="http://schemas.microsoft.com/office/drawing/2014/main" id="{071D911E-188C-5365-8DB8-64D9D687F56D}"/>
              </a:ext>
            </a:extLst>
          </p:cNvPr>
          <p:cNvSpPr txBox="1"/>
          <p:nvPr/>
        </p:nvSpPr>
        <p:spPr>
          <a:xfrm>
            <a:off x="4013294" y="1473333"/>
            <a:ext cx="1677992" cy="1384995"/>
          </a:xfrm>
          <a:prstGeom prst="rect">
            <a:avLst/>
          </a:prstGeom>
          <a:noFill/>
        </p:spPr>
        <p:txBody>
          <a:bodyPr wrap="square" rtlCol="0">
            <a:spAutoFit/>
          </a:bodyPr>
          <a:lstStyle/>
          <a:p>
            <a:r>
              <a:rPr lang="fr-FR" sz="2800" dirty="0">
                <a:latin typeface="Cambria" panose="02040503050406030204" pitchFamily="18" charset="0"/>
                <a:ea typeface="Cambria" panose="02040503050406030204" pitchFamily="18" charset="0"/>
              </a:rPr>
              <a:t>Ce que demande la CE </a:t>
            </a:r>
            <a:endParaRPr lang="en-GB" sz="2800" dirty="0">
              <a:latin typeface="Cambria" panose="02040503050406030204" pitchFamily="18" charset="0"/>
              <a:ea typeface="Cambria" panose="02040503050406030204" pitchFamily="18" charset="0"/>
            </a:endParaRPr>
          </a:p>
        </p:txBody>
      </p:sp>
      <p:sp>
        <p:nvSpPr>
          <p:cNvPr id="6" name="Rectangle : coins arrondis 5">
            <a:extLst>
              <a:ext uri="{FF2B5EF4-FFF2-40B4-BE49-F238E27FC236}">
                <a16:creationId xmlns:a16="http://schemas.microsoft.com/office/drawing/2014/main" id="{99BD5365-D261-E2FF-13BA-97422958F177}"/>
              </a:ext>
            </a:extLst>
          </p:cNvPr>
          <p:cNvSpPr/>
          <p:nvPr/>
        </p:nvSpPr>
        <p:spPr>
          <a:xfrm>
            <a:off x="26865" y="3632200"/>
            <a:ext cx="6878105" cy="3182709"/>
          </a:xfrm>
          <a:prstGeom prst="roundRect">
            <a:avLst/>
          </a:prstGeom>
          <a:solidFill>
            <a:schemeClr val="accent5">
              <a:alpha val="50000"/>
            </a:schemeClr>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GB" dirty="0">
              <a:latin typeface="Cambria" panose="02040503050406030204" pitchFamily="18" charset="0"/>
              <a:ea typeface="Cambria" panose="02040503050406030204" pitchFamily="18" charset="0"/>
            </a:endParaRPr>
          </a:p>
        </p:txBody>
      </p:sp>
      <p:sp>
        <p:nvSpPr>
          <p:cNvPr id="10" name="ZoneTexte 9">
            <a:extLst>
              <a:ext uri="{FF2B5EF4-FFF2-40B4-BE49-F238E27FC236}">
                <a16:creationId xmlns:a16="http://schemas.microsoft.com/office/drawing/2014/main" id="{C83591A6-9897-0505-162B-D9571408B1BA}"/>
              </a:ext>
            </a:extLst>
          </p:cNvPr>
          <p:cNvSpPr txBox="1"/>
          <p:nvPr/>
        </p:nvSpPr>
        <p:spPr>
          <a:xfrm>
            <a:off x="8210" y="4638759"/>
            <a:ext cx="1959083" cy="1384995"/>
          </a:xfrm>
          <a:prstGeom prst="rect">
            <a:avLst/>
          </a:prstGeom>
          <a:noFill/>
        </p:spPr>
        <p:txBody>
          <a:bodyPr wrap="square" rtlCol="0">
            <a:spAutoFit/>
          </a:bodyPr>
          <a:lstStyle/>
          <a:p>
            <a:pPr algn="ctr"/>
            <a:r>
              <a:rPr lang="fr-FR" sz="2800" dirty="0">
                <a:latin typeface="Cambria" panose="02040503050406030204" pitchFamily="18" charset="0"/>
                <a:ea typeface="Cambria" panose="02040503050406030204" pitchFamily="18" charset="0"/>
              </a:rPr>
              <a:t>La réponse de votre projet</a:t>
            </a:r>
            <a:endParaRPr lang="en-GB" sz="2800" dirty="0">
              <a:latin typeface="Cambria" panose="02040503050406030204" pitchFamily="18" charset="0"/>
              <a:ea typeface="Cambria" panose="02040503050406030204" pitchFamily="18" charset="0"/>
            </a:endParaRPr>
          </a:p>
        </p:txBody>
      </p:sp>
      <p:grpSp>
        <p:nvGrpSpPr>
          <p:cNvPr id="23" name="Groupe 22">
            <a:extLst>
              <a:ext uri="{FF2B5EF4-FFF2-40B4-BE49-F238E27FC236}">
                <a16:creationId xmlns:a16="http://schemas.microsoft.com/office/drawing/2014/main" id="{C64DB27B-1712-F0E0-8CC2-9F9D95813985}"/>
              </a:ext>
            </a:extLst>
          </p:cNvPr>
          <p:cNvGrpSpPr/>
          <p:nvPr/>
        </p:nvGrpSpPr>
        <p:grpSpPr>
          <a:xfrm>
            <a:off x="2021106" y="4623729"/>
            <a:ext cx="1830709" cy="1509952"/>
            <a:chOff x="6807" y="1937423"/>
            <a:chExt cx="1830709" cy="1509952"/>
          </a:xfrm>
        </p:grpSpPr>
        <p:sp>
          <p:nvSpPr>
            <p:cNvPr id="27" name="Rectangle : coins arrondis 26">
              <a:extLst>
                <a:ext uri="{FF2B5EF4-FFF2-40B4-BE49-F238E27FC236}">
                  <a16:creationId xmlns:a16="http://schemas.microsoft.com/office/drawing/2014/main" id="{6EBA4D10-A941-A4F3-34DA-2B6BFEB78037}"/>
                </a:ext>
              </a:extLst>
            </p:cNvPr>
            <p:cNvSpPr/>
            <p:nvPr/>
          </p:nvSpPr>
          <p:spPr>
            <a:xfrm>
              <a:off x="6807" y="1937423"/>
              <a:ext cx="1830709" cy="1509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28" name="Rectangle : coins arrondis 4">
              <a:extLst>
                <a:ext uri="{FF2B5EF4-FFF2-40B4-BE49-F238E27FC236}">
                  <a16:creationId xmlns:a16="http://schemas.microsoft.com/office/drawing/2014/main" id="{2283B7CB-9972-E171-8F94-475C76DD47EC}"/>
                </a:ext>
              </a:extLst>
            </p:cNvPr>
            <p:cNvSpPr txBox="1"/>
            <p:nvPr/>
          </p:nvSpPr>
          <p:spPr>
            <a:xfrm>
              <a:off x="41555" y="1972171"/>
              <a:ext cx="1761213" cy="11168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endParaRPr lang="fr-FR" sz="1800" kern="1200" dirty="0">
                <a:latin typeface="Cambria" panose="02040503050406030204" pitchFamily="18" charset="0"/>
                <a:ea typeface="Cambria" panose="02040503050406030204" pitchFamily="18" charset="0"/>
              </a:endParaRPr>
            </a:p>
            <a:p>
              <a:pPr marL="171450" lvl="1" indent="-171450" algn="l" defTabSz="800100">
                <a:lnSpc>
                  <a:spcPct val="90000"/>
                </a:lnSpc>
                <a:spcBef>
                  <a:spcPct val="0"/>
                </a:spcBef>
                <a:spcAft>
                  <a:spcPct val="15000"/>
                </a:spcAft>
                <a:buChar char="•"/>
              </a:pPr>
              <a:r>
                <a:rPr lang="fr-FR" sz="1800" kern="1200" dirty="0">
                  <a:latin typeface="Cambria" panose="02040503050406030204" pitchFamily="18" charset="0"/>
                  <a:ea typeface="Cambria" panose="02040503050406030204" pitchFamily="18" charset="0"/>
                </a:rPr>
                <a:t>Les résultats directs du projet</a:t>
              </a:r>
            </a:p>
          </p:txBody>
        </p:sp>
      </p:grpSp>
      <p:grpSp>
        <p:nvGrpSpPr>
          <p:cNvPr id="24" name="Groupe 23">
            <a:extLst>
              <a:ext uri="{FF2B5EF4-FFF2-40B4-BE49-F238E27FC236}">
                <a16:creationId xmlns:a16="http://schemas.microsoft.com/office/drawing/2014/main" id="{672788F5-B7A9-77E5-4445-010C66CFAEFF}"/>
              </a:ext>
            </a:extLst>
          </p:cNvPr>
          <p:cNvGrpSpPr/>
          <p:nvPr/>
        </p:nvGrpSpPr>
        <p:grpSpPr>
          <a:xfrm>
            <a:off x="2427931" y="5810121"/>
            <a:ext cx="1627297" cy="647122"/>
            <a:chOff x="413632" y="3123815"/>
            <a:chExt cx="1627297" cy="647122"/>
          </a:xfrm>
        </p:grpSpPr>
        <p:sp>
          <p:nvSpPr>
            <p:cNvPr id="25" name="Rectangle : coins arrondis 24">
              <a:extLst>
                <a:ext uri="{FF2B5EF4-FFF2-40B4-BE49-F238E27FC236}">
                  <a16:creationId xmlns:a16="http://schemas.microsoft.com/office/drawing/2014/main" id="{5CAA6654-D91F-D382-E1B2-7771B750D366}"/>
                </a:ext>
              </a:extLst>
            </p:cNvPr>
            <p:cNvSpPr/>
            <p:nvPr/>
          </p:nvSpPr>
          <p:spPr>
            <a:xfrm>
              <a:off x="413632" y="3123815"/>
              <a:ext cx="1627297" cy="647122"/>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endParaRPr lang="fr-FR"/>
            </a:p>
          </p:txBody>
        </p:sp>
        <p:sp>
          <p:nvSpPr>
            <p:cNvPr id="26" name="Rectangle : coins arrondis 6">
              <a:extLst>
                <a:ext uri="{FF2B5EF4-FFF2-40B4-BE49-F238E27FC236}">
                  <a16:creationId xmlns:a16="http://schemas.microsoft.com/office/drawing/2014/main" id="{97DB94D6-D220-DA7A-CE31-B4CDD0C50026}"/>
                </a:ext>
              </a:extLst>
            </p:cNvPr>
            <p:cNvSpPr txBox="1"/>
            <p:nvPr/>
          </p:nvSpPr>
          <p:spPr>
            <a:xfrm>
              <a:off x="432586" y="3142769"/>
              <a:ext cx="1589389" cy="609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mbria" panose="02040503050406030204" pitchFamily="18" charset="0"/>
                  <a:ea typeface="Cambria" panose="02040503050406030204" pitchFamily="18" charset="0"/>
                </a:rPr>
                <a:t>Results</a:t>
              </a:r>
            </a:p>
          </p:txBody>
        </p:sp>
      </p:grpSp>
      <p:sp>
        <p:nvSpPr>
          <p:cNvPr id="29" name="Forme 28">
            <a:extLst>
              <a:ext uri="{FF2B5EF4-FFF2-40B4-BE49-F238E27FC236}">
                <a16:creationId xmlns:a16="http://schemas.microsoft.com/office/drawing/2014/main" id="{4945BA25-626D-26D4-BD69-10EF79612DEC}"/>
              </a:ext>
            </a:extLst>
          </p:cNvPr>
          <p:cNvSpPr/>
          <p:nvPr/>
        </p:nvSpPr>
        <p:spPr>
          <a:xfrm>
            <a:off x="3953824" y="4857690"/>
            <a:ext cx="1941635" cy="1941635"/>
          </a:xfrm>
          <a:prstGeom prst="leftCircularArrow">
            <a:avLst>
              <a:gd name="adj1" fmla="val 2759"/>
              <a:gd name="adj2" fmla="val 336400"/>
              <a:gd name="adj3" fmla="val 2111911"/>
              <a:gd name="adj4" fmla="val 9024489"/>
              <a:gd name="adj5" fmla="val 3219"/>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r-FR"/>
          </a:p>
        </p:txBody>
      </p:sp>
      <p:grpSp>
        <p:nvGrpSpPr>
          <p:cNvPr id="42" name="Groupe 41">
            <a:extLst>
              <a:ext uri="{FF2B5EF4-FFF2-40B4-BE49-F238E27FC236}">
                <a16:creationId xmlns:a16="http://schemas.microsoft.com/office/drawing/2014/main" id="{AB6CCC57-3991-D8F6-1978-16518C396BD0}"/>
              </a:ext>
            </a:extLst>
          </p:cNvPr>
          <p:cNvGrpSpPr/>
          <p:nvPr/>
        </p:nvGrpSpPr>
        <p:grpSpPr>
          <a:xfrm>
            <a:off x="4742708" y="4611029"/>
            <a:ext cx="1830709" cy="1509952"/>
            <a:chOff x="2296028" y="1937423"/>
            <a:chExt cx="1830709" cy="1509952"/>
          </a:xfrm>
        </p:grpSpPr>
        <p:sp>
          <p:nvSpPr>
            <p:cNvPr id="46" name="Rectangle : coins arrondis 45">
              <a:extLst>
                <a:ext uri="{FF2B5EF4-FFF2-40B4-BE49-F238E27FC236}">
                  <a16:creationId xmlns:a16="http://schemas.microsoft.com/office/drawing/2014/main" id="{3634BFF0-5B89-570D-CD3E-B0EB512FB3E5}"/>
                </a:ext>
              </a:extLst>
            </p:cNvPr>
            <p:cNvSpPr/>
            <p:nvPr/>
          </p:nvSpPr>
          <p:spPr>
            <a:xfrm>
              <a:off x="2296028" y="1937423"/>
              <a:ext cx="1830709" cy="1509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47" name="Rectangle : coins arrondis 4">
              <a:extLst>
                <a:ext uri="{FF2B5EF4-FFF2-40B4-BE49-F238E27FC236}">
                  <a16:creationId xmlns:a16="http://schemas.microsoft.com/office/drawing/2014/main" id="{A990806B-804C-6757-169B-63AB6119A815}"/>
                </a:ext>
              </a:extLst>
            </p:cNvPr>
            <p:cNvSpPr txBox="1"/>
            <p:nvPr/>
          </p:nvSpPr>
          <p:spPr>
            <a:xfrm>
              <a:off x="2330776" y="2295732"/>
              <a:ext cx="1761213" cy="11168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Cambria" panose="02040503050406030204" pitchFamily="18" charset="0"/>
                  <a:ea typeface="Cambria" panose="02040503050406030204" pitchFamily="18" charset="0"/>
                </a:rPr>
                <a:t>Les résultats sous forme exploitable</a:t>
              </a:r>
            </a:p>
          </p:txBody>
        </p:sp>
      </p:grpSp>
      <p:grpSp>
        <p:nvGrpSpPr>
          <p:cNvPr id="43" name="Groupe 42">
            <a:extLst>
              <a:ext uri="{FF2B5EF4-FFF2-40B4-BE49-F238E27FC236}">
                <a16:creationId xmlns:a16="http://schemas.microsoft.com/office/drawing/2014/main" id="{46EF824B-A3A7-54B0-02EE-82EB8250C35F}"/>
              </a:ext>
            </a:extLst>
          </p:cNvPr>
          <p:cNvGrpSpPr/>
          <p:nvPr/>
        </p:nvGrpSpPr>
        <p:grpSpPr>
          <a:xfrm>
            <a:off x="5149533" y="4287468"/>
            <a:ext cx="1627297" cy="647122"/>
            <a:chOff x="2702853" y="1613862"/>
            <a:chExt cx="1627297" cy="647122"/>
          </a:xfrm>
        </p:grpSpPr>
        <p:sp>
          <p:nvSpPr>
            <p:cNvPr id="44" name="Rectangle : coins arrondis 43">
              <a:extLst>
                <a:ext uri="{FF2B5EF4-FFF2-40B4-BE49-F238E27FC236}">
                  <a16:creationId xmlns:a16="http://schemas.microsoft.com/office/drawing/2014/main" id="{F9D82D93-1523-886E-6681-0E74ED3F07E8}"/>
                </a:ext>
              </a:extLst>
            </p:cNvPr>
            <p:cNvSpPr/>
            <p:nvPr/>
          </p:nvSpPr>
          <p:spPr>
            <a:xfrm>
              <a:off x="2702853" y="1613862"/>
              <a:ext cx="1627297" cy="647122"/>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endParaRPr lang="fr-FR"/>
            </a:p>
          </p:txBody>
        </p:sp>
        <p:sp>
          <p:nvSpPr>
            <p:cNvPr id="45" name="Rectangle : coins arrondis 6">
              <a:extLst>
                <a:ext uri="{FF2B5EF4-FFF2-40B4-BE49-F238E27FC236}">
                  <a16:creationId xmlns:a16="http://schemas.microsoft.com/office/drawing/2014/main" id="{D4867791-A94A-D71E-4CA5-C0E067ADB1D0}"/>
                </a:ext>
              </a:extLst>
            </p:cNvPr>
            <p:cNvSpPr txBox="1"/>
            <p:nvPr/>
          </p:nvSpPr>
          <p:spPr>
            <a:xfrm>
              <a:off x="2721807" y="1632816"/>
              <a:ext cx="1589389" cy="609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mbria" panose="02040503050406030204" pitchFamily="18" charset="0"/>
                  <a:ea typeface="Cambria" panose="02040503050406030204" pitchFamily="18" charset="0"/>
                </a:rPr>
                <a:t>Outputs</a:t>
              </a:r>
            </a:p>
          </p:txBody>
        </p:sp>
      </p:grpSp>
      <p:sp>
        <p:nvSpPr>
          <p:cNvPr id="48" name="Flèche : en arc 47">
            <a:extLst>
              <a:ext uri="{FF2B5EF4-FFF2-40B4-BE49-F238E27FC236}">
                <a16:creationId xmlns:a16="http://schemas.microsoft.com/office/drawing/2014/main" id="{4862FC99-A763-1278-56AE-4535C0F84106}"/>
              </a:ext>
            </a:extLst>
          </p:cNvPr>
          <p:cNvSpPr/>
          <p:nvPr/>
        </p:nvSpPr>
        <p:spPr>
          <a:xfrm>
            <a:off x="6316125" y="3642371"/>
            <a:ext cx="2175559" cy="2175559"/>
          </a:xfrm>
          <a:prstGeom prst="circularArrow">
            <a:avLst>
              <a:gd name="adj1" fmla="val 2462"/>
              <a:gd name="adj2" fmla="val 298165"/>
              <a:gd name="adj3" fmla="val 19526324"/>
              <a:gd name="adj4" fmla="val 12575511"/>
              <a:gd name="adj5" fmla="val 2873"/>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r-FR" dirty="0"/>
          </a:p>
        </p:txBody>
      </p:sp>
      <p:grpSp>
        <p:nvGrpSpPr>
          <p:cNvPr id="49" name="Groupe 48">
            <a:extLst>
              <a:ext uri="{FF2B5EF4-FFF2-40B4-BE49-F238E27FC236}">
                <a16:creationId xmlns:a16="http://schemas.microsoft.com/office/drawing/2014/main" id="{B4A5E39C-6F76-3F9A-9987-449EFDF002BF}"/>
              </a:ext>
            </a:extLst>
          </p:cNvPr>
          <p:cNvGrpSpPr/>
          <p:nvPr/>
        </p:nvGrpSpPr>
        <p:grpSpPr>
          <a:xfrm>
            <a:off x="7399352" y="4588980"/>
            <a:ext cx="1830709" cy="1509952"/>
            <a:chOff x="4585249" y="1937423"/>
            <a:chExt cx="1830709" cy="1509952"/>
          </a:xfrm>
        </p:grpSpPr>
        <p:sp>
          <p:nvSpPr>
            <p:cNvPr id="53" name="Rectangle : coins arrondis 52">
              <a:extLst>
                <a:ext uri="{FF2B5EF4-FFF2-40B4-BE49-F238E27FC236}">
                  <a16:creationId xmlns:a16="http://schemas.microsoft.com/office/drawing/2014/main" id="{125CE4AD-F85E-E609-3EDB-3A8CA0FAE510}"/>
                </a:ext>
              </a:extLst>
            </p:cNvPr>
            <p:cNvSpPr/>
            <p:nvPr/>
          </p:nvSpPr>
          <p:spPr>
            <a:xfrm>
              <a:off x="4585249" y="1937423"/>
              <a:ext cx="1830709" cy="1509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54" name="Rectangle : coins arrondis 4">
              <a:extLst>
                <a:ext uri="{FF2B5EF4-FFF2-40B4-BE49-F238E27FC236}">
                  <a16:creationId xmlns:a16="http://schemas.microsoft.com/office/drawing/2014/main" id="{49404B08-93A0-8B8F-6907-6AE0244C9558}"/>
                </a:ext>
              </a:extLst>
            </p:cNvPr>
            <p:cNvSpPr txBox="1"/>
            <p:nvPr/>
          </p:nvSpPr>
          <p:spPr>
            <a:xfrm>
              <a:off x="4619997" y="1972171"/>
              <a:ext cx="1761213" cy="11168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Cambria" panose="02040503050406030204" pitchFamily="18" charset="0"/>
                  <a:ea typeface="Cambria" panose="02040503050406030204" pitchFamily="18" charset="0"/>
                </a:rPr>
                <a:t>Les effets directs des outputs</a:t>
              </a:r>
            </a:p>
          </p:txBody>
        </p:sp>
      </p:grpSp>
      <p:grpSp>
        <p:nvGrpSpPr>
          <p:cNvPr id="50" name="Groupe 49">
            <a:extLst>
              <a:ext uri="{FF2B5EF4-FFF2-40B4-BE49-F238E27FC236}">
                <a16:creationId xmlns:a16="http://schemas.microsoft.com/office/drawing/2014/main" id="{4E3AA750-7BDD-6FCA-488B-B0B78786BE7F}"/>
              </a:ext>
            </a:extLst>
          </p:cNvPr>
          <p:cNvGrpSpPr/>
          <p:nvPr/>
        </p:nvGrpSpPr>
        <p:grpSpPr>
          <a:xfrm>
            <a:off x="7806176" y="5775372"/>
            <a:ext cx="1627297" cy="647122"/>
            <a:chOff x="4992073" y="3123815"/>
            <a:chExt cx="1627297" cy="647122"/>
          </a:xfrm>
        </p:grpSpPr>
        <p:sp>
          <p:nvSpPr>
            <p:cNvPr id="51" name="Rectangle : coins arrondis 50">
              <a:extLst>
                <a:ext uri="{FF2B5EF4-FFF2-40B4-BE49-F238E27FC236}">
                  <a16:creationId xmlns:a16="http://schemas.microsoft.com/office/drawing/2014/main" id="{CE44F255-D173-5B6C-6D10-12B3120617BD}"/>
                </a:ext>
              </a:extLst>
            </p:cNvPr>
            <p:cNvSpPr/>
            <p:nvPr/>
          </p:nvSpPr>
          <p:spPr>
            <a:xfrm>
              <a:off x="4992073" y="3123815"/>
              <a:ext cx="1627297" cy="647122"/>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endParaRPr lang="fr-FR"/>
            </a:p>
          </p:txBody>
        </p:sp>
        <p:sp>
          <p:nvSpPr>
            <p:cNvPr id="52" name="Rectangle : coins arrondis 6">
              <a:extLst>
                <a:ext uri="{FF2B5EF4-FFF2-40B4-BE49-F238E27FC236}">
                  <a16:creationId xmlns:a16="http://schemas.microsoft.com/office/drawing/2014/main" id="{F889F5ED-025E-D446-AA5C-4B2ED75CB284}"/>
                </a:ext>
              </a:extLst>
            </p:cNvPr>
            <p:cNvSpPr txBox="1"/>
            <p:nvPr/>
          </p:nvSpPr>
          <p:spPr>
            <a:xfrm>
              <a:off x="5011027" y="3142769"/>
              <a:ext cx="1589389" cy="609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err="1">
                  <a:latin typeface="Cambria" panose="02040503050406030204" pitchFamily="18" charset="0"/>
                  <a:ea typeface="Cambria" panose="02040503050406030204" pitchFamily="18" charset="0"/>
                </a:rPr>
                <a:t>Outcomes</a:t>
              </a:r>
              <a:endParaRPr lang="fr-FR" sz="2700" kern="1200" dirty="0">
                <a:latin typeface="Cambria" panose="02040503050406030204" pitchFamily="18" charset="0"/>
                <a:ea typeface="Cambria" panose="02040503050406030204" pitchFamily="18" charset="0"/>
              </a:endParaRPr>
            </a:p>
          </p:txBody>
        </p:sp>
      </p:grpSp>
      <p:grpSp>
        <p:nvGrpSpPr>
          <p:cNvPr id="55" name="Groupe 54">
            <a:extLst>
              <a:ext uri="{FF2B5EF4-FFF2-40B4-BE49-F238E27FC236}">
                <a16:creationId xmlns:a16="http://schemas.microsoft.com/office/drawing/2014/main" id="{69B5EB2B-5EB2-57DF-F99F-8212E9BBEBAC}"/>
              </a:ext>
            </a:extLst>
          </p:cNvPr>
          <p:cNvGrpSpPr/>
          <p:nvPr/>
        </p:nvGrpSpPr>
        <p:grpSpPr>
          <a:xfrm>
            <a:off x="9724443" y="4576281"/>
            <a:ext cx="1830709" cy="1509952"/>
            <a:chOff x="6874470" y="1937423"/>
            <a:chExt cx="1830709" cy="1509952"/>
          </a:xfrm>
        </p:grpSpPr>
        <p:sp>
          <p:nvSpPr>
            <p:cNvPr id="59" name="Rectangle : coins arrondis 58">
              <a:extLst>
                <a:ext uri="{FF2B5EF4-FFF2-40B4-BE49-F238E27FC236}">
                  <a16:creationId xmlns:a16="http://schemas.microsoft.com/office/drawing/2014/main" id="{B8EC5FE4-05FA-EB07-D8CF-BF045247C52B}"/>
                </a:ext>
              </a:extLst>
            </p:cNvPr>
            <p:cNvSpPr/>
            <p:nvPr/>
          </p:nvSpPr>
          <p:spPr>
            <a:xfrm>
              <a:off x="6874470" y="1937423"/>
              <a:ext cx="1830709" cy="1509952"/>
            </a:xfrm>
            <a:prstGeom prst="roundRect">
              <a:avLst>
                <a:gd name="adj" fmla="val 10000"/>
              </a:avLst>
            </a:prstGeom>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a:lstStyle/>
            <a:p>
              <a:endParaRPr lang="fr-FR"/>
            </a:p>
          </p:txBody>
        </p:sp>
        <p:sp>
          <p:nvSpPr>
            <p:cNvPr id="60" name="Rectangle : coins arrondis 4">
              <a:extLst>
                <a:ext uri="{FF2B5EF4-FFF2-40B4-BE49-F238E27FC236}">
                  <a16:creationId xmlns:a16="http://schemas.microsoft.com/office/drawing/2014/main" id="{FF69E5AB-4074-A6CA-4814-425E4C9FA05B}"/>
                </a:ext>
              </a:extLst>
            </p:cNvPr>
            <p:cNvSpPr txBox="1"/>
            <p:nvPr/>
          </p:nvSpPr>
          <p:spPr>
            <a:xfrm>
              <a:off x="6909218" y="2295732"/>
              <a:ext cx="1761213" cy="1116895"/>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34290" tIns="34290" rIns="34290" bIns="34290" numCol="1" spcCol="1270" anchor="t" anchorCtr="0">
              <a:noAutofit/>
            </a:bodyPr>
            <a:lstStyle/>
            <a:p>
              <a:pPr marL="171450" lvl="1" indent="-171450" algn="l" defTabSz="800100">
                <a:lnSpc>
                  <a:spcPct val="90000"/>
                </a:lnSpc>
                <a:spcBef>
                  <a:spcPct val="0"/>
                </a:spcBef>
                <a:spcAft>
                  <a:spcPct val="15000"/>
                </a:spcAft>
                <a:buChar char="•"/>
              </a:pPr>
              <a:r>
                <a:rPr lang="fr-FR" sz="1800" kern="1200" dirty="0">
                  <a:latin typeface="Cambria" panose="02040503050406030204" pitchFamily="18" charset="0"/>
                  <a:ea typeface="Cambria" panose="02040503050406030204" pitchFamily="18" charset="0"/>
                </a:rPr>
                <a:t>Les effets à long terme</a:t>
              </a:r>
            </a:p>
            <a:p>
              <a:pPr marL="171450" lvl="1" indent="-171450" algn="l" defTabSz="800100">
                <a:lnSpc>
                  <a:spcPct val="90000"/>
                </a:lnSpc>
                <a:spcBef>
                  <a:spcPct val="0"/>
                </a:spcBef>
                <a:spcAft>
                  <a:spcPct val="15000"/>
                </a:spcAft>
                <a:buChar char="•"/>
              </a:pPr>
              <a:endParaRPr lang="fr-FR" sz="1800" kern="1200" dirty="0">
                <a:latin typeface="Cambria" panose="02040503050406030204" pitchFamily="18" charset="0"/>
                <a:ea typeface="Cambria" panose="02040503050406030204" pitchFamily="18" charset="0"/>
              </a:endParaRPr>
            </a:p>
          </p:txBody>
        </p:sp>
      </p:grpSp>
      <p:grpSp>
        <p:nvGrpSpPr>
          <p:cNvPr id="56" name="Groupe 55">
            <a:extLst>
              <a:ext uri="{FF2B5EF4-FFF2-40B4-BE49-F238E27FC236}">
                <a16:creationId xmlns:a16="http://schemas.microsoft.com/office/drawing/2014/main" id="{97B57D8F-7099-CF9C-BC3D-811EA0CABE2B}"/>
              </a:ext>
            </a:extLst>
          </p:cNvPr>
          <p:cNvGrpSpPr/>
          <p:nvPr/>
        </p:nvGrpSpPr>
        <p:grpSpPr>
          <a:xfrm>
            <a:off x="10131267" y="4252720"/>
            <a:ext cx="1627297" cy="647122"/>
            <a:chOff x="7281294" y="1613862"/>
            <a:chExt cx="1627297" cy="647122"/>
          </a:xfrm>
        </p:grpSpPr>
        <p:sp>
          <p:nvSpPr>
            <p:cNvPr id="57" name="Rectangle : coins arrondis 56">
              <a:extLst>
                <a:ext uri="{FF2B5EF4-FFF2-40B4-BE49-F238E27FC236}">
                  <a16:creationId xmlns:a16="http://schemas.microsoft.com/office/drawing/2014/main" id="{BB8820CF-D082-77F7-167F-63CD147155AB}"/>
                </a:ext>
              </a:extLst>
            </p:cNvPr>
            <p:cNvSpPr/>
            <p:nvPr/>
          </p:nvSpPr>
          <p:spPr>
            <a:xfrm>
              <a:off x="7281294" y="1613862"/>
              <a:ext cx="1627297" cy="647122"/>
            </a:xfrm>
            <a:prstGeom prst="roundRect">
              <a:avLst>
                <a:gd name="adj" fmla="val 10000"/>
              </a:avLst>
            </a:prstGeom>
          </p:spPr>
          <p:style>
            <a:lnRef idx="0">
              <a:schemeClr val="accent5"/>
            </a:lnRef>
            <a:fillRef idx="3">
              <a:schemeClr val="accent5"/>
            </a:fillRef>
            <a:effectRef idx="3">
              <a:schemeClr val="accent5"/>
            </a:effectRef>
            <a:fontRef idx="minor">
              <a:schemeClr val="lt1"/>
            </a:fontRef>
          </p:style>
          <p:txBody>
            <a:bodyPr/>
            <a:lstStyle/>
            <a:p>
              <a:endParaRPr lang="fr-FR"/>
            </a:p>
          </p:txBody>
        </p:sp>
        <p:sp>
          <p:nvSpPr>
            <p:cNvPr id="58" name="Rectangle : coins arrondis 6">
              <a:extLst>
                <a:ext uri="{FF2B5EF4-FFF2-40B4-BE49-F238E27FC236}">
                  <a16:creationId xmlns:a16="http://schemas.microsoft.com/office/drawing/2014/main" id="{B0872383-5912-ADB9-A6A8-D20D1B7862D4}"/>
                </a:ext>
              </a:extLst>
            </p:cNvPr>
            <p:cNvSpPr txBox="1"/>
            <p:nvPr/>
          </p:nvSpPr>
          <p:spPr>
            <a:xfrm>
              <a:off x="7300248" y="1632816"/>
              <a:ext cx="1589389" cy="609214"/>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51435" tIns="34290" rIns="51435" bIns="34290" numCol="1" spcCol="1270" anchor="ctr" anchorCtr="0">
              <a:noAutofit/>
            </a:bodyPr>
            <a:lstStyle/>
            <a:p>
              <a:pPr marL="0" lvl="0" indent="0" algn="ctr" defTabSz="1200150">
                <a:lnSpc>
                  <a:spcPct val="90000"/>
                </a:lnSpc>
                <a:spcBef>
                  <a:spcPct val="0"/>
                </a:spcBef>
                <a:spcAft>
                  <a:spcPct val="35000"/>
                </a:spcAft>
                <a:buNone/>
              </a:pPr>
              <a:r>
                <a:rPr lang="fr-FR" sz="2700" kern="1200" dirty="0">
                  <a:latin typeface="Cambria" panose="02040503050406030204" pitchFamily="18" charset="0"/>
                  <a:ea typeface="Cambria" panose="02040503050406030204" pitchFamily="18" charset="0"/>
                </a:rPr>
                <a:t>Impact</a:t>
              </a:r>
            </a:p>
          </p:txBody>
        </p:sp>
      </p:grpSp>
      <p:sp>
        <p:nvSpPr>
          <p:cNvPr id="61" name="Forme 60">
            <a:extLst>
              <a:ext uri="{FF2B5EF4-FFF2-40B4-BE49-F238E27FC236}">
                <a16:creationId xmlns:a16="http://schemas.microsoft.com/office/drawing/2014/main" id="{FE239C01-9C4E-06F7-64B5-B1CFB1FF2BB6}"/>
              </a:ext>
            </a:extLst>
          </p:cNvPr>
          <p:cNvSpPr/>
          <p:nvPr/>
        </p:nvSpPr>
        <p:spPr>
          <a:xfrm>
            <a:off x="9375725" y="4857690"/>
            <a:ext cx="1941635" cy="1941635"/>
          </a:xfrm>
          <a:prstGeom prst="leftCircularArrow">
            <a:avLst>
              <a:gd name="adj1" fmla="val 2759"/>
              <a:gd name="adj2" fmla="val 336400"/>
              <a:gd name="adj3" fmla="val 2111911"/>
              <a:gd name="adj4" fmla="val 9024489"/>
              <a:gd name="adj5" fmla="val 3219"/>
            </a:avLst>
          </a:prstGeom>
          <a:solidFill>
            <a:srgbClr val="7030A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fr-FR"/>
          </a:p>
        </p:txBody>
      </p:sp>
      <p:pic>
        <p:nvPicPr>
          <p:cNvPr id="62" name="Image 61">
            <a:extLst>
              <a:ext uri="{FF2B5EF4-FFF2-40B4-BE49-F238E27FC236}">
                <a16:creationId xmlns:a16="http://schemas.microsoft.com/office/drawing/2014/main" id="{04101F72-D7C1-D2ED-9767-9770BB301A8E}"/>
              </a:ext>
            </a:extLst>
          </p:cNvPr>
          <p:cNvPicPr>
            <a:picLocks noChangeAspect="1"/>
          </p:cNvPicPr>
          <p:nvPr/>
        </p:nvPicPr>
        <p:blipFill>
          <a:blip r:embed="rId8"/>
          <a:stretch>
            <a:fillRect/>
          </a:stretch>
        </p:blipFill>
        <p:spPr>
          <a:xfrm>
            <a:off x="344543" y="6231547"/>
            <a:ext cx="610393" cy="436473"/>
          </a:xfrm>
          <a:prstGeom prst="rect">
            <a:avLst/>
          </a:prstGeom>
        </p:spPr>
      </p:pic>
    </p:spTree>
    <p:extLst>
      <p:ext uri="{BB962C8B-B14F-4D97-AF65-F5344CB8AC3E}">
        <p14:creationId xmlns:p14="http://schemas.microsoft.com/office/powerpoint/2010/main" val="3792071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22"/>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Effect transition="in" filter="fade">
                                      <p:cBhvr>
                                        <p:cTn id="15" dur="500"/>
                                        <p:tgtEl>
                                          <p:spTgt spid="10"/>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500"/>
                                        <p:tgtEl>
                                          <p:spTgt spid="6"/>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3"/>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24"/>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29"/>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42"/>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43"/>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48"/>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5"/>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9"/>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50"/>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1"/>
                                        </p:tgtEl>
                                        <p:attrNameLst>
                                          <p:attrName>style.visibility</p:attrName>
                                        </p:attrNameLst>
                                      </p:cBhvr>
                                      <p:to>
                                        <p:strVal val="visible"/>
                                      </p:to>
                                    </p:set>
                                  </p:childTnLst>
                                </p:cTn>
                              </p:par>
                              <p:par>
                                <p:cTn id="45" presetID="1" presetClass="entr" presetSubtype="0" fill="hold" nodeType="withEffect">
                                  <p:stCondLst>
                                    <p:cond delay="0"/>
                                  </p:stCondLst>
                                  <p:childTnLst>
                                    <p:set>
                                      <p:cBhvr>
                                        <p:cTn id="46" dur="1" fill="hold">
                                          <p:stCondLst>
                                            <p:cond delay="0"/>
                                          </p:stCondLst>
                                        </p:cTn>
                                        <p:tgtEl>
                                          <p:spTgt spid="55"/>
                                        </p:tgtEl>
                                        <p:attrNameLst>
                                          <p:attrName>style.visibility</p:attrName>
                                        </p:attrNameLst>
                                      </p:cBhvr>
                                      <p:to>
                                        <p:strVal val="visible"/>
                                      </p:to>
                                    </p:set>
                                  </p:childTnLst>
                                </p:cTn>
                              </p:par>
                              <p:par>
                                <p:cTn id="47" presetID="1" presetClass="entr" presetSubtype="0" fill="hold" nodeType="withEffect">
                                  <p:stCondLst>
                                    <p:cond delay="0"/>
                                  </p:stCondLst>
                                  <p:childTnLst>
                                    <p:set>
                                      <p:cBhvr>
                                        <p:cTn id="48" dur="1" fill="hold">
                                          <p:stCondLst>
                                            <p:cond delay="0"/>
                                          </p:stCondLst>
                                        </p:cTn>
                                        <p:tgtEl>
                                          <p:spTgt spid="5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21" grpId="0" animBg="1"/>
      <p:bldGraphic spid="18" grpId="0">
        <p:bldAsOne/>
      </p:bldGraphic>
      <p:bldP spid="22" grpId="0"/>
      <p:bldP spid="6" grpId="0" animBg="1"/>
      <p:bldP spid="10" grpId="0"/>
      <p:bldP spid="29" grpId="0" animBg="1"/>
      <p:bldP spid="48" grpId="0" animBg="1"/>
      <p:bldP spid="61"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8A7C19C-56AB-8C4E-1544-C88CF93CC8A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1D4C0857-E2DA-B42B-C7C3-D6F69BF18379}"/>
              </a:ext>
            </a:extLst>
          </p:cNvPr>
          <p:cNvSpPr>
            <a:spLocks noGrp="1"/>
          </p:cNvSpPr>
          <p:nvPr>
            <p:ph type="title"/>
          </p:nvPr>
        </p:nvSpPr>
        <p:spPr/>
        <p:txBody>
          <a:bodyPr/>
          <a:lstStyle/>
          <a:p>
            <a:r>
              <a:rPr lang="fr-FR" dirty="0"/>
              <a:t>Quelques informations pratiques</a:t>
            </a:r>
          </a:p>
        </p:txBody>
      </p:sp>
      <p:sp>
        <p:nvSpPr>
          <p:cNvPr id="4" name="Espace réservé du numéro de diapositive 3">
            <a:extLst>
              <a:ext uri="{FF2B5EF4-FFF2-40B4-BE49-F238E27FC236}">
                <a16:creationId xmlns:a16="http://schemas.microsoft.com/office/drawing/2014/main" id="{39DCE64E-2A4B-F2C0-514E-31D87827215D}"/>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5</a:t>
            </a:fld>
            <a:endParaRPr lang="fr-FR" dirty="0">
              <a:latin typeface="Cambria" panose="02040503050406030204" pitchFamily="18" charset="0"/>
              <a:ea typeface="Cambria" panose="02040503050406030204" pitchFamily="18" charset="0"/>
            </a:endParaRPr>
          </a:p>
        </p:txBody>
      </p:sp>
      <p:pic>
        <p:nvPicPr>
          <p:cNvPr id="6" name="Image 5" descr="Une image contenant texte, capture d’écran, conception&#10;&#10;Le contenu généré par l’IA peut être incorrect.">
            <a:extLst>
              <a:ext uri="{FF2B5EF4-FFF2-40B4-BE49-F238E27FC236}">
                <a16:creationId xmlns:a16="http://schemas.microsoft.com/office/drawing/2014/main" id="{8940A6D7-76F8-1550-E5C1-CB08698FE842}"/>
              </a:ext>
            </a:extLst>
          </p:cNvPr>
          <p:cNvPicPr>
            <a:picLocks noChangeAspect="1"/>
          </p:cNvPicPr>
          <p:nvPr/>
        </p:nvPicPr>
        <p:blipFill>
          <a:blip r:embed="rId3">
            <a:extLst>
              <a:ext uri="{28A0092B-C50C-407E-A947-70E740481C1C}">
                <a14:useLocalDpi xmlns:a14="http://schemas.microsoft.com/office/drawing/2010/main" val="0"/>
              </a:ext>
            </a:extLst>
          </a:blip>
          <a:srcRect t="23530"/>
          <a:stretch/>
        </p:blipFill>
        <p:spPr>
          <a:xfrm>
            <a:off x="9652503" y="3391539"/>
            <a:ext cx="2216525" cy="3258147"/>
          </a:xfrm>
          <a:prstGeom prst="rect">
            <a:avLst/>
          </a:prstGeom>
        </p:spPr>
      </p:pic>
      <p:pic>
        <p:nvPicPr>
          <p:cNvPr id="8" name="Image 7" descr="Une image contenant capture d’écran, Graphique, texte, conception&#10;&#10;Description générée automatiquement">
            <a:extLst>
              <a:ext uri="{FF2B5EF4-FFF2-40B4-BE49-F238E27FC236}">
                <a16:creationId xmlns:a16="http://schemas.microsoft.com/office/drawing/2014/main" id="{49757082-0D3E-ACE1-8EC3-0B438F153F3B}"/>
              </a:ext>
            </a:extLst>
          </p:cNvPr>
          <p:cNvPicPr>
            <a:picLocks noChangeAspect="1"/>
          </p:cNvPicPr>
          <p:nvPr/>
        </p:nvPicPr>
        <p:blipFill>
          <a:blip r:embed="rId4">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48737" y="877637"/>
            <a:ext cx="2049277" cy="2049277"/>
          </a:xfrm>
          <a:prstGeom prst="rect">
            <a:avLst/>
          </a:prstGeom>
        </p:spPr>
      </p:pic>
      <p:sp>
        <p:nvSpPr>
          <p:cNvPr id="10" name="ZoneTexte 9">
            <a:extLst>
              <a:ext uri="{FF2B5EF4-FFF2-40B4-BE49-F238E27FC236}">
                <a16:creationId xmlns:a16="http://schemas.microsoft.com/office/drawing/2014/main" id="{68ADAFA6-4884-D57C-3A2F-82C524DA004F}"/>
              </a:ext>
            </a:extLst>
          </p:cNvPr>
          <p:cNvSpPr txBox="1"/>
          <p:nvPr/>
        </p:nvSpPr>
        <p:spPr>
          <a:xfrm>
            <a:off x="208778" y="1398440"/>
            <a:ext cx="9192522" cy="1138773"/>
          </a:xfrm>
          <a:prstGeom prst="rect">
            <a:avLst/>
          </a:prstGeom>
          <a:noFill/>
        </p:spPr>
        <p:txBody>
          <a:bodyPr wrap="square">
            <a:spAutoFit/>
          </a:bodyPr>
          <a:lstStyle/>
          <a:p>
            <a:pPr>
              <a:buClr>
                <a:schemeClr val="bg2">
                  <a:lumMod val="50000"/>
                </a:schemeClr>
              </a:buClr>
              <a:buFont typeface="Wingdings" panose="05000000000000000000" pitchFamily="2" charset="2"/>
              <a:buChar char="ü"/>
            </a:pPr>
            <a:r>
              <a:rPr lang="fr-FR" sz="3200" dirty="0">
                <a:solidFill>
                  <a:schemeClr val="bg2">
                    <a:lumMod val="50000"/>
                  </a:schemeClr>
                </a:solidFill>
                <a:latin typeface="Cambria" panose="02040503050406030204" pitchFamily="18" charset="0"/>
                <a:ea typeface="Cambria" panose="02040503050406030204" pitchFamily="18" charset="0"/>
              </a:rPr>
              <a:t>Les présentations seront téléchargeables sur : </a:t>
            </a:r>
          </a:p>
          <a:p>
            <a:pPr marL="0" indent="0">
              <a:buClr>
                <a:schemeClr val="bg2">
                  <a:lumMod val="50000"/>
                </a:schemeClr>
              </a:buClr>
              <a:buNone/>
            </a:pPr>
            <a:r>
              <a:rPr lang="fr-FR" sz="1800" noProof="0" dirty="0">
                <a:solidFill>
                  <a:schemeClr val="accent1">
                    <a:lumMod val="75000"/>
                  </a:schemeClr>
                </a:solidFill>
                <a:latin typeface="Cambria" panose="02040503050406030204" pitchFamily="18" charset="0"/>
                <a:ea typeface="Cambria" panose="02040503050406030204" pitchFamily="18" charset="0"/>
                <a:hlinkClick r:id="rId5"/>
              </a:rPr>
              <a:t>https://innofluence.eu/index.php/formation-en-developpement-et-soumission-de-projets-de-recherche</a:t>
            </a:r>
            <a:r>
              <a:rPr lang="fr-FR" sz="1200" noProof="0" dirty="0">
                <a:solidFill>
                  <a:schemeClr val="accent1">
                    <a:lumMod val="75000"/>
                  </a:schemeClr>
                </a:solidFill>
                <a:latin typeface="Cambria" panose="02040503050406030204" pitchFamily="18" charset="0"/>
                <a:ea typeface="Cambria" panose="02040503050406030204" pitchFamily="18" charset="0"/>
                <a:hlinkClick r:id="rId5"/>
              </a:rPr>
              <a:t>/</a:t>
            </a:r>
            <a:endParaRPr lang="fr-FR" sz="1200" noProof="0" dirty="0">
              <a:solidFill>
                <a:schemeClr val="accent1">
                  <a:lumMod val="75000"/>
                </a:schemeClr>
              </a:solidFill>
              <a:latin typeface="Cambria" panose="02040503050406030204" pitchFamily="18" charset="0"/>
              <a:ea typeface="Cambria" panose="02040503050406030204" pitchFamily="18" charset="0"/>
            </a:endParaRPr>
          </a:p>
        </p:txBody>
      </p:sp>
      <p:sp>
        <p:nvSpPr>
          <p:cNvPr id="12" name="ZoneTexte 11">
            <a:extLst>
              <a:ext uri="{FF2B5EF4-FFF2-40B4-BE49-F238E27FC236}">
                <a16:creationId xmlns:a16="http://schemas.microsoft.com/office/drawing/2014/main" id="{EA43B3F0-B6A2-E3B7-ED84-22E1A2C1DCAB}"/>
              </a:ext>
            </a:extLst>
          </p:cNvPr>
          <p:cNvSpPr txBox="1"/>
          <p:nvPr/>
        </p:nvSpPr>
        <p:spPr>
          <a:xfrm>
            <a:off x="138161" y="4320788"/>
            <a:ext cx="9514342" cy="1631216"/>
          </a:xfrm>
          <a:prstGeom prst="rect">
            <a:avLst/>
          </a:prstGeom>
          <a:noFill/>
        </p:spPr>
        <p:txBody>
          <a:bodyPr wrap="square">
            <a:spAutoFit/>
          </a:bodyPr>
          <a:lstStyle/>
          <a:p>
            <a:pPr>
              <a:buClr>
                <a:schemeClr val="bg2">
                  <a:lumMod val="50000"/>
                </a:schemeClr>
              </a:buClr>
              <a:buFont typeface="Wingdings" panose="05000000000000000000" pitchFamily="2" charset="2"/>
              <a:buChar char="ü"/>
            </a:pPr>
            <a:r>
              <a:rPr lang="fr-FR" sz="3600" dirty="0">
                <a:solidFill>
                  <a:schemeClr val="bg2">
                    <a:lumMod val="50000"/>
                  </a:schemeClr>
                </a:solidFill>
                <a:latin typeface="Cambria" panose="02040503050406030204" pitchFamily="18" charset="0"/>
                <a:ea typeface="Cambria" panose="02040503050406030204" pitchFamily="18" charset="0"/>
              </a:rPr>
              <a:t>Slido</a:t>
            </a:r>
          </a:p>
          <a:p>
            <a:pPr lvl="1">
              <a:buClr>
                <a:schemeClr val="bg2">
                  <a:lumMod val="50000"/>
                </a:schemeClr>
              </a:buClr>
              <a:buFont typeface="Wingdings" panose="05000000000000000000" pitchFamily="2" charset="2"/>
              <a:buChar char="ü"/>
            </a:pPr>
            <a:r>
              <a:rPr lang="fr-FR" sz="3200" dirty="0">
                <a:solidFill>
                  <a:schemeClr val="bg2">
                    <a:lumMod val="50000"/>
                  </a:schemeClr>
                </a:solidFill>
                <a:latin typeface="Cambria" panose="02040503050406030204" pitchFamily="18" charset="0"/>
                <a:ea typeface="Cambria" panose="02040503050406030204" pitchFamily="18" charset="0"/>
              </a:rPr>
              <a:t>Installer l’application SLIDO sur votre téléphone</a:t>
            </a:r>
          </a:p>
          <a:p>
            <a:pPr lvl="1">
              <a:buClr>
                <a:schemeClr val="bg2">
                  <a:lumMod val="50000"/>
                </a:schemeClr>
              </a:buClr>
              <a:buFont typeface="Wingdings" panose="05000000000000000000" pitchFamily="2" charset="2"/>
              <a:buChar char="ü"/>
            </a:pPr>
            <a:r>
              <a:rPr lang="fr-FR" sz="3200" dirty="0">
                <a:solidFill>
                  <a:schemeClr val="bg2">
                    <a:lumMod val="50000"/>
                  </a:schemeClr>
                </a:solidFill>
                <a:latin typeface="Cambria" panose="02040503050406030204" pitchFamily="18" charset="0"/>
                <a:ea typeface="Cambria" panose="02040503050406030204" pitchFamily="18" charset="0"/>
              </a:rPr>
              <a:t> Répondez aux questions posées</a:t>
            </a:r>
            <a:endParaRPr lang="pt-BR" sz="2800" dirty="0">
              <a:solidFill>
                <a:schemeClr val="bg2">
                  <a:lumMod val="50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17466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12"/>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097C74-EC8A-37E7-22FB-AD28A66D6351}"/>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485AAAE-F963-64C9-55BE-0769AF811D71}"/>
              </a:ext>
            </a:extLst>
          </p:cNvPr>
          <p:cNvSpPr>
            <a:spLocks noGrp="1"/>
          </p:cNvSpPr>
          <p:nvPr>
            <p:ph type="title"/>
          </p:nvPr>
        </p:nvSpPr>
        <p:spPr/>
        <p:txBody>
          <a:bodyPr/>
          <a:lstStyle/>
          <a:p>
            <a:r>
              <a:rPr lang="fr-FR" sz="4800" dirty="0"/>
              <a:t>Outcomes</a:t>
            </a:r>
            <a:endParaRPr lang="fr-FR" dirty="0"/>
          </a:p>
        </p:txBody>
      </p:sp>
      <p:sp>
        <p:nvSpPr>
          <p:cNvPr id="4" name="Espace réservé du numéro de diapositive 3">
            <a:extLst>
              <a:ext uri="{FF2B5EF4-FFF2-40B4-BE49-F238E27FC236}">
                <a16:creationId xmlns:a16="http://schemas.microsoft.com/office/drawing/2014/main" id="{98D5F62D-7149-4509-2FC3-161109CCCF66}"/>
              </a:ext>
            </a:extLst>
          </p:cNvPr>
          <p:cNvSpPr>
            <a:spLocks noGrp="1"/>
          </p:cNvSpPr>
          <p:nvPr>
            <p:ph type="sldNum" sz="quarter" idx="12"/>
          </p:nvPr>
        </p:nvSpPr>
        <p:spPr/>
        <p:txBody>
          <a:bodyPr/>
          <a:lstStyle/>
          <a:p>
            <a:fld id="{67A26BC6-3AD6-4031-B39F-1DDABC68D122}" type="slidenum">
              <a:rPr lang="fr-FR" smtClean="0"/>
              <a:pPr/>
              <a:t>50</a:t>
            </a:fld>
            <a:endParaRPr lang="fr-FR"/>
          </a:p>
        </p:txBody>
      </p:sp>
      <p:graphicFrame>
        <p:nvGraphicFramePr>
          <p:cNvPr id="5" name="Tableau 4">
            <a:extLst>
              <a:ext uri="{FF2B5EF4-FFF2-40B4-BE49-F238E27FC236}">
                <a16:creationId xmlns:a16="http://schemas.microsoft.com/office/drawing/2014/main" id="{1F4E667A-F482-9B84-427D-8E2DEE19F3F3}"/>
              </a:ext>
            </a:extLst>
          </p:cNvPr>
          <p:cNvGraphicFramePr>
            <a:graphicFrameLocks noGrp="1"/>
          </p:cNvGraphicFramePr>
          <p:nvPr>
            <p:extLst>
              <p:ext uri="{D42A27DB-BD31-4B8C-83A1-F6EECF244321}">
                <p14:modId xmlns:p14="http://schemas.microsoft.com/office/powerpoint/2010/main" val="3950022860"/>
              </p:ext>
            </p:extLst>
          </p:nvPr>
        </p:nvGraphicFramePr>
        <p:xfrm>
          <a:off x="985650" y="4610652"/>
          <a:ext cx="10498293" cy="2225040"/>
        </p:xfrm>
        <a:graphic>
          <a:graphicData uri="http://schemas.openxmlformats.org/drawingml/2006/table">
            <a:tbl>
              <a:tblPr firstRow="1" bandRow="1">
                <a:tableStyleId>{5C22544A-7EE6-4342-B048-85BDC9FD1C3A}</a:tableStyleId>
              </a:tblPr>
              <a:tblGrid>
                <a:gridCol w="1924495">
                  <a:extLst>
                    <a:ext uri="{9D8B030D-6E8A-4147-A177-3AD203B41FA5}">
                      <a16:colId xmlns:a16="http://schemas.microsoft.com/office/drawing/2014/main" val="680600314"/>
                    </a:ext>
                  </a:extLst>
                </a:gridCol>
                <a:gridCol w="8573798">
                  <a:extLst>
                    <a:ext uri="{9D8B030D-6E8A-4147-A177-3AD203B41FA5}">
                      <a16:colId xmlns:a16="http://schemas.microsoft.com/office/drawing/2014/main" val="1896126086"/>
                    </a:ext>
                  </a:extLst>
                </a:gridCol>
              </a:tblGrid>
              <a:tr h="370840">
                <a:tc>
                  <a:txBody>
                    <a:bodyPr/>
                    <a:lstStyle/>
                    <a:p>
                      <a:pPr algn="ctr"/>
                      <a:r>
                        <a:rPr lang="fr-FR" dirty="0">
                          <a:latin typeface="Cambria" panose="02040503050406030204" pitchFamily="18" charset="0"/>
                          <a:ea typeface="Cambria" panose="02040503050406030204" pitchFamily="18" charset="0"/>
                        </a:rPr>
                        <a:t>Catégorie</a:t>
                      </a:r>
                    </a:p>
                  </a:txBody>
                  <a:tcPr/>
                </a:tc>
                <a:tc>
                  <a:txBody>
                    <a:bodyPr/>
                    <a:lstStyle/>
                    <a:p>
                      <a:pPr algn="ctr"/>
                      <a:r>
                        <a:rPr lang="fr-FR" dirty="0">
                          <a:latin typeface="Cambria" panose="02040503050406030204" pitchFamily="18" charset="0"/>
                          <a:ea typeface="Cambria" panose="02040503050406030204" pitchFamily="18" charset="0"/>
                        </a:rPr>
                        <a:t>Métrique</a:t>
                      </a:r>
                    </a:p>
                  </a:txBody>
                  <a:tcPr/>
                </a:tc>
                <a:extLst>
                  <a:ext uri="{0D108BD9-81ED-4DB2-BD59-A6C34878D82A}">
                    <a16:rowId xmlns:a16="http://schemas.microsoft.com/office/drawing/2014/main" val="3299576445"/>
                  </a:ext>
                </a:extLst>
              </a:tr>
              <a:tr h="370840">
                <a:tc>
                  <a:txBody>
                    <a:bodyPr/>
                    <a:lstStyle/>
                    <a:p>
                      <a:r>
                        <a:rPr lang="fr-FR" dirty="0">
                          <a:latin typeface="Cambria" panose="02040503050406030204" pitchFamily="18" charset="0"/>
                          <a:ea typeface="Cambria" panose="02040503050406030204" pitchFamily="18" charset="0"/>
                        </a:rPr>
                        <a:t>Scientifique</a:t>
                      </a:r>
                    </a:p>
                  </a:txBody>
                  <a:tcPr/>
                </a:tc>
                <a:tc>
                  <a:txBody>
                    <a:bodyPr/>
                    <a:lstStyle/>
                    <a:p>
                      <a:r>
                        <a:rPr lang="fr-FR" dirty="0">
                          <a:latin typeface="Cambria" panose="02040503050406030204" pitchFamily="18" charset="0"/>
                          <a:ea typeface="Cambria" panose="02040503050406030204" pitchFamily="18" charset="0"/>
                        </a:rPr>
                        <a:t>Nouvelles données sur les stocks halieutiques en méditerranéen.</a:t>
                      </a:r>
                    </a:p>
                  </a:txBody>
                  <a:tcPr/>
                </a:tc>
                <a:extLst>
                  <a:ext uri="{0D108BD9-81ED-4DB2-BD59-A6C34878D82A}">
                    <a16:rowId xmlns:a16="http://schemas.microsoft.com/office/drawing/2014/main" val="1587253276"/>
                  </a:ext>
                </a:extLst>
              </a:tr>
              <a:tr h="370840">
                <a:tc>
                  <a:txBody>
                    <a:bodyPr/>
                    <a:lstStyle/>
                    <a:p>
                      <a:r>
                        <a:rPr lang="fr-FR" dirty="0">
                          <a:latin typeface="Cambria" panose="02040503050406030204" pitchFamily="18" charset="0"/>
                          <a:ea typeface="Cambria" panose="02040503050406030204" pitchFamily="18" charset="0"/>
                        </a:rPr>
                        <a:t>Technologique</a:t>
                      </a:r>
                    </a:p>
                  </a:txBody>
                  <a:tcPr/>
                </a:tc>
                <a:tc>
                  <a:txBody>
                    <a:bodyPr/>
                    <a:lstStyle/>
                    <a:p>
                      <a:r>
                        <a:rPr lang="fr-FR" dirty="0">
                          <a:latin typeface="Cambria" panose="02040503050406030204" pitchFamily="18" charset="0"/>
                          <a:ea typeface="Cambria" panose="02040503050406030204" pitchFamily="18" charset="0"/>
                        </a:rPr>
                        <a:t>Développement d’un sonar intelligent pour repérer les bancs de poissons</a:t>
                      </a:r>
                    </a:p>
                  </a:txBody>
                  <a:tcPr/>
                </a:tc>
                <a:extLst>
                  <a:ext uri="{0D108BD9-81ED-4DB2-BD59-A6C34878D82A}">
                    <a16:rowId xmlns:a16="http://schemas.microsoft.com/office/drawing/2014/main" val="3424265504"/>
                  </a:ext>
                </a:extLst>
              </a:tr>
              <a:tr h="370840">
                <a:tc>
                  <a:txBody>
                    <a:bodyPr/>
                    <a:lstStyle/>
                    <a:p>
                      <a:r>
                        <a:rPr lang="fr-FR" dirty="0">
                          <a:latin typeface="Cambria" panose="02040503050406030204" pitchFamily="18" charset="0"/>
                          <a:ea typeface="Cambria" panose="02040503050406030204" pitchFamily="18" charset="0"/>
                        </a:rPr>
                        <a:t>Economique</a:t>
                      </a:r>
                    </a:p>
                  </a:txBody>
                  <a:tcPr/>
                </a:tc>
                <a:tc>
                  <a:txBody>
                    <a:bodyPr/>
                    <a:lstStyle/>
                    <a:p>
                      <a:r>
                        <a:rPr lang="fr-FR" dirty="0">
                          <a:latin typeface="Cambria" panose="02040503050406030204" pitchFamily="18" charset="0"/>
                          <a:ea typeface="Cambria" panose="02040503050406030204" pitchFamily="18" charset="0"/>
                        </a:rPr>
                        <a:t>+10% de rentabilité pour les pêcheurs grâce à l’optimisation des captures.</a:t>
                      </a:r>
                    </a:p>
                  </a:txBody>
                  <a:tcPr/>
                </a:tc>
                <a:extLst>
                  <a:ext uri="{0D108BD9-81ED-4DB2-BD59-A6C34878D82A}">
                    <a16:rowId xmlns:a16="http://schemas.microsoft.com/office/drawing/2014/main" val="3160319505"/>
                  </a:ext>
                </a:extLst>
              </a:tr>
              <a:tr h="370840">
                <a:tc>
                  <a:txBody>
                    <a:bodyPr/>
                    <a:lstStyle/>
                    <a:p>
                      <a:r>
                        <a:rPr lang="fr-FR" dirty="0">
                          <a:latin typeface="Cambria" panose="02040503050406030204" pitchFamily="18" charset="0"/>
                          <a:ea typeface="Cambria" panose="02040503050406030204" pitchFamily="18" charset="0"/>
                        </a:rPr>
                        <a:t>Environnemental</a:t>
                      </a:r>
                    </a:p>
                  </a:txBody>
                  <a:tcPr/>
                </a:tc>
                <a:tc>
                  <a:txBody>
                    <a:bodyPr/>
                    <a:lstStyle/>
                    <a:p>
                      <a:r>
                        <a:rPr lang="fr-FR" dirty="0">
                          <a:latin typeface="Cambria" panose="02040503050406030204" pitchFamily="18" charset="0"/>
                          <a:ea typeface="Cambria" panose="02040503050406030204" pitchFamily="18" charset="0"/>
                        </a:rPr>
                        <a:t>Réduction de 25% des captures accidentelles d’espèces protégés</a:t>
                      </a:r>
                    </a:p>
                  </a:txBody>
                  <a:tcPr/>
                </a:tc>
                <a:extLst>
                  <a:ext uri="{0D108BD9-81ED-4DB2-BD59-A6C34878D82A}">
                    <a16:rowId xmlns:a16="http://schemas.microsoft.com/office/drawing/2014/main" val="1200993807"/>
                  </a:ext>
                </a:extLst>
              </a:tr>
              <a:tr h="370840">
                <a:tc>
                  <a:txBody>
                    <a:bodyPr/>
                    <a:lstStyle/>
                    <a:p>
                      <a:r>
                        <a:rPr lang="fr-FR" dirty="0">
                          <a:latin typeface="Cambria" panose="02040503050406030204" pitchFamily="18" charset="0"/>
                          <a:ea typeface="Cambria" panose="02040503050406030204" pitchFamily="18" charset="0"/>
                        </a:rPr>
                        <a:t>Sociétal</a:t>
                      </a:r>
                    </a:p>
                  </a:txBody>
                  <a:tcPr/>
                </a:tc>
                <a:tc>
                  <a:txBody>
                    <a:bodyPr/>
                    <a:lstStyle/>
                    <a:p>
                      <a:r>
                        <a:rPr lang="fr-FR" dirty="0">
                          <a:latin typeface="Cambria" panose="02040503050406030204" pitchFamily="18" charset="0"/>
                          <a:ea typeface="Cambria" panose="02040503050406030204" pitchFamily="18" charset="0"/>
                        </a:rPr>
                        <a:t>Sensibilisation de 1 000 pêcheurs méditerranéens aux bonnes pratiques durables </a:t>
                      </a:r>
                    </a:p>
                  </a:txBody>
                  <a:tcPr/>
                </a:tc>
                <a:extLst>
                  <a:ext uri="{0D108BD9-81ED-4DB2-BD59-A6C34878D82A}">
                    <a16:rowId xmlns:a16="http://schemas.microsoft.com/office/drawing/2014/main" val="1570644260"/>
                  </a:ext>
                </a:extLst>
              </a:tr>
            </a:tbl>
          </a:graphicData>
        </a:graphic>
      </p:graphicFrame>
      <p:grpSp>
        <p:nvGrpSpPr>
          <p:cNvPr id="55" name="Group 66">
            <a:extLst>
              <a:ext uri="{FF2B5EF4-FFF2-40B4-BE49-F238E27FC236}">
                <a16:creationId xmlns:a16="http://schemas.microsoft.com/office/drawing/2014/main" id="{BEF4DC77-BCAB-173F-E83F-82B51EDFC778}"/>
              </a:ext>
            </a:extLst>
          </p:cNvPr>
          <p:cNvGrpSpPr/>
          <p:nvPr/>
        </p:nvGrpSpPr>
        <p:grpSpPr>
          <a:xfrm>
            <a:off x="3416638" y="1131042"/>
            <a:ext cx="6339319" cy="6339319"/>
            <a:chOff x="1754163" y="2276872"/>
            <a:chExt cx="5616624" cy="5616624"/>
          </a:xfrm>
        </p:grpSpPr>
        <p:grpSp>
          <p:nvGrpSpPr>
            <p:cNvPr id="56" name="Group 67">
              <a:extLst>
                <a:ext uri="{FF2B5EF4-FFF2-40B4-BE49-F238E27FC236}">
                  <a16:creationId xmlns:a16="http://schemas.microsoft.com/office/drawing/2014/main" id="{C571D6DB-B9FA-4A0E-C998-864A2E257DBE}"/>
                </a:ext>
              </a:extLst>
            </p:cNvPr>
            <p:cNvGrpSpPr/>
            <p:nvPr/>
          </p:nvGrpSpPr>
          <p:grpSpPr>
            <a:xfrm>
              <a:off x="2068835" y="2581275"/>
              <a:ext cx="4999062" cy="4999062"/>
              <a:chOff x="1754163" y="2276872"/>
              <a:chExt cx="5616624" cy="5616624"/>
            </a:xfrm>
          </p:grpSpPr>
          <p:sp>
            <p:nvSpPr>
              <p:cNvPr id="62" name="Block Arc 73">
                <a:extLst>
                  <a:ext uri="{FF2B5EF4-FFF2-40B4-BE49-F238E27FC236}">
                    <a16:creationId xmlns:a16="http://schemas.microsoft.com/office/drawing/2014/main" id="{677BB895-6365-FE0A-88E6-02A0E6702F36}"/>
                  </a:ext>
                </a:extLst>
              </p:cNvPr>
              <p:cNvSpPr/>
              <p:nvPr/>
            </p:nvSpPr>
            <p:spPr>
              <a:xfrm>
                <a:off x="1754163" y="2276872"/>
                <a:ext cx="5616624" cy="5616624"/>
              </a:xfrm>
              <a:prstGeom prst="blockArc">
                <a:avLst>
                  <a:gd name="adj1" fmla="val 10800000"/>
                  <a:gd name="adj2" fmla="val 21586788"/>
                  <a:gd name="adj3" fmla="val 6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sp>
            <p:nvSpPr>
              <p:cNvPr id="63" name="Block Arc 74">
                <a:extLst>
                  <a:ext uri="{FF2B5EF4-FFF2-40B4-BE49-F238E27FC236}">
                    <a16:creationId xmlns:a16="http://schemas.microsoft.com/office/drawing/2014/main" id="{40B96624-7915-3D77-CB71-B73885F239BA}"/>
                  </a:ext>
                </a:extLst>
              </p:cNvPr>
              <p:cNvSpPr/>
              <p:nvPr/>
            </p:nvSpPr>
            <p:spPr>
              <a:xfrm>
                <a:off x="1754163" y="2276872"/>
                <a:ext cx="5616624" cy="5616624"/>
              </a:xfrm>
              <a:prstGeom prst="blockArc">
                <a:avLst>
                  <a:gd name="adj1" fmla="val 13427212"/>
                  <a:gd name="adj2" fmla="val 21586788"/>
                  <a:gd name="adj3" fmla="val 6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sp>
            <p:nvSpPr>
              <p:cNvPr id="64" name="Block Arc 75">
                <a:extLst>
                  <a:ext uri="{FF2B5EF4-FFF2-40B4-BE49-F238E27FC236}">
                    <a16:creationId xmlns:a16="http://schemas.microsoft.com/office/drawing/2014/main" id="{85C7C021-B6D1-1528-6D3A-15CCC4CC0F49}"/>
                  </a:ext>
                </a:extLst>
              </p:cNvPr>
              <p:cNvSpPr/>
              <p:nvPr/>
            </p:nvSpPr>
            <p:spPr>
              <a:xfrm>
                <a:off x="1754163" y="2276872"/>
                <a:ext cx="5616624" cy="5616624"/>
              </a:xfrm>
              <a:prstGeom prst="blockArc">
                <a:avLst>
                  <a:gd name="adj1" fmla="val 16190235"/>
                  <a:gd name="adj2" fmla="val 21586788"/>
                  <a:gd name="adj3" fmla="val 6977"/>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sp>
            <p:nvSpPr>
              <p:cNvPr id="65" name="Block Arc 76">
                <a:extLst>
                  <a:ext uri="{FF2B5EF4-FFF2-40B4-BE49-F238E27FC236}">
                    <a16:creationId xmlns:a16="http://schemas.microsoft.com/office/drawing/2014/main" id="{EDC6EA08-081C-0450-45F4-3C4E997149EC}"/>
                  </a:ext>
                </a:extLst>
              </p:cNvPr>
              <p:cNvSpPr/>
              <p:nvPr/>
            </p:nvSpPr>
            <p:spPr>
              <a:xfrm>
                <a:off x="1754163" y="2276872"/>
                <a:ext cx="5616624" cy="5616624"/>
              </a:xfrm>
              <a:prstGeom prst="blockArc">
                <a:avLst>
                  <a:gd name="adj1" fmla="val 19030955"/>
                  <a:gd name="adj2" fmla="val 7035"/>
                  <a:gd name="adj3" fmla="val 7062"/>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Constantia" panose="02030602050306030303" pitchFamily="18" charset="0"/>
                </a:endParaRPr>
              </a:p>
            </p:txBody>
          </p:sp>
        </p:grpSp>
        <p:grpSp>
          <p:nvGrpSpPr>
            <p:cNvPr id="57" name="Group 68">
              <a:extLst>
                <a:ext uri="{FF2B5EF4-FFF2-40B4-BE49-F238E27FC236}">
                  <a16:creationId xmlns:a16="http://schemas.microsoft.com/office/drawing/2014/main" id="{BF70254B-425A-1BB1-5B60-D5480A700236}"/>
                </a:ext>
              </a:extLst>
            </p:cNvPr>
            <p:cNvGrpSpPr/>
            <p:nvPr/>
          </p:nvGrpSpPr>
          <p:grpSpPr>
            <a:xfrm>
              <a:off x="1754163" y="2276872"/>
              <a:ext cx="5616624" cy="5616624"/>
              <a:chOff x="1754163" y="2276872"/>
              <a:chExt cx="5616624" cy="5616624"/>
            </a:xfrm>
          </p:grpSpPr>
          <p:sp>
            <p:nvSpPr>
              <p:cNvPr id="58" name="Block Arc 69">
                <a:extLst>
                  <a:ext uri="{FF2B5EF4-FFF2-40B4-BE49-F238E27FC236}">
                    <a16:creationId xmlns:a16="http://schemas.microsoft.com/office/drawing/2014/main" id="{DA33DD29-6672-A525-03CE-C96E4AB54D28}"/>
                  </a:ext>
                </a:extLst>
              </p:cNvPr>
              <p:cNvSpPr/>
              <p:nvPr/>
            </p:nvSpPr>
            <p:spPr>
              <a:xfrm>
                <a:off x="1754163" y="2276872"/>
                <a:ext cx="5616624" cy="5616624"/>
              </a:xfrm>
              <a:prstGeom prst="blockArc">
                <a:avLst>
                  <a:gd name="adj1" fmla="val 10800000"/>
                  <a:gd name="adj2" fmla="val 21586788"/>
                  <a:gd name="adj3" fmla="val 6977"/>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sp>
            <p:nvSpPr>
              <p:cNvPr id="59" name="Block Arc 70">
                <a:extLst>
                  <a:ext uri="{FF2B5EF4-FFF2-40B4-BE49-F238E27FC236}">
                    <a16:creationId xmlns:a16="http://schemas.microsoft.com/office/drawing/2014/main" id="{FFD8035D-7800-4A9A-47B5-68CB640C9E1A}"/>
                  </a:ext>
                </a:extLst>
              </p:cNvPr>
              <p:cNvSpPr/>
              <p:nvPr/>
            </p:nvSpPr>
            <p:spPr>
              <a:xfrm>
                <a:off x="1754163" y="2276872"/>
                <a:ext cx="5616624" cy="5616624"/>
              </a:xfrm>
              <a:prstGeom prst="blockArc">
                <a:avLst>
                  <a:gd name="adj1" fmla="val 13427380"/>
                  <a:gd name="adj2" fmla="val 21586788"/>
                  <a:gd name="adj3" fmla="val 6977"/>
                </a:avLst>
              </a:prstGeom>
              <a:solidFill>
                <a:schemeClr val="accent2"/>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solidFill>
                    <a:schemeClr val="tx1"/>
                  </a:solidFill>
                  <a:latin typeface="Constantia" panose="02030602050306030303" pitchFamily="18" charset="0"/>
                </a:endParaRPr>
              </a:p>
            </p:txBody>
          </p:sp>
          <p:sp>
            <p:nvSpPr>
              <p:cNvPr id="61" name="Block Arc 72">
                <a:extLst>
                  <a:ext uri="{FF2B5EF4-FFF2-40B4-BE49-F238E27FC236}">
                    <a16:creationId xmlns:a16="http://schemas.microsoft.com/office/drawing/2014/main" id="{99776531-EFB9-3B47-05DF-A55502C2634E}"/>
                  </a:ext>
                </a:extLst>
              </p:cNvPr>
              <p:cNvSpPr/>
              <p:nvPr/>
            </p:nvSpPr>
            <p:spPr>
              <a:xfrm>
                <a:off x="1754163" y="2276872"/>
                <a:ext cx="5616624" cy="5616624"/>
              </a:xfrm>
              <a:prstGeom prst="blockArc">
                <a:avLst>
                  <a:gd name="adj1" fmla="val 19047701"/>
                  <a:gd name="adj2" fmla="val 21589699"/>
                  <a:gd name="adj3" fmla="val 7203"/>
                </a:avLst>
              </a:prstGeom>
              <a:solidFill>
                <a:schemeClr val="accent4"/>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sp>
            <p:nvSpPr>
              <p:cNvPr id="60" name="Block Arc 71">
                <a:extLst>
                  <a:ext uri="{FF2B5EF4-FFF2-40B4-BE49-F238E27FC236}">
                    <a16:creationId xmlns:a16="http://schemas.microsoft.com/office/drawing/2014/main" id="{1ECA2085-C61A-2B84-F079-F32F3E663E21}"/>
                  </a:ext>
                </a:extLst>
              </p:cNvPr>
              <p:cNvSpPr/>
              <p:nvPr/>
            </p:nvSpPr>
            <p:spPr>
              <a:xfrm>
                <a:off x="1754163" y="2276872"/>
                <a:ext cx="5616624" cy="5616624"/>
              </a:xfrm>
              <a:prstGeom prst="blockArc">
                <a:avLst>
                  <a:gd name="adj1" fmla="val 16194790"/>
                  <a:gd name="adj2" fmla="val 19025302"/>
                  <a:gd name="adj3" fmla="val 9956"/>
                </a:avLst>
              </a:prstGeom>
              <a:solidFill>
                <a:schemeClr val="tx1">
                  <a:lumMod val="50000"/>
                  <a:lumOff val="50000"/>
                </a:schemeClr>
              </a:solidFill>
              <a:ln>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solidFill>
                    <a:schemeClr val="tx1"/>
                  </a:solidFill>
                  <a:latin typeface="Constantia" panose="02030602050306030303" pitchFamily="18" charset="0"/>
                </a:endParaRPr>
              </a:p>
            </p:txBody>
          </p:sp>
        </p:grpSp>
      </p:grpSp>
      <p:sp>
        <p:nvSpPr>
          <p:cNvPr id="66" name="TextBox 40">
            <a:extLst>
              <a:ext uri="{FF2B5EF4-FFF2-40B4-BE49-F238E27FC236}">
                <a16:creationId xmlns:a16="http://schemas.microsoft.com/office/drawing/2014/main" id="{4B6A0AF3-4755-902E-7467-61B8A5546E1A}"/>
              </a:ext>
            </a:extLst>
          </p:cNvPr>
          <p:cNvSpPr txBox="1"/>
          <p:nvPr/>
        </p:nvSpPr>
        <p:spPr>
          <a:xfrm>
            <a:off x="588671" y="2352480"/>
            <a:ext cx="2797398" cy="1477328"/>
          </a:xfrm>
          <a:prstGeom prst="rect">
            <a:avLst/>
          </a:prstGeom>
          <a:noFill/>
        </p:spPr>
        <p:txBody>
          <a:bodyPr wrap="square" rtlCol="0">
            <a:spAutoFit/>
          </a:bodyPr>
          <a:lstStyle/>
          <a:p>
            <a:pPr algn="ctr"/>
            <a:r>
              <a:rPr lang="fr-FR" altLang="ko-KR" b="1" dirty="0">
                <a:solidFill>
                  <a:schemeClr val="accent1"/>
                </a:solidFill>
                <a:latin typeface="Cambria" panose="02040503050406030204" pitchFamily="18" charset="0"/>
                <a:ea typeface="Cambria" panose="02040503050406030204" pitchFamily="18" charset="0"/>
              </a:rPr>
              <a:t>désignent les résultats directs attendus à la fin du projet et contribuant aux grandes stratégies européennes</a:t>
            </a:r>
            <a:endParaRPr lang="ko-KR" altLang="en-US" b="1" dirty="0">
              <a:solidFill>
                <a:schemeClr val="accent1"/>
              </a:solidFill>
              <a:latin typeface="Cambria" panose="02040503050406030204" pitchFamily="18" charset="0"/>
            </a:endParaRPr>
          </a:p>
        </p:txBody>
      </p:sp>
      <p:cxnSp>
        <p:nvCxnSpPr>
          <p:cNvPr id="67" name="Elbow Connector 49">
            <a:extLst>
              <a:ext uri="{FF2B5EF4-FFF2-40B4-BE49-F238E27FC236}">
                <a16:creationId xmlns:a16="http://schemas.microsoft.com/office/drawing/2014/main" id="{B3472D3D-7B87-64F3-A23F-0455EF950C93}"/>
              </a:ext>
            </a:extLst>
          </p:cNvPr>
          <p:cNvCxnSpPr>
            <a:cxnSpLocks/>
            <a:stCxn id="90" idx="2"/>
          </p:cNvCxnSpPr>
          <p:nvPr/>
        </p:nvCxnSpPr>
        <p:spPr>
          <a:xfrm rot="16200000" flipH="1">
            <a:off x="4973616" y="1276749"/>
            <a:ext cx="327798" cy="579346"/>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69" name="TextBox 53">
            <a:extLst>
              <a:ext uri="{FF2B5EF4-FFF2-40B4-BE49-F238E27FC236}">
                <a16:creationId xmlns:a16="http://schemas.microsoft.com/office/drawing/2014/main" id="{9CB6A971-9247-2BA6-8F23-C2254BD18C21}"/>
              </a:ext>
            </a:extLst>
          </p:cNvPr>
          <p:cNvSpPr txBox="1"/>
          <p:nvPr/>
        </p:nvSpPr>
        <p:spPr>
          <a:xfrm>
            <a:off x="4462444" y="3263312"/>
            <a:ext cx="4212536" cy="769441"/>
          </a:xfrm>
          <a:prstGeom prst="rect">
            <a:avLst/>
          </a:prstGeom>
          <a:noFill/>
        </p:spPr>
        <p:txBody>
          <a:bodyPr wrap="square" lIns="108000" rIns="108000" rtlCol="0">
            <a:spAutoFit/>
          </a:bodyPr>
          <a:lstStyle/>
          <a:p>
            <a:pPr algn="ctr"/>
            <a:r>
              <a:rPr lang="en-US" altLang="ko-KR" sz="4400" b="1" dirty="0">
                <a:solidFill>
                  <a:schemeClr val="accent6">
                    <a:lumMod val="75000"/>
                  </a:schemeClr>
                </a:solidFill>
                <a:latin typeface="Constantia" panose="02030602050306030303" pitchFamily="18" charset="0"/>
              </a:rPr>
              <a:t>Vos ‘Outcomes </a:t>
            </a:r>
            <a:endParaRPr lang="ko-KR" altLang="en-US" sz="4400" b="1" dirty="0">
              <a:solidFill>
                <a:schemeClr val="accent6">
                  <a:lumMod val="75000"/>
                </a:schemeClr>
              </a:solidFill>
              <a:latin typeface="Constantia" panose="02030602050306030303" pitchFamily="18" charset="0"/>
            </a:endParaRPr>
          </a:p>
        </p:txBody>
      </p:sp>
      <p:grpSp>
        <p:nvGrpSpPr>
          <p:cNvPr id="70" name="Group 55">
            <a:extLst>
              <a:ext uri="{FF2B5EF4-FFF2-40B4-BE49-F238E27FC236}">
                <a16:creationId xmlns:a16="http://schemas.microsoft.com/office/drawing/2014/main" id="{EA402327-02FA-AA8B-B127-302123F31FA7}"/>
              </a:ext>
            </a:extLst>
          </p:cNvPr>
          <p:cNvGrpSpPr/>
          <p:nvPr/>
        </p:nvGrpSpPr>
        <p:grpSpPr>
          <a:xfrm>
            <a:off x="3416638" y="4453262"/>
            <a:ext cx="6308750" cy="81273"/>
            <a:chOff x="1780872" y="5229200"/>
            <a:chExt cx="5589541" cy="72008"/>
          </a:xfrm>
        </p:grpSpPr>
        <p:sp>
          <p:nvSpPr>
            <p:cNvPr id="71" name="Rectangle 24">
              <a:extLst>
                <a:ext uri="{FF2B5EF4-FFF2-40B4-BE49-F238E27FC236}">
                  <a16:creationId xmlns:a16="http://schemas.microsoft.com/office/drawing/2014/main" id="{C2D4A1F7-DAF8-2A2A-DB12-3AE6B094012C}"/>
                </a:ext>
              </a:extLst>
            </p:cNvPr>
            <p:cNvSpPr/>
            <p:nvPr/>
          </p:nvSpPr>
          <p:spPr>
            <a:xfrm>
              <a:off x="1780872"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onstantia" panose="02030602050306030303" pitchFamily="18" charset="0"/>
              </a:endParaRPr>
            </a:p>
          </p:txBody>
        </p:sp>
        <p:sp>
          <p:nvSpPr>
            <p:cNvPr id="72" name="Rectangle 24">
              <a:extLst>
                <a:ext uri="{FF2B5EF4-FFF2-40B4-BE49-F238E27FC236}">
                  <a16:creationId xmlns:a16="http://schemas.microsoft.com/office/drawing/2014/main" id="{79D21DB8-31FA-AB2D-4967-930B21AEEF27}"/>
                </a:ext>
              </a:extLst>
            </p:cNvPr>
            <p:cNvSpPr/>
            <p:nvPr/>
          </p:nvSpPr>
          <p:spPr>
            <a:xfrm>
              <a:off x="3177238"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onstantia" panose="02030602050306030303" pitchFamily="18" charset="0"/>
              </a:endParaRPr>
            </a:p>
          </p:txBody>
        </p:sp>
        <p:sp>
          <p:nvSpPr>
            <p:cNvPr id="73" name="Rectangle 24">
              <a:extLst>
                <a:ext uri="{FF2B5EF4-FFF2-40B4-BE49-F238E27FC236}">
                  <a16:creationId xmlns:a16="http://schemas.microsoft.com/office/drawing/2014/main" id="{F640DD32-CFBC-67C5-AD3B-3C11A9EA2A86}"/>
                </a:ext>
              </a:extLst>
            </p:cNvPr>
            <p:cNvSpPr/>
            <p:nvPr/>
          </p:nvSpPr>
          <p:spPr>
            <a:xfrm>
              <a:off x="4573604"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a:latin typeface="Constantia" panose="02030602050306030303" pitchFamily="18" charset="0"/>
              </a:endParaRPr>
            </a:p>
          </p:txBody>
        </p:sp>
        <p:sp>
          <p:nvSpPr>
            <p:cNvPr id="74" name="Rectangle 24">
              <a:extLst>
                <a:ext uri="{FF2B5EF4-FFF2-40B4-BE49-F238E27FC236}">
                  <a16:creationId xmlns:a16="http://schemas.microsoft.com/office/drawing/2014/main" id="{DE3CBF4F-3928-9E30-9325-511F61904E91}"/>
                </a:ext>
              </a:extLst>
            </p:cNvPr>
            <p:cNvSpPr/>
            <p:nvPr/>
          </p:nvSpPr>
          <p:spPr>
            <a:xfrm>
              <a:off x="5969972" y="5229200"/>
              <a:ext cx="1400441" cy="72008"/>
            </a:xfrm>
            <a:custGeom>
              <a:avLst/>
              <a:gdLst/>
              <a:ahLst/>
              <a:cxnLst/>
              <a:rect l="l" t="t" r="r" b="b"/>
              <a:pathLst>
                <a:path w="1400441" h="72008">
                  <a:moveTo>
                    <a:pt x="0" y="0"/>
                  </a:moveTo>
                  <a:lnTo>
                    <a:pt x="1400441" y="0"/>
                  </a:lnTo>
                  <a:lnTo>
                    <a:pt x="1400441" y="72008"/>
                  </a:lnTo>
                  <a:lnTo>
                    <a:pt x="0" y="72008"/>
                  </a:lnTo>
                  <a:close/>
                </a:path>
              </a:pathLst>
            </a:cu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700" dirty="0">
                <a:latin typeface="Constantia" panose="02030602050306030303" pitchFamily="18" charset="0"/>
              </a:endParaRPr>
            </a:p>
          </p:txBody>
        </p:sp>
      </p:grpSp>
      <p:cxnSp>
        <p:nvCxnSpPr>
          <p:cNvPr id="79" name="Elbow Connector 34">
            <a:extLst>
              <a:ext uri="{FF2B5EF4-FFF2-40B4-BE49-F238E27FC236}">
                <a16:creationId xmlns:a16="http://schemas.microsoft.com/office/drawing/2014/main" id="{948D0206-B8D6-C2E0-6900-A0C31BFA5128}"/>
              </a:ext>
            </a:extLst>
          </p:cNvPr>
          <p:cNvCxnSpPr>
            <a:cxnSpLocks/>
            <a:stCxn id="66" idx="2"/>
          </p:cNvCxnSpPr>
          <p:nvPr/>
        </p:nvCxnSpPr>
        <p:spPr>
          <a:xfrm rot="16200000" flipH="1">
            <a:off x="2587962" y="3229216"/>
            <a:ext cx="346204" cy="1547388"/>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cxnSp>
        <p:nvCxnSpPr>
          <p:cNvPr id="80" name="Elbow Connector 63">
            <a:extLst>
              <a:ext uri="{FF2B5EF4-FFF2-40B4-BE49-F238E27FC236}">
                <a16:creationId xmlns:a16="http://schemas.microsoft.com/office/drawing/2014/main" id="{5DF6B2B7-9A22-5329-4EF0-2248340024F3}"/>
              </a:ext>
            </a:extLst>
          </p:cNvPr>
          <p:cNvCxnSpPr>
            <a:cxnSpLocks/>
            <a:stCxn id="98" idx="2"/>
          </p:cNvCxnSpPr>
          <p:nvPr/>
        </p:nvCxnSpPr>
        <p:spPr>
          <a:xfrm rot="5400000">
            <a:off x="9993010" y="3306191"/>
            <a:ext cx="397735" cy="1246093"/>
          </a:xfrm>
          <a:prstGeom prst="bentConnector2">
            <a:avLst/>
          </a:prstGeom>
          <a:ln>
            <a:solidFill>
              <a:schemeClr val="tx1">
                <a:lumMod val="50000"/>
                <a:lumOff val="50000"/>
              </a:schemeClr>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0" name="TextBox 40">
            <a:extLst>
              <a:ext uri="{FF2B5EF4-FFF2-40B4-BE49-F238E27FC236}">
                <a16:creationId xmlns:a16="http://schemas.microsoft.com/office/drawing/2014/main" id="{4936A5BB-651C-4F92-1C83-280927E8AED1}"/>
              </a:ext>
            </a:extLst>
          </p:cNvPr>
          <p:cNvSpPr txBox="1"/>
          <p:nvPr/>
        </p:nvSpPr>
        <p:spPr>
          <a:xfrm>
            <a:off x="3599683" y="202194"/>
            <a:ext cx="2496317" cy="1200329"/>
          </a:xfrm>
          <a:prstGeom prst="rect">
            <a:avLst/>
          </a:prstGeom>
          <a:noFill/>
        </p:spPr>
        <p:txBody>
          <a:bodyPr wrap="square" rtlCol="0">
            <a:spAutoFit/>
          </a:bodyPr>
          <a:lstStyle/>
          <a:p>
            <a:pPr algn="ctr"/>
            <a:r>
              <a:rPr lang="fr-FR" altLang="ko-KR" b="1" dirty="0">
                <a:solidFill>
                  <a:schemeClr val="accent2"/>
                </a:solidFill>
                <a:latin typeface="Cambria" panose="02040503050406030204" pitchFamily="18" charset="0"/>
                <a:ea typeface="Cambria" panose="02040503050406030204" pitchFamily="18" charset="0"/>
              </a:rPr>
              <a:t>Ce sont des bénéfices concrets pour les parties prenantes et la société</a:t>
            </a:r>
          </a:p>
        </p:txBody>
      </p:sp>
      <p:sp>
        <p:nvSpPr>
          <p:cNvPr id="93" name="TextBox 40">
            <a:extLst>
              <a:ext uri="{FF2B5EF4-FFF2-40B4-BE49-F238E27FC236}">
                <a16:creationId xmlns:a16="http://schemas.microsoft.com/office/drawing/2014/main" id="{201590EF-E375-1F45-F33E-91CE52F25034}"/>
              </a:ext>
            </a:extLst>
          </p:cNvPr>
          <p:cNvSpPr txBox="1"/>
          <p:nvPr/>
        </p:nvSpPr>
        <p:spPr>
          <a:xfrm>
            <a:off x="7476897" y="416885"/>
            <a:ext cx="4109678" cy="923330"/>
          </a:xfrm>
          <a:prstGeom prst="rect">
            <a:avLst/>
          </a:prstGeom>
          <a:noFill/>
        </p:spPr>
        <p:txBody>
          <a:bodyPr wrap="square" rtlCol="0">
            <a:spAutoFit/>
          </a:bodyPr>
          <a:lstStyle/>
          <a:p>
            <a:pPr algn="ctr"/>
            <a:r>
              <a:rPr lang="fr-FR" altLang="ko-KR" b="1" dirty="0">
                <a:solidFill>
                  <a:schemeClr val="tx1">
                    <a:lumMod val="50000"/>
                    <a:lumOff val="50000"/>
                  </a:schemeClr>
                </a:solidFill>
                <a:latin typeface="Cambria" panose="02040503050406030204" pitchFamily="18" charset="0"/>
                <a:ea typeface="Cambria" panose="02040503050406030204" pitchFamily="18" charset="0"/>
              </a:rPr>
              <a:t>Ils peuvent avoir lieu après la fin du projet tout en étant quantifiable et spécifiques pour prouver leur impact </a:t>
            </a:r>
          </a:p>
        </p:txBody>
      </p:sp>
      <p:cxnSp>
        <p:nvCxnSpPr>
          <p:cNvPr id="96" name="Elbow Connector 49">
            <a:extLst>
              <a:ext uri="{FF2B5EF4-FFF2-40B4-BE49-F238E27FC236}">
                <a16:creationId xmlns:a16="http://schemas.microsoft.com/office/drawing/2014/main" id="{5D927F44-2AAB-46A4-4D09-C6AF4C49390C}"/>
              </a:ext>
            </a:extLst>
          </p:cNvPr>
          <p:cNvCxnSpPr>
            <a:cxnSpLocks/>
          </p:cNvCxnSpPr>
          <p:nvPr/>
        </p:nvCxnSpPr>
        <p:spPr>
          <a:xfrm flipV="1">
            <a:off x="7582053" y="1323459"/>
            <a:ext cx="1442824" cy="379084"/>
          </a:xfrm>
          <a:prstGeom prst="bentConnector2">
            <a:avLst/>
          </a:prstGeom>
          <a:ln>
            <a:solidFill>
              <a:schemeClr val="accent2"/>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98" name="TextBox 40">
            <a:extLst>
              <a:ext uri="{FF2B5EF4-FFF2-40B4-BE49-F238E27FC236}">
                <a16:creationId xmlns:a16="http://schemas.microsoft.com/office/drawing/2014/main" id="{BFED748A-BC02-4ADC-1B1A-6088698ED1D8}"/>
              </a:ext>
            </a:extLst>
          </p:cNvPr>
          <p:cNvSpPr txBox="1"/>
          <p:nvPr/>
        </p:nvSpPr>
        <p:spPr>
          <a:xfrm>
            <a:off x="9437845" y="2530040"/>
            <a:ext cx="2754156" cy="1200329"/>
          </a:xfrm>
          <a:prstGeom prst="rect">
            <a:avLst/>
          </a:prstGeom>
          <a:noFill/>
        </p:spPr>
        <p:txBody>
          <a:bodyPr wrap="square" rtlCol="0">
            <a:spAutoFit/>
          </a:bodyPr>
          <a:lstStyle/>
          <a:p>
            <a:pPr algn="ctr"/>
            <a:r>
              <a:rPr lang="fr-FR" altLang="ko-KR" b="1" dirty="0">
                <a:solidFill>
                  <a:schemeClr val="accent4"/>
                </a:solidFill>
                <a:latin typeface="Cambria" panose="02040503050406030204" pitchFamily="18" charset="0"/>
                <a:ea typeface="Cambria" panose="02040503050406030204" pitchFamily="18" charset="0"/>
              </a:rPr>
              <a:t>Ils ont un caractère prospectif mais doivent être mesurables et une mesure </a:t>
            </a:r>
          </a:p>
        </p:txBody>
      </p:sp>
      <p:sp>
        <p:nvSpPr>
          <p:cNvPr id="103" name="ZoneTexte 102">
            <a:extLst>
              <a:ext uri="{FF2B5EF4-FFF2-40B4-BE49-F238E27FC236}">
                <a16:creationId xmlns:a16="http://schemas.microsoft.com/office/drawing/2014/main" id="{09ABD050-CF73-3B76-8894-0FA3A037018A}"/>
              </a:ext>
            </a:extLst>
          </p:cNvPr>
          <p:cNvSpPr txBox="1"/>
          <p:nvPr/>
        </p:nvSpPr>
        <p:spPr>
          <a:xfrm rot="16200000">
            <a:off x="-29594" y="5722299"/>
            <a:ext cx="1171820" cy="369332"/>
          </a:xfrm>
          <a:prstGeom prst="rect">
            <a:avLst/>
          </a:prstGeom>
          <a:noFill/>
        </p:spPr>
        <p:txBody>
          <a:bodyPr wrap="square">
            <a:spAutoFit/>
          </a:bodyPr>
          <a:lstStyle/>
          <a:p>
            <a:pPr algn="ctr"/>
            <a:r>
              <a:rPr lang="fr-FR" b="1" dirty="0">
                <a:latin typeface="Cambria" panose="02040503050406030204" pitchFamily="18" charset="0"/>
                <a:ea typeface="Cambria" panose="02040503050406030204" pitchFamily="18" charset="0"/>
              </a:rPr>
              <a:t>Exemple</a:t>
            </a:r>
          </a:p>
        </p:txBody>
      </p:sp>
    </p:spTree>
    <p:extLst>
      <p:ext uri="{BB962C8B-B14F-4D97-AF65-F5344CB8AC3E}">
        <p14:creationId xmlns:p14="http://schemas.microsoft.com/office/powerpoint/2010/main" val="2144554929"/>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545D1B-D0C7-02BE-375A-A22128B9E5F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53F45C2-284B-E056-9AF8-DB254C4DFB7C}"/>
              </a:ext>
            </a:extLst>
          </p:cNvPr>
          <p:cNvSpPr>
            <a:spLocks noGrp="1"/>
          </p:cNvSpPr>
          <p:nvPr>
            <p:ph type="title"/>
          </p:nvPr>
        </p:nvSpPr>
        <p:spPr/>
        <p:txBody>
          <a:bodyPr/>
          <a:lstStyle/>
          <a:p>
            <a:r>
              <a:rPr lang="fr-FR" sz="4800" dirty="0"/>
              <a:t>Les impacts de votre projet</a:t>
            </a:r>
            <a:endParaRPr lang="fr-FR" dirty="0"/>
          </a:p>
        </p:txBody>
      </p:sp>
      <p:sp>
        <p:nvSpPr>
          <p:cNvPr id="4" name="Espace réservé du numéro de diapositive 3">
            <a:extLst>
              <a:ext uri="{FF2B5EF4-FFF2-40B4-BE49-F238E27FC236}">
                <a16:creationId xmlns:a16="http://schemas.microsoft.com/office/drawing/2014/main" id="{F8C2C613-CA2B-31B0-D7CB-13E6F78A0249}"/>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51</a:t>
            </a:fld>
            <a:endParaRPr lang="fr-FR">
              <a:latin typeface="Cambria" panose="02040503050406030204" pitchFamily="18" charset="0"/>
              <a:ea typeface="Cambria" panose="02040503050406030204" pitchFamily="18" charset="0"/>
            </a:endParaRPr>
          </a:p>
        </p:txBody>
      </p:sp>
      <p:sp>
        <p:nvSpPr>
          <p:cNvPr id="3" name="Google Shape;477;p28">
            <a:extLst>
              <a:ext uri="{FF2B5EF4-FFF2-40B4-BE49-F238E27FC236}">
                <a16:creationId xmlns:a16="http://schemas.microsoft.com/office/drawing/2014/main" id="{392DF8D3-DE21-D29B-80E9-1FC5E2A988A2}"/>
              </a:ext>
            </a:extLst>
          </p:cNvPr>
          <p:cNvSpPr/>
          <p:nvPr/>
        </p:nvSpPr>
        <p:spPr>
          <a:xfrm>
            <a:off x="240795" y="2218944"/>
            <a:ext cx="2522325" cy="2596896"/>
          </a:xfrm>
          <a:custGeom>
            <a:avLst/>
            <a:gdLst/>
            <a:ahLst/>
            <a:cxnLst/>
            <a:rect l="l" t="t" r="r" b="b"/>
            <a:pathLst>
              <a:path w="19099" h="32835" extrusionOk="0">
                <a:moveTo>
                  <a:pt x="11596" y="0"/>
                </a:moveTo>
                <a:cubicBezTo>
                  <a:pt x="8902" y="0"/>
                  <a:pt x="6131" y="608"/>
                  <a:pt x="3680" y="1474"/>
                </a:cubicBezTo>
                <a:cubicBezTo>
                  <a:pt x="3168" y="1653"/>
                  <a:pt x="2644" y="1867"/>
                  <a:pt x="2215" y="2225"/>
                </a:cubicBezTo>
                <a:cubicBezTo>
                  <a:pt x="1679" y="2665"/>
                  <a:pt x="1310" y="3320"/>
                  <a:pt x="1025" y="3987"/>
                </a:cubicBezTo>
                <a:cubicBezTo>
                  <a:pt x="191" y="5975"/>
                  <a:pt x="60" y="8201"/>
                  <a:pt x="48" y="10380"/>
                </a:cubicBezTo>
                <a:cubicBezTo>
                  <a:pt x="1" y="16119"/>
                  <a:pt x="786" y="21834"/>
                  <a:pt x="1656" y="27501"/>
                </a:cubicBezTo>
                <a:cubicBezTo>
                  <a:pt x="1834" y="28656"/>
                  <a:pt x="2037" y="29871"/>
                  <a:pt x="2763" y="30716"/>
                </a:cubicBezTo>
                <a:cubicBezTo>
                  <a:pt x="3477" y="31538"/>
                  <a:pt x="4549" y="31835"/>
                  <a:pt x="5585" y="32073"/>
                </a:cubicBezTo>
                <a:cubicBezTo>
                  <a:pt x="7374" y="32492"/>
                  <a:pt x="9226" y="32835"/>
                  <a:pt x="11049" y="32835"/>
                </a:cubicBezTo>
                <a:cubicBezTo>
                  <a:pt x="12391" y="32835"/>
                  <a:pt x="13718" y="32649"/>
                  <a:pt x="14991" y="32169"/>
                </a:cubicBezTo>
                <a:cubicBezTo>
                  <a:pt x="15586" y="31942"/>
                  <a:pt x="16157" y="31645"/>
                  <a:pt x="16574" y="31157"/>
                </a:cubicBezTo>
                <a:cubicBezTo>
                  <a:pt x="17265" y="30335"/>
                  <a:pt x="17384" y="29156"/>
                  <a:pt x="17491" y="28061"/>
                </a:cubicBezTo>
                <a:cubicBezTo>
                  <a:pt x="17765" y="24692"/>
                  <a:pt x="18050" y="21310"/>
                  <a:pt x="18336" y="17953"/>
                </a:cubicBezTo>
                <a:cubicBezTo>
                  <a:pt x="18717" y="13416"/>
                  <a:pt x="19098" y="8797"/>
                  <a:pt x="18324" y="4320"/>
                </a:cubicBezTo>
                <a:cubicBezTo>
                  <a:pt x="18122" y="3177"/>
                  <a:pt x="17800" y="1963"/>
                  <a:pt x="16979" y="1236"/>
                </a:cubicBezTo>
                <a:cubicBezTo>
                  <a:pt x="16479" y="796"/>
                  <a:pt x="15836" y="581"/>
                  <a:pt x="15205" y="415"/>
                </a:cubicBezTo>
                <a:cubicBezTo>
                  <a:pt x="14043" y="127"/>
                  <a:pt x="12828" y="0"/>
                  <a:pt x="11596"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 name="Google Shape;478;p28">
            <a:extLst>
              <a:ext uri="{FF2B5EF4-FFF2-40B4-BE49-F238E27FC236}">
                <a16:creationId xmlns:a16="http://schemas.microsoft.com/office/drawing/2014/main" id="{57CF22E7-F3EA-5257-95D9-AE4E2BF71FDC}"/>
              </a:ext>
            </a:extLst>
          </p:cNvPr>
          <p:cNvSpPr txBox="1"/>
          <p:nvPr/>
        </p:nvSpPr>
        <p:spPr>
          <a:xfrm>
            <a:off x="436127" y="3080614"/>
            <a:ext cx="2159806" cy="10911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solidFill>
                  <a:schemeClr val="lt1"/>
                </a:solidFill>
                <a:latin typeface="Cambria" panose="02040503050406030204" pitchFamily="18" charset="0"/>
                <a:ea typeface="Cambria" panose="02040503050406030204" pitchFamily="18" charset="0"/>
                <a:cs typeface="Roboto"/>
                <a:sym typeface="Roboto"/>
              </a:rPr>
              <a:t>attendus par l’appel sur l’économie, la société, l’environnement, les politiques ou l’industrie.</a:t>
            </a:r>
            <a:endParaRPr lang="en-US" sz="1600" dirty="0">
              <a:solidFill>
                <a:schemeClr val="lt1"/>
              </a:solidFill>
              <a:latin typeface="Cambria" panose="02040503050406030204" pitchFamily="18" charset="0"/>
              <a:ea typeface="Cambria" panose="02040503050406030204" pitchFamily="18" charset="0"/>
              <a:cs typeface="Roboto"/>
              <a:sym typeface="Roboto"/>
            </a:endParaRPr>
          </a:p>
        </p:txBody>
      </p:sp>
      <p:sp>
        <p:nvSpPr>
          <p:cNvPr id="7" name="Google Shape;479;p28">
            <a:extLst>
              <a:ext uri="{FF2B5EF4-FFF2-40B4-BE49-F238E27FC236}">
                <a16:creationId xmlns:a16="http://schemas.microsoft.com/office/drawing/2014/main" id="{26EBA374-C47B-CDAB-46DB-9BFDE1B4EEE5}"/>
              </a:ext>
            </a:extLst>
          </p:cNvPr>
          <p:cNvSpPr txBox="1"/>
          <p:nvPr/>
        </p:nvSpPr>
        <p:spPr>
          <a:xfrm>
            <a:off x="725080" y="2425806"/>
            <a:ext cx="1581900" cy="5515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Effets à long terme</a:t>
            </a:r>
            <a:endParaRP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endParaRPr>
          </a:p>
        </p:txBody>
      </p:sp>
      <p:sp>
        <p:nvSpPr>
          <p:cNvPr id="12" name="Google Shape;484;p28">
            <a:extLst>
              <a:ext uri="{FF2B5EF4-FFF2-40B4-BE49-F238E27FC236}">
                <a16:creationId xmlns:a16="http://schemas.microsoft.com/office/drawing/2014/main" id="{601B9733-6EB2-4983-3488-53CE4E4F7209}"/>
              </a:ext>
            </a:extLst>
          </p:cNvPr>
          <p:cNvSpPr txBox="1"/>
          <p:nvPr/>
        </p:nvSpPr>
        <p:spPr>
          <a:xfrm>
            <a:off x="6428145" y="3318376"/>
            <a:ext cx="2309952" cy="8536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400" dirty="0">
                <a:solidFill>
                  <a:schemeClr val="lt1"/>
                </a:solidFill>
                <a:latin typeface="Cambria" panose="02040503050406030204" pitchFamily="18" charset="0"/>
                <a:ea typeface="Cambria" panose="02040503050406030204" pitchFamily="18" charset="0"/>
                <a:cs typeface="Roboto"/>
                <a:sym typeface="Roboto"/>
              </a:rPr>
              <a:t>Il faudra répondre point par point en quoi votre solution permet d’espérer un impact plus important que les autres (concurrentes).</a:t>
            </a:r>
          </a:p>
        </p:txBody>
      </p:sp>
      <p:pic>
        <p:nvPicPr>
          <p:cNvPr id="20" name="Graphique 19" descr="Faire onduler avec un remplissage uni">
            <a:extLst>
              <a:ext uri="{FF2B5EF4-FFF2-40B4-BE49-F238E27FC236}">
                <a16:creationId xmlns:a16="http://schemas.microsoft.com/office/drawing/2014/main" id="{1137828B-09D5-BCD1-4C06-D2F01AE8B720}"/>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955277" y="648504"/>
            <a:ext cx="2150319" cy="2150319"/>
          </a:xfrm>
          <a:prstGeom prst="rect">
            <a:avLst/>
          </a:prstGeom>
        </p:spPr>
      </p:pic>
      <p:sp>
        <p:nvSpPr>
          <p:cNvPr id="6" name="Google Shape;477;p28">
            <a:extLst>
              <a:ext uri="{FF2B5EF4-FFF2-40B4-BE49-F238E27FC236}">
                <a16:creationId xmlns:a16="http://schemas.microsoft.com/office/drawing/2014/main" id="{03BB9C52-2325-0011-BE6D-1C0625627FC2}"/>
              </a:ext>
            </a:extLst>
          </p:cNvPr>
          <p:cNvSpPr/>
          <p:nvPr/>
        </p:nvSpPr>
        <p:spPr>
          <a:xfrm>
            <a:off x="3192882" y="3352407"/>
            <a:ext cx="2522325" cy="2596896"/>
          </a:xfrm>
          <a:custGeom>
            <a:avLst/>
            <a:gdLst/>
            <a:ahLst/>
            <a:cxnLst/>
            <a:rect l="l" t="t" r="r" b="b"/>
            <a:pathLst>
              <a:path w="19099" h="32835" extrusionOk="0">
                <a:moveTo>
                  <a:pt x="11596" y="0"/>
                </a:moveTo>
                <a:cubicBezTo>
                  <a:pt x="8902" y="0"/>
                  <a:pt x="6131" y="608"/>
                  <a:pt x="3680" y="1474"/>
                </a:cubicBezTo>
                <a:cubicBezTo>
                  <a:pt x="3168" y="1653"/>
                  <a:pt x="2644" y="1867"/>
                  <a:pt x="2215" y="2225"/>
                </a:cubicBezTo>
                <a:cubicBezTo>
                  <a:pt x="1679" y="2665"/>
                  <a:pt x="1310" y="3320"/>
                  <a:pt x="1025" y="3987"/>
                </a:cubicBezTo>
                <a:cubicBezTo>
                  <a:pt x="191" y="5975"/>
                  <a:pt x="60" y="8201"/>
                  <a:pt x="48" y="10380"/>
                </a:cubicBezTo>
                <a:cubicBezTo>
                  <a:pt x="1" y="16119"/>
                  <a:pt x="786" y="21834"/>
                  <a:pt x="1656" y="27501"/>
                </a:cubicBezTo>
                <a:cubicBezTo>
                  <a:pt x="1834" y="28656"/>
                  <a:pt x="2037" y="29871"/>
                  <a:pt x="2763" y="30716"/>
                </a:cubicBezTo>
                <a:cubicBezTo>
                  <a:pt x="3477" y="31538"/>
                  <a:pt x="4549" y="31835"/>
                  <a:pt x="5585" y="32073"/>
                </a:cubicBezTo>
                <a:cubicBezTo>
                  <a:pt x="7374" y="32492"/>
                  <a:pt x="9226" y="32835"/>
                  <a:pt x="11049" y="32835"/>
                </a:cubicBezTo>
                <a:cubicBezTo>
                  <a:pt x="12391" y="32835"/>
                  <a:pt x="13718" y="32649"/>
                  <a:pt x="14991" y="32169"/>
                </a:cubicBezTo>
                <a:cubicBezTo>
                  <a:pt x="15586" y="31942"/>
                  <a:pt x="16157" y="31645"/>
                  <a:pt x="16574" y="31157"/>
                </a:cubicBezTo>
                <a:cubicBezTo>
                  <a:pt x="17265" y="30335"/>
                  <a:pt x="17384" y="29156"/>
                  <a:pt x="17491" y="28061"/>
                </a:cubicBezTo>
                <a:cubicBezTo>
                  <a:pt x="17765" y="24692"/>
                  <a:pt x="18050" y="21310"/>
                  <a:pt x="18336" y="17953"/>
                </a:cubicBezTo>
                <a:cubicBezTo>
                  <a:pt x="18717" y="13416"/>
                  <a:pt x="19098" y="8797"/>
                  <a:pt x="18324" y="4320"/>
                </a:cubicBezTo>
                <a:cubicBezTo>
                  <a:pt x="18122" y="3177"/>
                  <a:pt x="17800" y="1963"/>
                  <a:pt x="16979" y="1236"/>
                </a:cubicBezTo>
                <a:cubicBezTo>
                  <a:pt x="16479" y="796"/>
                  <a:pt x="15836" y="581"/>
                  <a:pt x="15205" y="415"/>
                </a:cubicBezTo>
                <a:cubicBezTo>
                  <a:pt x="14043" y="127"/>
                  <a:pt x="12828" y="0"/>
                  <a:pt x="11596" y="0"/>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 name="Google Shape;478;p28">
            <a:extLst>
              <a:ext uri="{FF2B5EF4-FFF2-40B4-BE49-F238E27FC236}">
                <a16:creationId xmlns:a16="http://schemas.microsoft.com/office/drawing/2014/main" id="{F3EFBA52-D50E-B089-A799-6B95A191AF47}"/>
              </a:ext>
            </a:extLst>
          </p:cNvPr>
          <p:cNvSpPr txBox="1"/>
          <p:nvPr/>
        </p:nvSpPr>
        <p:spPr>
          <a:xfrm>
            <a:off x="3388214" y="4214077"/>
            <a:ext cx="2159806" cy="10911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Clr>
                <a:schemeClr val="dk1"/>
              </a:buClr>
              <a:buSzPts val="1100"/>
              <a:buFont typeface="Arial"/>
              <a:buNone/>
            </a:pPr>
            <a:r>
              <a:rPr lang="fr-FR" sz="1600" dirty="0">
                <a:solidFill>
                  <a:schemeClr val="lt1"/>
                </a:solidFill>
                <a:latin typeface="Cambria" panose="02040503050406030204" pitchFamily="18" charset="0"/>
                <a:ea typeface="Cambria" panose="02040503050406030204" pitchFamily="18" charset="0"/>
                <a:cs typeface="Roboto"/>
                <a:sym typeface="Roboto"/>
              </a:rPr>
              <a:t>Il représente ce que l’UE peut espérer de votre projet </a:t>
            </a:r>
            <a:endParaRPr lang="en-US" sz="1600" dirty="0">
              <a:solidFill>
                <a:schemeClr val="lt1"/>
              </a:solidFill>
              <a:latin typeface="Cambria" panose="02040503050406030204" pitchFamily="18" charset="0"/>
              <a:ea typeface="Cambria" panose="02040503050406030204" pitchFamily="18" charset="0"/>
              <a:cs typeface="Roboto"/>
              <a:sym typeface="Roboto"/>
            </a:endParaRPr>
          </a:p>
        </p:txBody>
      </p:sp>
      <p:sp>
        <p:nvSpPr>
          <p:cNvPr id="18" name="Google Shape;479;p28">
            <a:extLst>
              <a:ext uri="{FF2B5EF4-FFF2-40B4-BE49-F238E27FC236}">
                <a16:creationId xmlns:a16="http://schemas.microsoft.com/office/drawing/2014/main" id="{1FE579D2-DAD4-8184-E2DD-1068A8E61765}"/>
              </a:ext>
            </a:extLst>
          </p:cNvPr>
          <p:cNvSpPr txBox="1"/>
          <p:nvPr/>
        </p:nvSpPr>
        <p:spPr>
          <a:xfrm>
            <a:off x="3532690" y="3484955"/>
            <a:ext cx="1870853" cy="5515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Eléments déterminants</a:t>
            </a:r>
          </a:p>
        </p:txBody>
      </p:sp>
      <p:sp>
        <p:nvSpPr>
          <p:cNvPr id="25" name="Google Shape;477;p28">
            <a:extLst>
              <a:ext uri="{FF2B5EF4-FFF2-40B4-BE49-F238E27FC236}">
                <a16:creationId xmlns:a16="http://schemas.microsoft.com/office/drawing/2014/main" id="{DF6ED002-50E4-53F9-6C42-51118412053A}"/>
              </a:ext>
            </a:extLst>
          </p:cNvPr>
          <p:cNvSpPr/>
          <p:nvPr/>
        </p:nvSpPr>
        <p:spPr>
          <a:xfrm>
            <a:off x="6494585" y="2218944"/>
            <a:ext cx="2522325" cy="2596896"/>
          </a:xfrm>
          <a:custGeom>
            <a:avLst/>
            <a:gdLst/>
            <a:ahLst/>
            <a:cxnLst/>
            <a:rect l="l" t="t" r="r" b="b"/>
            <a:pathLst>
              <a:path w="19099" h="32835" extrusionOk="0">
                <a:moveTo>
                  <a:pt x="11596" y="0"/>
                </a:moveTo>
                <a:cubicBezTo>
                  <a:pt x="8902" y="0"/>
                  <a:pt x="6131" y="608"/>
                  <a:pt x="3680" y="1474"/>
                </a:cubicBezTo>
                <a:cubicBezTo>
                  <a:pt x="3168" y="1653"/>
                  <a:pt x="2644" y="1867"/>
                  <a:pt x="2215" y="2225"/>
                </a:cubicBezTo>
                <a:cubicBezTo>
                  <a:pt x="1679" y="2665"/>
                  <a:pt x="1310" y="3320"/>
                  <a:pt x="1025" y="3987"/>
                </a:cubicBezTo>
                <a:cubicBezTo>
                  <a:pt x="191" y="5975"/>
                  <a:pt x="60" y="8201"/>
                  <a:pt x="48" y="10380"/>
                </a:cubicBezTo>
                <a:cubicBezTo>
                  <a:pt x="1" y="16119"/>
                  <a:pt x="786" y="21834"/>
                  <a:pt x="1656" y="27501"/>
                </a:cubicBezTo>
                <a:cubicBezTo>
                  <a:pt x="1834" y="28656"/>
                  <a:pt x="2037" y="29871"/>
                  <a:pt x="2763" y="30716"/>
                </a:cubicBezTo>
                <a:cubicBezTo>
                  <a:pt x="3477" y="31538"/>
                  <a:pt x="4549" y="31835"/>
                  <a:pt x="5585" y="32073"/>
                </a:cubicBezTo>
                <a:cubicBezTo>
                  <a:pt x="7374" y="32492"/>
                  <a:pt x="9226" y="32835"/>
                  <a:pt x="11049" y="32835"/>
                </a:cubicBezTo>
                <a:cubicBezTo>
                  <a:pt x="12391" y="32835"/>
                  <a:pt x="13718" y="32649"/>
                  <a:pt x="14991" y="32169"/>
                </a:cubicBezTo>
                <a:cubicBezTo>
                  <a:pt x="15586" y="31942"/>
                  <a:pt x="16157" y="31645"/>
                  <a:pt x="16574" y="31157"/>
                </a:cubicBezTo>
                <a:cubicBezTo>
                  <a:pt x="17265" y="30335"/>
                  <a:pt x="17384" y="29156"/>
                  <a:pt x="17491" y="28061"/>
                </a:cubicBezTo>
                <a:cubicBezTo>
                  <a:pt x="17765" y="24692"/>
                  <a:pt x="18050" y="21310"/>
                  <a:pt x="18336" y="17953"/>
                </a:cubicBezTo>
                <a:cubicBezTo>
                  <a:pt x="18717" y="13416"/>
                  <a:pt x="19098" y="8797"/>
                  <a:pt x="18324" y="4320"/>
                </a:cubicBezTo>
                <a:cubicBezTo>
                  <a:pt x="18122" y="3177"/>
                  <a:pt x="17800" y="1963"/>
                  <a:pt x="16979" y="1236"/>
                </a:cubicBezTo>
                <a:cubicBezTo>
                  <a:pt x="16479" y="796"/>
                  <a:pt x="15836" y="581"/>
                  <a:pt x="15205" y="415"/>
                </a:cubicBezTo>
                <a:cubicBezTo>
                  <a:pt x="14043" y="127"/>
                  <a:pt x="12828" y="0"/>
                  <a:pt x="11596" y="0"/>
                </a:cubicBezTo>
                <a:close/>
              </a:path>
            </a:pathLst>
          </a:custGeom>
          <a:solidFill>
            <a:schemeClr val="bg2">
              <a:lumMod val="50000"/>
            </a:scheme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6" name="Google Shape;478;p28">
            <a:extLst>
              <a:ext uri="{FF2B5EF4-FFF2-40B4-BE49-F238E27FC236}">
                <a16:creationId xmlns:a16="http://schemas.microsoft.com/office/drawing/2014/main" id="{79F9D0DA-D9E2-DE78-16CA-C83AA04E4BF6}"/>
              </a:ext>
            </a:extLst>
          </p:cNvPr>
          <p:cNvSpPr txBox="1"/>
          <p:nvPr/>
        </p:nvSpPr>
        <p:spPr>
          <a:xfrm>
            <a:off x="6689916" y="3031846"/>
            <a:ext cx="2222789" cy="10911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solidFill>
                  <a:schemeClr val="lt1"/>
                </a:solidFill>
                <a:latin typeface="Cambria" panose="02040503050406030204" pitchFamily="18" charset="0"/>
                <a:ea typeface="Cambria" panose="02040503050406030204" pitchFamily="18" charset="0"/>
                <a:cs typeface="Roboto"/>
                <a:sym typeface="Roboto"/>
              </a:rPr>
              <a:t>Il faudra répondre point par point en quoi votre solution permet d’espérer un impact plus important que les autres (concurrentes).</a:t>
            </a:r>
          </a:p>
        </p:txBody>
      </p:sp>
      <p:sp>
        <p:nvSpPr>
          <p:cNvPr id="27" name="Google Shape;479;p28">
            <a:extLst>
              <a:ext uri="{FF2B5EF4-FFF2-40B4-BE49-F238E27FC236}">
                <a16:creationId xmlns:a16="http://schemas.microsoft.com/office/drawing/2014/main" id="{6EB5AA90-AD69-7576-B635-65C739D0ABE1}"/>
              </a:ext>
            </a:extLst>
          </p:cNvPr>
          <p:cNvSpPr txBox="1"/>
          <p:nvPr/>
        </p:nvSpPr>
        <p:spPr>
          <a:xfrm>
            <a:off x="6573438" y="2394721"/>
            <a:ext cx="2498869" cy="5515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Adresser tous les impacts</a:t>
            </a:r>
          </a:p>
        </p:txBody>
      </p:sp>
      <p:sp>
        <p:nvSpPr>
          <p:cNvPr id="28" name="Google Shape;477;p28">
            <a:extLst>
              <a:ext uri="{FF2B5EF4-FFF2-40B4-BE49-F238E27FC236}">
                <a16:creationId xmlns:a16="http://schemas.microsoft.com/office/drawing/2014/main" id="{97090ECD-95B9-ADAB-5AE5-A23790130635}"/>
              </a:ext>
            </a:extLst>
          </p:cNvPr>
          <p:cNvSpPr/>
          <p:nvPr/>
        </p:nvSpPr>
        <p:spPr>
          <a:xfrm>
            <a:off x="9425789" y="3352407"/>
            <a:ext cx="2522325" cy="2596896"/>
          </a:xfrm>
          <a:custGeom>
            <a:avLst/>
            <a:gdLst/>
            <a:ahLst/>
            <a:cxnLst/>
            <a:rect l="l" t="t" r="r" b="b"/>
            <a:pathLst>
              <a:path w="19099" h="32835" extrusionOk="0">
                <a:moveTo>
                  <a:pt x="11596" y="0"/>
                </a:moveTo>
                <a:cubicBezTo>
                  <a:pt x="8902" y="0"/>
                  <a:pt x="6131" y="608"/>
                  <a:pt x="3680" y="1474"/>
                </a:cubicBezTo>
                <a:cubicBezTo>
                  <a:pt x="3168" y="1653"/>
                  <a:pt x="2644" y="1867"/>
                  <a:pt x="2215" y="2225"/>
                </a:cubicBezTo>
                <a:cubicBezTo>
                  <a:pt x="1679" y="2665"/>
                  <a:pt x="1310" y="3320"/>
                  <a:pt x="1025" y="3987"/>
                </a:cubicBezTo>
                <a:cubicBezTo>
                  <a:pt x="191" y="5975"/>
                  <a:pt x="60" y="8201"/>
                  <a:pt x="48" y="10380"/>
                </a:cubicBezTo>
                <a:cubicBezTo>
                  <a:pt x="1" y="16119"/>
                  <a:pt x="786" y="21834"/>
                  <a:pt x="1656" y="27501"/>
                </a:cubicBezTo>
                <a:cubicBezTo>
                  <a:pt x="1834" y="28656"/>
                  <a:pt x="2037" y="29871"/>
                  <a:pt x="2763" y="30716"/>
                </a:cubicBezTo>
                <a:cubicBezTo>
                  <a:pt x="3477" y="31538"/>
                  <a:pt x="4549" y="31835"/>
                  <a:pt x="5585" y="32073"/>
                </a:cubicBezTo>
                <a:cubicBezTo>
                  <a:pt x="7374" y="32492"/>
                  <a:pt x="9226" y="32835"/>
                  <a:pt x="11049" y="32835"/>
                </a:cubicBezTo>
                <a:cubicBezTo>
                  <a:pt x="12391" y="32835"/>
                  <a:pt x="13718" y="32649"/>
                  <a:pt x="14991" y="32169"/>
                </a:cubicBezTo>
                <a:cubicBezTo>
                  <a:pt x="15586" y="31942"/>
                  <a:pt x="16157" y="31645"/>
                  <a:pt x="16574" y="31157"/>
                </a:cubicBezTo>
                <a:cubicBezTo>
                  <a:pt x="17265" y="30335"/>
                  <a:pt x="17384" y="29156"/>
                  <a:pt x="17491" y="28061"/>
                </a:cubicBezTo>
                <a:cubicBezTo>
                  <a:pt x="17765" y="24692"/>
                  <a:pt x="18050" y="21310"/>
                  <a:pt x="18336" y="17953"/>
                </a:cubicBezTo>
                <a:cubicBezTo>
                  <a:pt x="18717" y="13416"/>
                  <a:pt x="19098" y="8797"/>
                  <a:pt x="18324" y="4320"/>
                </a:cubicBezTo>
                <a:cubicBezTo>
                  <a:pt x="18122" y="3177"/>
                  <a:pt x="17800" y="1963"/>
                  <a:pt x="16979" y="1236"/>
                </a:cubicBezTo>
                <a:cubicBezTo>
                  <a:pt x="16479" y="796"/>
                  <a:pt x="15836" y="581"/>
                  <a:pt x="15205" y="415"/>
                </a:cubicBezTo>
                <a:cubicBezTo>
                  <a:pt x="14043" y="127"/>
                  <a:pt x="12828" y="0"/>
                  <a:pt x="11596" y="0"/>
                </a:cubicBezTo>
                <a:close/>
              </a:path>
            </a:pathLst>
          </a:cu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29" name="Google Shape;478;p28">
            <a:extLst>
              <a:ext uri="{FF2B5EF4-FFF2-40B4-BE49-F238E27FC236}">
                <a16:creationId xmlns:a16="http://schemas.microsoft.com/office/drawing/2014/main" id="{5D956BB9-A1A6-FE7F-827C-6B17C244FAB8}"/>
              </a:ext>
            </a:extLst>
          </p:cNvPr>
          <p:cNvSpPr txBox="1"/>
          <p:nvPr/>
        </p:nvSpPr>
        <p:spPr>
          <a:xfrm>
            <a:off x="9621120" y="4165309"/>
            <a:ext cx="2222789" cy="1091132"/>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fr-FR" sz="1600" dirty="0">
                <a:solidFill>
                  <a:schemeClr val="lt1"/>
                </a:solidFill>
                <a:latin typeface="Cambria" panose="02040503050406030204" pitchFamily="18" charset="0"/>
                <a:ea typeface="Cambria" panose="02040503050406030204" pitchFamily="18" charset="0"/>
                <a:cs typeface="Roboto"/>
                <a:sym typeface="Roboto"/>
              </a:rPr>
              <a:t>pour montrer une cohérence stratégique et s’aligner avec les priorités et politiques UE pour maximiser la pertinence.</a:t>
            </a:r>
          </a:p>
        </p:txBody>
      </p:sp>
      <p:sp>
        <p:nvSpPr>
          <p:cNvPr id="30" name="Google Shape;479;p28">
            <a:extLst>
              <a:ext uri="{FF2B5EF4-FFF2-40B4-BE49-F238E27FC236}">
                <a16:creationId xmlns:a16="http://schemas.microsoft.com/office/drawing/2014/main" id="{DBEDB2E5-B14A-BA57-BA93-D62CDDA64BCF}"/>
              </a:ext>
            </a:extLst>
          </p:cNvPr>
          <p:cNvSpPr txBox="1"/>
          <p:nvPr/>
        </p:nvSpPr>
        <p:spPr>
          <a:xfrm>
            <a:off x="9504642" y="3528184"/>
            <a:ext cx="2498869" cy="551552"/>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Les relier  aux </a:t>
            </a:r>
            <a:r>
              <a:rPr lang="fr-FR" sz="2000" b="1" dirty="0" err="1">
                <a:solidFill>
                  <a:schemeClr val="lt1"/>
                </a:solidFill>
                <a:latin typeface="Cambria" panose="02040503050406030204" pitchFamily="18" charset="0"/>
                <a:ea typeface="Cambria" panose="02040503050406030204" pitchFamily="18" charset="0"/>
                <a:cs typeface="Fira Sans Condensed Medium"/>
                <a:sym typeface="Fira Sans Condensed Medium"/>
              </a:rPr>
              <a:t>outcomes</a:t>
            </a:r>
            <a:endParaRPr lang="fr-F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endParaRPr>
          </a:p>
        </p:txBody>
      </p:sp>
    </p:spTree>
    <p:extLst>
      <p:ext uri="{BB962C8B-B14F-4D97-AF65-F5344CB8AC3E}">
        <p14:creationId xmlns:p14="http://schemas.microsoft.com/office/powerpoint/2010/main" val="77206284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17D5A-7D26-10DC-5EA3-CB72EC7DBDA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E8553800-4B3A-D956-C966-43751689444B}"/>
              </a:ext>
            </a:extLst>
          </p:cNvPr>
          <p:cNvSpPr>
            <a:spLocks noGrp="1"/>
          </p:cNvSpPr>
          <p:nvPr>
            <p:ph type="title"/>
          </p:nvPr>
        </p:nvSpPr>
        <p:spPr/>
        <p:txBody>
          <a:bodyPr/>
          <a:lstStyle/>
          <a:p>
            <a:r>
              <a:rPr lang="fr-FR" dirty="0"/>
              <a:t>Construction de la section 2 - Impact</a:t>
            </a:r>
          </a:p>
        </p:txBody>
      </p:sp>
      <p:sp>
        <p:nvSpPr>
          <p:cNvPr id="3" name="Espace réservé du contenu 2">
            <a:extLst>
              <a:ext uri="{FF2B5EF4-FFF2-40B4-BE49-F238E27FC236}">
                <a16:creationId xmlns:a16="http://schemas.microsoft.com/office/drawing/2014/main" id="{EB3BE804-8DC1-FE44-F209-C672C42C2DFE}"/>
              </a:ext>
            </a:extLst>
          </p:cNvPr>
          <p:cNvSpPr>
            <a:spLocks noGrp="1"/>
          </p:cNvSpPr>
          <p:nvPr>
            <p:ph idx="1"/>
          </p:nvPr>
        </p:nvSpPr>
        <p:spPr>
          <a:xfrm>
            <a:off x="234098" y="1439916"/>
            <a:ext cx="10063362" cy="4916433"/>
          </a:xfrm>
        </p:spPr>
        <p:txBody>
          <a:bodyPr>
            <a:normAutofit/>
          </a:bodyPr>
          <a:lstStyle/>
          <a:p>
            <a:pPr lvl="0"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sz="2800" b="1" kern="1200" noProof="0" dirty="0">
                <a:solidFill>
                  <a:schemeClr val="bg2">
                    <a:lumMod val="50000"/>
                  </a:schemeClr>
                </a:solidFill>
              </a:rPr>
              <a:t>Exprimez</a:t>
            </a:r>
            <a:r>
              <a:rPr lang="fr-FR" sz="2800" kern="1200" noProof="0" dirty="0">
                <a:solidFill>
                  <a:schemeClr val="bg2">
                    <a:lumMod val="50000"/>
                  </a:schemeClr>
                </a:solidFill>
              </a:rPr>
              <a:t> clairement et </a:t>
            </a:r>
            <a:r>
              <a:rPr lang="fr-FR" b="1" dirty="0">
                <a:solidFill>
                  <a:schemeClr val="bg2">
                    <a:lumMod val="50000"/>
                  </a:schemeClr>
                </a:solidFill>
              </a:rPr>
              <a:t>hiérarchisez</a:t>
            </a:r>
            <a:r>
              <a:rPr lang="fr-FR" sz="2800" kern="1200" noProof="0" dirty="0">
                <a:solidFill>
                  <a:schemeClr val="bg2">
                    <a:lumMod val="50000"/>
                  </a:schemeClr>
                </a:solidFill>
              </a:rPr>
              <a:t> les impacts</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L’énumération des impacts et leur lien avec les objectifs et résultats a été établie en phase de conception ;</a:t>
            </a:r>
          </a:p>
          <a:p>
            <a:pPr lvl="1" algn="just">
              <a:buClr>
                <a:schemeClr val="bg2">
                  <a:lumMod val="50000"/>
                </a:schemeClr>
              </a:buClr>
              <a:buFont typeface="Wingdings" panose="05000000000000000000" pitchFamily="2" charset="2"/>
              <a:buChar char="ü"/>
            </a:pPr>
            <a:r>
              <a:rPr lang="fr-FR" sz="2800" dirty="0">
                <a:solidFill>
                  <a:schemeClr val="bg2">
                    <a:lumMod val="50000"/>
                  </a:schemeClr>
                </a:solidFill>
              </a:rPr>
              <a:t> </a:t>
            </a:r>
            <a:r>
              <a:rPr lang="fr-FR" kern="1200" noProof="0" dirty="0">
                <a:solidFill>
                  <a:schemeClr val="bg2">
                    <a:lumMod val="50000"/>
                  </a:schemeClr>
                </a:solidFill>
              </a:rPr>
              <a:t>La hiérarchisation se fait selon le type d’appel puis l’importance attendus des impacts.</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Définir </a:t>
            </a:r>
            <a:r>
              <a:rPr lang="fr-FR" b="1" dirty="0">
                <a:solidFill>
                  <a:schemeClr val="bg2">
                    <a:lumMod val="50000"/>
                  </a:schemeClr>
                </a:solidFill>
              </a:rPr>
              <a:t>trois plans </a:t>
            </a:r>
            <a:r>
              <a:rPr lang="fr-FR" sz="2800" kern="1200" noProof="0" dirty="0">
                <a:solidFill>
                  <a:schemeClr val="bg2">
                    <a:lumMod val="50000"/>
                  </a:schemeClr>
                </a:solidFill>
              </a:rPr>
              <a:t>pour maximiser les impacts :</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Un plan d’exploitation ;</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Un plan de dissémination ;</a:t>
            </a:r>
          </a:p>
          <a:p>
            <a:pPr lvl="1" algn="just">
              <a:buClr>
                <a:schemeClr val="bg2">
                  <a:lumMod val="50000"/>
                </a:schemeClr>
              </a:buClr>
              <a:buFont typeface="Wingdings" panose="05000000000000000000" pitchFamily="2" charset="2"/>
              <a:buChar char="ü"/>
            </a:pPr>
            <a:r>
              <a:rPr lang="fr-FR" dirty="0">
                <a:solidFill>
                  <a:schemeClr val="bg2">
                    <a:lumMod val="50000"/>
                  </a:schemeClr>
                </a:solidFill>
              </a:rPr>
              <a:t> </a:t>
            </a:r>
            <a:r>
              <a:rPr lang="fr-FR" kern="1200" noProof="0" dirty="0">
                <a:solidFill>
                  <a:schemeClr val="bg2">
                    <a:lumMod val="50000"/>
                  </a:schemeClr>
                </a:solidFill>
              </a:rPr>
              <a:t>Un plan de communication.</a:t>
            </a:r>
          </a:p>
        </p:txBody>
      </p:sp>
      <p:sp>
        <p:nvSpPr>
          <p:cNvPr id="4" name="Espace réservé du numéro de diapositive 3">
            <a:extLst>
              <a:ext uri="{FF2B5EF4-FFF2-40B4-BE49-F238E27FC236}">
                <a16:creationId xmlns:a16="http://schemas.microsoft.com/office/drawing/2014/main" id="{D1059955-1779-8C63-A853-3926D83E90FC}"/>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52</a:t>
            </a:fld>
            <a:endParaRPr lang="fr-FR">
              <a:latin typeface="Cambria" panose="02040503050406030204" pitchFamily="18" charset="0"/>
              <a:ea typeface="Cambria" panose="02040503050406030204" pitchFamily="18" charset="0"/>
            </a:endParaRPr>
          </a:p>
        </p:txBody>
      </p:sp>
      <p:sp>
        <p:nvSpPr>
          <p:cNvPr id="5" name="Rectangle 4">
            <a:extLst>
              <a:ext uri="{FF2B5EF4-FFF2-40B4-BE49-F238E27FC236}">
                <a16:creationId xmlns:a16="http://schemas.microsoft.com/office/drawing/2014/main" id="{0482C597-EC8B-D75A-55E5-BAB7EF4D6946}"/>
              </a:ext>
            </a:extLst>
          </p:cNvPr>
          <p:cNvSpPr/>
          <p:nvPr/>
        </p:nvSpPr>
        <p:spPr>
          <a:xfrm rot="19111512">
            <a:off x="10151618" y="2008404"/>
            <a:ext cx="2138727" cy="369332"/>
          </a:xfrm>
          <a:prstGeom prst="rect">
            <a:avLst/>
          </a:prstGeom>
        </p:spPr>
        <p:txBody>
          <a:bodyPr wrap="none">
            <a:spAutoFit/>
          </a:bodyPr>
          <a:lstStyle/>
          <a:p>
            <a:r>
              <a:rPr lang="en-GB" b="1" dirty="0">
                <a:solidFill>
                  <a:srgbClr val="7030A0"/>
                </a:solidFill>
                <a:latin typeface="Amasis MT Pro" panose="02040504050005020304" pitchFamily="18" charset="0"/>
              </a:rPr>
              <a:t>Expected Impacts</a:t>
            </a:r>
            <a:endParaRPr lang="fr-FR" dirty="0">
              <a:solidFill>
                <a:srgbClr val="7030A0"/>
              </a:solidFill>
              <a:latin typeface="Amasis MT Pro" panose="02040504050005020304" pitchFamily="18" charset="0"/>
            </a:endParaRPr>
          </a:p>
        </p:txBody>
      </p:sp>
      <p:sp>
        <p:nvSpPr>
          <p:cNvPr id="6" name="Rectangle 5">
            <a:extLst>
              <a:ext uri="{FF2B5EF4-FFF2-40B4-BE49-F238E27FC236}">
                <a16:creationId xmlns:a16="http://schemas.microsoft.com/office/drawing/2014/main" id="{3E604D3F-D920-60A3-30C4-AD4AD52C9D6A}"/>
              </a:ext>
            </a:extLst>
          </p:cNvPr>
          <p:cNvSpPr/>
          <p:nvPr/>
        </p:nvSpPr>
        <p:spPr>
          <a:xfrm rot="19040777">
            <a:off x="8677058" y="4978520"/>
            <a:ext cx="3935693" cy="369332"/>
          </a:xfrm>
          <a:prstGeom prst="rect">
            <a:avLst/>
          </a:prstGeom>
        </p:spPr>
        <p:txBody>
          <a:bodyPr wrap="none">
            <a:spAutoFit/>
          </a:bodyPr>
          <a:lstStyle/>
          <a:p>
            <a:pPr lvl="1"/>
            <a:r>
              <a:rPr lang="en-GB" b="1" dirty="0">
                <a:solidFill>
                  <a:srgbClr val="7030A0"/>
                </a:solidFill>
                <a:latin typeface="Amasis MT Pro" panose="02040504050005020304" pitchFamily="18" charset="0"/>
              </a:rPr>
              <a:t>Measures to maximise impact</a:t>
            </a:r>
          </a:p>
        </p:txBody>
      </p:sp>
    </p:spTree>
    <p:extLst>
      <p:ext uri="{BB962C8B-B14F-4D97-AF65-F5344CB8AC3E}">
        <p14:creationId xmlns:p14="http://schemas.microsoft.com/office/powerpoint/2010/main" val="423028658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F04DB89-AD0B-E14C-7813-E32927195F1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997618E6-7DFB-2D42-1ED2-95D56FBE9618}"/>
              </a:ext>
            </a:extLst>
          </p:cNvPr>
          <p:cNvSpPr txBox="1"/>
          <p:nvPr/>
        </p:nvSpPr>
        <p:spPr>
          <a:xfrm>
            <a:off x="2617471" y="716198"/>
            <a:ext cx="6736139" cy="2754024"/>
          </a:xfrm>
          <a:prstGeom prst="rect">
            <a:avLst/>
          </a:prstGeom>
          <a:noFill/>
        </p:spPr>
        <p:txBody>
          <a:bodyPr wrap="none" rtlCol="0">
            <a:spAutoFit/>
          </a:bodyPr>
          <a:lstStyle/>
          <a:p>
            <a:pPr algn="ctr">
              <a:lnSpc>
                <a:spcPct val="150000"/>
              </a:lnSpc>
            </a:pPr>
            <a:r>
              <a:rPr lang="fr-FR" sz="4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N°5</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Démontrer logiquement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les impacts de votre projet</a:t>
            </a:r>
            <a:endParaRPr lang="en-GB"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354327468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CABE8B-B18C-340F-3E98-8E8B5E3F778C}"/>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3B1B1EE4-AD48-E9EE-6D28-5E0F3C12665B}"/>
              </a:ext>
            </a:extLst>
          </p:cNvPr>
          <p:cNvSpPr>
            <a:spLocks noGrp="1"/>
          </p:cNvSpPr>
          <p:nvPr>
            <p:ph type="title"/>
          </p:nvPr>
        </p:nvSpPr>
        <p:spPr/>
        <p:txBody>
          <a:bodyPr/>
          <a:lstStyle/>
          <a:p>
            <a:r>
              <a:rPr lang="fr-FR" dirty="0"/>
              <a:t>Exemple : Chaîne d’impact</a:t>
            </a:r>
          </a:p>
        </p:txBody>
      </p:sp>
      <p:sp>
        <p:nvSpPr>
          <p:cNvPr id="4" name="Espace réservé du numéro de diapositive 3">
            <a:extLst>
              <a:ext uri="{FF2B5EF4-FFF2-40B4-BE49-F238E27FC236}">
                <a16:creationId xmlns:a16="http://schemas.microsoft.com/office/drawing/2014/main" id="{626269A6-117B-35D6-1B7C-E1D62EC3F147}"/>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54</a:t>
            </a:fld>
            <a:endParaRPr lang="fr-FR">
              <a:latin typeface="Cambria" panose="02040503050406030204" pitchFamily="18" charset="0"/>
              <a:ea typeface="Cambria" panose="02040503050406030204" pitchFamily="18" charset="0"/>
            </a:endParaRPr>
          </a:p>
        </p:txBody>
      </p:sp>
      <p:graphicFrame>
        <p:nvGraphicFramePr>
          <p:cNvPr id="9" name="Espace réservé du contenu 4">
            <a:extLst>
              <a:ext uri="{FF2B5EF4-FFF2-40B4-BE49-F238E27FC236}">
                <a16:creationId xmlns:a16="http://schemas.microsoft.com/office/drawing/2014/main" id="{41789856-91EB-DE70-9067-032A759CA82D}"/>
              </a:ext>
            </a:extLst>
          </p:cNvPr>
          <p:cNvGraphicFramePr>
            <a:graphicFrameLocks noGrp="1"/>
          </p:cNvGraphicFramePr>
          <p:nvPr>
            <p:ph idx="1"/>
          </p:nvPr>
        </p:nvGraphicFramePr>
        <p:xfrm>
          <a:off x="332902" y="1186904"/>
          <a:ext cx="10825945" cy="53848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0" name="Flèche vers le haut 2">
            <a:extLst>
              <a:ext uri="{FF2B5EF4-FFF2-40B4-BE49-F238E27FC236}">
                <a16:creationId xmlns:a16="http://schemas.microsoft.com/office/drawing/2014/main" id="{77C26C25-58CE-B694-7B46-2D1A81F7D189}"/>
              </a:ext>
            </a:extLst>
          </p:cNvPr>
          <p:cNvSpPr/>
          <p:nvPr/>
        </p:nvSpPr>
        <p:spPr>
          <a:xfrm>
            <a:off x="1042061" y="2376621"/>
            <a:ext cx="506186"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11" name="ZoneTexte 5">
            <a:extLst>
              <a:ext uri="{FF2B5EF4-FFF2-40B4-BE49-F238E27FC236}">
                <a16:creationId xmlns:a16="http://schemas.microsoft.com/office/drawing/2014/main" id="{5811A43B-E873-4685-A69E-B7F9927207EF}"/>
              </a:ext>
            </a:extLst>
          </p:cNvPr>
          <p:cNvSpPr txBox="1"/>
          <p:nvPr/>
        </p:nvSpPr>
        <p:spPr>
          <a:xfrm>
            <a:off x="-46391" y="1487085"/>
            <a:ext cx="3772508" cy="646331"/>
          </a:xfrm>
          <a:prstGeom prst="rect">
            <a:avLst/>
          </a:prstGeom>
          <a:noFill/>
        </p:spPr>
        <p:txBody>
          <a:bodyPr wrap="none" rtlCol="0">
            <a:spAutoFit/>
          </a:bodyPr>
          <a:lstStyle/>
          <a:p>
            <a:pPr algn="ctr"/>
            <a:r>
              <a:rPr lang="fr-FR" dirty="0">
                <a:solidFill>
                  <a:schemeClr val="accent1">
                    <a:lumMod val="75000"/>
                  </a:schemeClr>
                </a:solidFill>
                <a:latin typeface="Cambria" panose="02040503050406030204" pitchFamily="18" charset="0"/>
                <a:ea typeface="Cambria" panose="02040503050406030204" pitchFamily="18" charset="0"/>
              </a:rPr>
              <a:t>Progression </a:t>
            </a:r>
          </a:p>
          <a:p>
            <a:pPr algn="ctr"/>
            <a:r>
              <a:rPr lang="fr-FR" dirty="0">
                <a:solidFill>
                  <a:schemeClr val="accent1">
                    <a:lumMod val="75000"/>
                  </a:schemeClr>
                </a:solidFill>
                <a:latin typeface="Cambria" panose="02040503050406030204" pitchFamily="18" charset="0"/>
                <a:ea typeface="Cambria" panose="02040503050406030204" pitchFamily="18" charset="0"/>
              </a:rPr>
              <a:t>du </a:t>
            </a:r>
            <a:r>
              <a:rPr lang="fr-FR" dirty="0" err="1">
                <a:solidFill>
                  <a:schemeClr val="accent1">
                    <a:lumMod val="75000"/>
                  </a:schemeClr>
                </a:solidFill>
                <a:latin typeface="Cambria" panose="02040503050406030204" pitchFamily="18" charset="0"/>
                <a:ea typeface="Cambria" panose="02040503050406030204" pitchFamily="18" charset="0"/>
              </a:rPr>
              <a:t>SoA</a:t>
            </a:r>
            <a:r>
              <a:rPr lang="fr-FR" dirty="0">
                <a:solidFill>
                  <a:schemeClr val="accent1">
                    <a:lumMod val="75000"/>
                  </a:schemeClr>
                </a:solidFill>
                <a:latin typeface="Cambria" panose="02040503050406030204" pitchFamily="18" charset="0"/>
                <a:ea typeface="Cambria" panose="02040503050406030204" pitchFamily="18" charset="0"/>
              </a:rPr>
              <a:t> pour les chercheurs /experts</a:t>
            </a:r>
          </a:p>
        </p:txBody>
      </p:sp>
      <p:sp>
        <p:nvSpPr>
          <p:cNvPr id="12" name="Flèche vers le haut 6">
            <a:extLst>
              <a:ext uri="{FF2B5EF4-FFF2-40B4-BE49-F238E27FC236}">
                <a16:creationId xmlns:a16="http://schemas.microsoft.com/office/drawing/2014/main" id="{A55F630B-EA4B-144D-91AC-AB1DDA958C3E}"/>
              </a:ext>
            </a:extLst>
          </p:cNvPr>
          <p:cNvSpPr/>
          <p:nvPr/>
        </p:nvSpPr>
        <p:spPr>
          <a:xfrm>
            <a:off x="6820220" y="2274976"/>
            <a:ext cx="506186"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13" name="ZoneTexte 7">
            <a:extLst>
              <a:ext uri="{FF2B5EF4-FFF2-40B4-BE49-F238E27FC236}">
                <a16:creationId xmlns:a16="http://schemas.microsoft.com/office/drawing/2014/main" id="{4A54A2B1-D7BA-A4CE-724F-A2D98B727A15}"/>
              </a:ext>
            </a:extLst>
          </p:cNvPr>
          <p:cNvSpPr txBox="1"/>
          <p:nvPr/>
        </p:nvSpPr>
        <p:spPr>
          <a:xfrm>
            <a:off x="6281650" y="1453332"/>
            <a:ext cx="2557110" cy="646331"/>
          </a:xfrm>
          <a:prstGeom prst="rect">
            <a:avLst/>
          </a:prstGeom>
          <a:noFill/>
        </p:spPr>
        <p:txBody>
          <a:bodyPr wrap="none" rtlCol="0">
            <a:spAutoFit/>
          </a:bodyPr>
          <a:lstStyle/>
          <a:p>
            <a:pPr algn="ctr"/>
            <a:r>
              <a:rPr lang="fr-FR" dirty="0">
                <a:solidFill>
                  <a:schemeClr val="accent1">
                    <a:lumMod val="75000"/>
                  </a:schemeClr>
                </a:solidFill>
                <a:latin typeface="Cambria" panose="02040503050406030204" pitchFamily="18" charset="0"/>
                <a:ea typeface="Cambria" panose="02040503050406030204" pitchFamily="18" charset="0"/>
              </a:rPr>
              <a:t>Renforcement</a:t>
            </a:r>
          </a:p>
          <a:p>
            <a:pPr algn="ctr"/>
            <a:r>
              <a:rPr lang="fr-FR" dirty="0">
                <a:solidFill>
                  <a:schemeClr val="accent1">
                    <a:lumMod val="75000"/>
                  </a:schemeClr>
                </a:solidFill>
                <a:latin typeface="Cambria" panose="02040503050406030204" pitchFamily="18" charset="0"/>
                <a:ea typeface="Cambria" panose="02040503050406030204" pitchFamily="18" charset="0"/>
              </a:rPr>
              <a:t>Secteur Economie Bleue</a:t>
            </a:r>
          </a:p>
        </p:txBody>
      </p:sp>
      <p:sp>
        <p:nvSpPr>
          <p:cNvPr id="14" name="Flèche vers le haut 8">
            <a:extLst>
              <a:ext uri="{FF2B5EF4-FFF2-40B4-BE49-F238E27FC236}">
                <a16:creationId xmlns:a16="http://schemas.microsoft.com/office/drawing/2014/main" id="{B18D90BF-43A2-D0CA-19C4-2BDE18C13980}"/>
              </a:ext>
            </a:extLst>
          </p:cNvPr>
          <p:cNvSpPr/>
          <p:nvPr/>
        </p:nvSpPr>
        <p:spPr>
          <a:xfrm rot="10800000">
            <a:off x="3901843" y="4864008"/>
            <a:ext cx="506186"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15" name="ZoneTexte 9">
            <a:extLst>
              <a:ext uri="{FF2B5EF4-FFF2-40B4-BE49-F238E27FC236}">
                <a16:creationId xmlns:a16="http://schemas.microsoft.com/office/drawing/2014/main" id="{4F439500-72B4-75F5-F90B-397FD2F99EE6}"/>
              </a:ext>
            </a:extLst>
          </p:cNvPr>
          <p:cNvSpPr txBox="1"/>
          <p:nvPr/>
        </p:nvSpPr>
        <p:spPr>
          <a:xfrm>
            <a:off x="2803490" y="5581680"/>
            <a:ext cx="3209084" cy="646331"/>
          </a:xfrm>
          <a:prstGeom prst="rect">
            <a:avLst/>
          </a:prstGeom>
          <a:noFill/>
        </p:spPr>
        <p:txBody>
          <a:bodyPr wrap="none" rtlCol="0">
            <a:spAutoFit/>
          </a:bodyPr>
          <a:lstStyle/>
          <a:p>
            <a:pPr algn="ctr"/>
            <a:r>
              <a:rPr lang="fr-FR" dirty="0">
                <a:solidFill>
                  <a:schemeClr val="accent1">
                    <a:lumMod val="75000"/>
                  </a:schemeClr>
                </a:solidFill>
                <a:latin typeface="Cambria" panose="02040503050406030204" pitchFamily="18" charset="0"/>
                <a:ea typeface="Cambria" panose="02040503050406030204" pitchFamily="18" charset="0"/>
              </a:rPr>
              <a:t>Renforcement</a:t>
            </a:r>
          </a:p>
          <a:p>
            <a:pPr algn="ctr"/>
            <a:r>
              <a:rPr lang="fr-FR" dirty="0">
                <a:solidFill>
                  <a:schemeClr val="accent1">
                    <a:lumMod val="75000"/>
                  </a:schemeClr>
                </a:solidFill>
                <a:latin typeface="Cambria" panose="02040503050406030204" pitchFamily="18" charset="0"/>
                <a:ea typeface="Cambria" panose="02040503050406030204" pitchFamily="18" charset="0"/>
              </a:rPr>
              <a:t>Secteur Algorithme bio marine</a:t>
            </a:r>
          </a:p>
        </p:txBody>
      </p:sp>
      <p:sp>
        <p:nvSpPr>
          <p:cNvPr id="16" name="Flèche vers le haut 10">
            <a:extLst>
              <a:ext uri="{FF2B5EF4-FFF2-40B4-BE49-F238E27FC236}">
                <a16:creationId xmlns:a16="http://schemas.microsoft.com/office/drawing/2014/main" id="{38E1EE2A-DC15-D4F8-5951-AA96A7944E9B}"/>
              </a:ext>
            </a:extLst>
          </p:cNvPr>
          <p:cNvSpPr/>
          <p:nvPr/>
        </p:nvSpPr>
        <p:spPr>
          <a:xfrm rot="10800000">
            <a:off x="9636368" y="4852132"/>
            <a:ext cx="506186" cy="604157"/>
          </a:xfrm>
          <a:prstGeom prs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latin typeface="Cambria" panose="02040503050406030204" pitchFamily="18" charset="0"/>
              <a:ea typeface="Cambria" panose="02040503050406030204" pitchFamily="18" charset="0"/>
            </a:endParaRPr>
          </a:p>
        </p:txBody>
      </p:sp>
      <p:sp>
        <p:nvSpPr>
          <p:cNvPr id="17" name="ZoneTexte 16">
            <a:extLst>
              <a:ext uri="{FF2B5EF4-FFF2-40B4-BE49-F238E27FC236}">
                <a16:creationId xmlns:a16="http://schemas.microsoft.com/office/drawing/2014/main" id="{140342F0-4A2F-C313-E3B6-7F072623A14A}"/>
              </a:ext>
            </a:extLst>
          </p:cNvPr>
          <p:cNvSpPr txBox="1"/>
          <p:nvPr/>
        </p:nvSpPr>
        <p:spPr>
          <a:xfrm>
            <a:off x="8899777" y="5648374"/>
            <a:ext cx="2959321" cy="923330"/>
          </a:xfrm>
          <a:prstGeom prst="rect">
            <a:avLst/>
          </a:prstGeom>
          <a:noFill/>
        </p:spPr>
        <p:txBody>
          <a:bodyPr wrap="square" rtlCol="0">
            <a:spAutoFit/>
          </a:bodyPr>
          <a:lstStyle/>
          <a:p>
            <a:pPr algn="ctr"/>
            <a:r>
              <a:rPr lang="fr-FR" dirty="0">
                <a:solidFill>
                  <a:schemeClr val="accent1">
                    <a:lumMod val="75000"/>
                  </a:schemeClr>
                </a:solidFill>
                <a:latin typeface="Cambria" panose="02040503050406030204" pitchFamily="18" charset="0"/>
                <a:ea typeface="Cambria" panose="02040503050406030204" pitchFamily="18" charset="0"/>
              </a:rPr>
              <a:t>Impact environnemental</a:t>
            </a:r>
          </a:p>
          <a:p>
            <a:pPr algn="ctr"/>
            <a:r>
              <a:rPr lang="fr-FR" dirty="0">
                <a:solidFill>
                  <a:schemeClr val="accent1">
                    <a:lumMod val="75000"/>
                  </a:schemeClr>
                </a:solidFill>
                <a:latin typeface="Cambria" panose="02040503050406030204" pitchFamily="18" charset="0"/>
                <a:ea typeface="Cambria" panose="02040503050406030204" pitchFamily="18" charset="0"/>
              </a:rPr>
              <a:t>Sociétal</a:t>
            </a:r>
          </a:p>
          <a:p>
            <a:pPr algn="ctr"/>
            <a:r>
              <a:rPr lang="fr-FR" dirty="0">
                <a:solidFill>
                  <a:schemeClr val="accent1">
                    <a:lumMod val="75000"/>
                  </a:schemeClr>
                </a:solidFill>
                <a:latin typeface="Cambria" panose="02040503050406030204" pitchFamily="18" charset="0"/>
                <a:ea typeface="Cambria" panose="02040503050406030204" pitchFamily="18" charset="0"/>
              </a:rPr>
              <a:t>Economique</a:t>
            </a:r>
          </a:p>
        </p:txBody>
      </p:sp>
      <p:sp>
        <p:nvSpPr>
          <p:cNvPr id="19" name="ZoneTexte 18">
            <a:extLst>
              <a:ext uri="{FF2B5EF4-FFF2-40B4-BE49-F238E27FC236}">
                <a16:creationId xmlns:a16="http://schemas.microsoft.com/office/drawing/2014/main" id="{E07BB7CA-E18C-1F11-09B4-120640FB82C8}"/>
              </a:ext>
            </a:extLst>
          </p:cNvPr>
          <p:cNvSpPr txBox="1"/>
          <p:nvPr/>
        </p:nvSpPr>
        <p:spPr>
          <a:xfrm>
            <a:off x="8838760" y="3404090"/>
            <a:ext cx="1972262" cy="1200329"/>
          </a:xfrm>
          <a:prstGeom prst="rect">
            <a:avLst/>
          </a:prstGeom>
          <a:noFill/>
        </p:spPr>
        <p:txBody>
          <a:bodyPr wrap="square">
            <a:spAutoFit/>
          </a:bodyPr>
          <a:lstStyle/>
          <a:p>
            <a:pPr lvl="0"/>
            <a:r>
              <a:rPr lang="fr-FR" sz="1200" dirty="0">
                <a:latin typeface="Cambria" panose="02040503050406030204" pitchFamily="18" charset="0"/>
                <a:ea typeface="Cambria" panose="02040503050406030204" pitchFamily="18" charset="0"/>
              </a:rPr>
              <a:t>Long terme : </a:t>
            </a:r>
          </a:p>
          <a:p>
            <a:pPr lvl="1"/>
            <a:r>
              <a:rPr lang="fr-FR" sz="1200" dirty="0">
                <a:latin typeface="Cambria" panose="02040503050406030204" pitchFamily="18" charset="0"/>
                <a:ea typeface="Cambria" panose="02040503050406030204" pitchFamily="18" charset="0"/>
              </a:rPr>
              <a:t>Préservation de l’environnement</a:t>
            </a:r>
          </a:p>
          <a:p>
            <a:r>
              <a:rPr lang="fr-FR" sz="1200" dirty="0">
                <a:latin typeface="Cambria" panose="02040503050406030204" pitchFamily="18" charset="0"/>
                <a:ea typeface="Cambria" panose="02040503050406030204" pitchFamily="18" charset="0"/>
              </a:rPr>
              <a:t>Bénéficiaires:</a:t>
            </a:r>
          </a:p>
          <a:p>
            <a:r>
              <a:rPr lang="fr-FR" sz="1200" dirty="0">
                <a:solidFill>
                  <a:schemeClr val="accent2"/>
                </a:solidFill>
                <a:latin typeface="Cambria" panose="02040503050406030204" pitchFamily="18" charset="0"/>
                <a:ea typeface="Cambria" panose="02040503050406030204" pitchFamily="18" charset="0"/>
              </a:rPr>
              <a:t>Acteurs de l’économie bleue, le grand public</a:t>
            </a:r>
          </a:p>
        </p:txBody>
      </p:sp>
    </p:spTree>
    <p:extLst>
      <p:ext uri="{BB962C8B-B14F-4D97-AF65-F5344CB8AC3E}">
        <p14:creationId xmlns:p14="http://schemas.microsoft.com/office/powerpoint/2010/main" val="25188110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F1FFDB-ADB1-37BB-0ABB-15FD12165D28}"/>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4012079E-28E2-6BBD-31C1-7929AB75A9B8}"/>
              </a:ext>
            </a:extLst>
          </p:cNvPr>
          <p:cNvSpPr txBox="1"/>
          <p:nvPr/>
        </p:nvSpPr>
        <p:spPr>
          <a:xfrm>
            <a:off x="2899454" y="783704"/>
            <a:ext cx="6393097" cy="3477875"/>
          </a:xfrm>
          <a:prstGeom prst="rect">
            <a:avLst/>
          </a:prstGeom>
          <a:noFill/>
        </p:spPr>
        <p:txBody>
          <a:bodyPr wrap="none" rtlCol="0">
            <a:spAutoFit/>
          </a:bodyPr>
          <a:lstStyle/>
          <a:p>
            <a:pPr algn="ctr">
              <a:lnSpc>
                <a:spcPct val="150000"/>
              </a:lnSpc>
            </a:pPr>
            <a:r>
              <a:rPr lang="fr-FR" sz="4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N°6</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Modéliser votre projet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avant de rédiger!</a:t>
            </a:r>
            <a:endParaRPr lang="en-GB"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a:p>
            <a:pPr algn="ctr"/>
            <a:endParaRPr lang="en-GB" sz="4000" dirty="0"/>
          </a:p>
        </p:txBody>
      </p:sp>
    </p:spTree>
    <p:extLst>
      <p:ext uri="{BB962C8B-B14F-4D97-AF65-F5344CB8AC3E}">
        <p14:creationId xmlns:p14="http://schemas.microsoft.com/office/powerpoint/2010/main" val="18472342"/>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24B050FA-9441-DC2D-DB66-1A72956D0130}"/>
              </a:ext>
            </a:extLst>
          </p:cNvPr>
          <p:cNvSpPr>
            <a:spLocks noGrp="1"/>
          </p:cNvSpPr>
          <p:nvPr>
            <p:ph type="title"/>
          </p:nvPr>
        </p:nvSpPr>
        <p:spPr/>
        <p:txBody>
          <a:bodyPr/>
          <a:lstStyle/>
          <a:p>
            <a:r>
              <a:rPr lang="fr-FR" dirty="0"/>
              <a:t>Modéliser votre projet avant de rédiger!</a:t>
            </a:r>
            <a:endParaRPr lang="en-GB" dirty="0"/>
          </a:p>
        </p:txBody>
      </p:sp>
      <p:sp>
        <p:nvSpPr>
          <p:cNvPr id="4" name="Espace réservé du numéro de diapositive 3">
            <a:extLst>
              <a:ext uri="{FF2B5EF4-FFF2-40B4-BE49-F238E27FC236}">
                <a16:creationId xmlns:a16="http://schemas.microsoft.com/office/drawing/2014/main" id="{D7043263-3532-4F49-40FC-2DC1CD77EB60}"/>
              </a:ext>
            </a:extLst>
          </p:cNvPr>
          <p:cNvSpPr>
            <a:spLocks noGrp="1"/>
          </p:cNvSpPr>
          <p:nvPr>
            <p:ph type="sldNum" sz="quarter" idx="12"/>
          </p:nvPr>
        </p:nvSpPr>
        <p:spPr/>
        <p:txBody>
          <a:bodyPr/>
          <a:lstStyle/>
          <a:p>
            <a:fld id="{67A26BC6-3AD6-4031-B39F-1DDABC68D122}" type="slidenum">
              <a:rPr lang="fr-FR" smtClean="0"/>
              <a:pPr/>
              <a:t>56</a:t>
            </a:fld>
            <a:endParaRPr lang="fr-FR"/>
          </a:p>
        </p:txBody>
      </p:sp>
      <p:graphicFrame>
        <p:nvGraphicFramePr>
          <p:cNvPr id="5" name="Tableau 4">
            <a:extLst>
              <a:ext uri="{FF2B5EF4-FFF2-40B4-BE49-F238E27FC236}">
                <a16:creationId xmlns:a16="http://schemas.microsoft.com/office/drawing/2014/main" id="{5DEFA914-E095-65DF-A93B-0AC1C8506B03}"/>
              </a:ext>
            </a:extLst>
          </p:cNvPr>
          <p:cNvGraphicFramePr>
            <a:graphicFrameLocks noGrp="1"/>
          </p:cNvGraphicFramePr>
          <p:nvPr>
            <p:extLst>
              <p:ext uri="{D42A27DB-BD31-4B8C-83A1-F6EECF244321}">
                <p14:modId xmlns:p14="http://schemas.microsoft.com/office/powerpoint/2010/main" val="3511519737"/>
              </p:ext>
            </p:extLst>
          </p:nvPr>
        </p:nvGraphicFramePr>
        <p:xfrm>
          <a:off x="675249" y="1950588"/>
          <a:ext cx="10410094" cy="3741717"/>
        </p:xfrm>
        <a:graphic>
          <a:graphicData uri="http://schemas.openxmlformats.org/drawingml/2006/table">
            <a:tbl>
              <a:tblPr firstRow="1" bandRow="1">
                <a:tableStyleId>{5C22544A-7EE6-4342-B048-85BDC9FD1C3A}</a:tableStyleId>
              </a:tblPr>
              <a:tblGrid>
                <a:gridCol w="2103779">
                  <a:extLst>
                    <a:ext uri="{9D8B030D-6E8A-4147-A177-3AD203B41FA5}">
                      <a16:colId xmlns:a16="http://schemas.microsoft.com/office/drawing/2014/main" val="118268422"/>
                    </a:ext>
                  </a:extLst>
                </a:gridCol>
                <a:gridCol w="1754272">
                  <a:extLst>
                    <a:ext uri="{9D8B030D-6E8A-4147-A177-3AD203B41FA5}">
                      <a16:colId xmlns:a16="http://schemas.microsoft.com/office/drawing/2014/main" val="3531263514"/>
                    </a:ext>
                  </a:extLst>
                </a:gridCol>
                <a:gridCol w="1659065">
                  <a:extLst>
                    <a:ext uri="{9D8B030D-6E8A-4147-A177-3AD203B41FA5}">
                      <a16:colId xmlns:a16="http://schemas.microsoft.com/office/drawing/2014/main" val="276519891"/>
                    </a:ext>
                  </a:extLst>
                </a:gridCol>
                <a:gridCol w="1608170">
                  <a:extLst>
                    <a:ext uri="{9D8B030D-6E8A-4147-A177-3AD203B41FA5}">
                      <a16:colId xmlns:a16="http://schemas.microsoft.com/office/drawing/2014/main" val="1231161203"/>
                    </a:ext>
                  </a:extLst>
                </a:gridCol>
                <a:gridCol w="1549948">
                  <a:extLst>
                    <a:ext uri="{9D8B030D-6E8A-4147-A177-3AD203B41FA5}">
                      <a16:colId xmlns:a16="http://schemas.microsoft.com/office/drawing/2014/main" val="373633881"/>
                    </a:ext>
                  </a:extLst>
                </a:gridCol>
                <a:gridCol w="1734860">
                  <a:extLst>
                    <a:ext uri="{9D8B030D-6E8A-4147-A177-3AD203B41FA5}">
                      <a16:colId xmlns:a16="http://schemas.microsoft.com/office/drawing/2014/main" val="1692172269"/>
                    </a:ext>
                  </a:extLst>
                </a:gridCol>
              </a:tblGrid>
              <a:tr h="1426925">
                <a:tc>
                  <a:txBody>
                    <a:bodyPr/>
                    <a:lstStyle/>
                    <a:p>
                      <a:pPr algn="ctr"/>
                      <a:r>
                        <a:rPr lang="fr-FR" sz="2400" dirty="0"/>
                        <a:t>Programme </a:t>
                      </a:r>
                      <a:r>
                        <a:rPr lang="fr-FR" sz="2400" dirty="0" err="1"/>
                        <a:t>Expected</a:t>
                      </a:r>
                      <a:r>
                        <a:rPr lang="fr-FR" sz="2400" dirty="0"/>
                        <a:t> impacts</a:t>
                      </a:r>
                      <a:endParaRPr lang="en-GB" sz="2400" dirty="0"/>
                    </a:p>
                  </a:txBody>
                  <a:tcPr anchor="ctr"/>
                </a:tc>
                <a:tc>
                  <a:txBody>
                    <a:bodyPr/>
                    <a:lstStyle/>
                    <a:p>
                      <a:pPr algn="ctr"/>
                      <a:r>
                        <a:rPr lang="fr-FR" sz="2400" dirty="0"/>
                        <a:t>Projet Impacts</a:t>
                      </a:r>
                      <a:endParaRPr lang="en-GB" sz="2400" dirty="0"/>
                    </a:p>
                  </a:txBody>
                  <a:tcPr anchor="ctr">
                    <a:solidFill>
                      <a:schemeClr val="accent1">
                        <a:lumMod val="60000"/>
                        <a:lumOff val="40000"/>
                      </a:schemeClr>
                    </a:solidFill>
                  </a:tcPr>
                </a:tc>
                <a:tc>
                  <a:txBody>
                    <a:bodyPr/>
                    <a:lstStyle/>
                    <a:p>
                      <a:pPr algn="ctr"/>
                      <a:r>
                        <a:rPr lang="fr-FR" sz="2400" dirty="0"/>
                        <a:t>Project</a:t>
                      </a:r>
                    </a:p>
                    <a:p>
                      <a:pPr algn="ctr"/>
                      <a:r>
                        <a:rPr lang="fr-FR" sz="2400" dirty="0" err="1"/>
                        <a:t>Outcomes</a:t>
                      </a:r>
                      <a:endParaRPr lang="en-GB" sz="2400" dirty="0"/>
                    </a:p>
                  </a:txBody>
                  <a:tcPr anchor="ctr">
                    <a:solidFill>
                      <a:schemeClr val="accent1">
                        <a:lumMod val="60000"/>
                        <a:lumOff val="40000"/>
                      </a:schemeClr>
                    </a:solidFill>
                  </a:tcPr>
                </a:tc>
                <a:tc>
                  <a:txBody>
                    <a:bodyPr/>
                    <a:lstStyle/>
                    <a:p>
                      <a:pPr algn="ctr"/>
                      <a:r>
                        <a:rPr lang="fr-FR" sz="2400" dirty="0"/>
                        <a:t>Project results</a:t>
                      </a:r>
                      <a:endParaRPr lang="en-GB" sz="2400" dirty="0"/>
                    </a:p>
                  </a:txBody>
                  <a:tcPr anchor="ctr">
                    <a:solidFill>
                      <a:schemeClr val="accent1">
                        <a:lumMod val="60000"/>
                        <a:lumOff val="40000"/>
                      </a:schemeClr>
                    </a:solidFill>
                  </a:tcPr>
                </a:tc>
                <a:tc>
                  <a:txBody>
                    <a:bodyPr/>
                    <a:lstStyle/>
                    <a:p>
                      <a:pPr algn="ctr"/>
                      <a:r>
                        <a:rPr lang="fr-FR" sz="2400" dirty="0"/>
                        <a:t>Objectives</a:t>
                      </a:r>
                      <a:endParaRPr lang="en-GB" sz="2400" dirty="0"/>
                    </a:p>
                  </a:txBody>
                  <a:tcPr anchor="ctr">
                    <a:solidFill>
                      <a:schemeClr val="accent1">
                        <a:lumMod val="60000"/>
                        <a:lumOff val="40000"/>
                      </a:schemeClr>
                    </a:solidFill>
                  </a:tcPr>
                </a:tc>
                <a:tc>
                  <a:txBody>
                    <a:bodyPr/>
                    <a:lstStyle/>
                    <a:p>
                      <a:pPr algn="ctr"/>
                      <a:r>
                        <a:rPr lang="fr-FR" sz="2400" dirty="0"/>
                        <a:t>WP / </a:t>
                      </a:r>
                      <a:r>
                        <a:rPr lang="fr-FR" sz="2400" dirty="0" err="1"/>
                        <a:t>Tasks</a:t>
                      </a:r>
                      <a:endParaRPr lang="en-GB" sz="2400" dirty="0"/>
                    </a:p>
                  </a:txBody>
                  <a:tcPr anchor="ctr">
                    <a:solidFill>
                      <a:schemeClr val="accent1">
                        <a:lumMod val="60000"/>
                        <a:lumOff val="40000"/>
                      </a:schemeClr>
                    </a:solidFill>
                  </a:tcPr>
                </a:tc>
                <a:extLst>
                  <a:ext uri="{0D108BD9-81ED-4DB2-BD59-A6C34878D82A}">
                    <a16:rowId xmlns:a16="http://schemas.microsoft.com/office/drawing/2014/main" val="60110120"/>
                  </a:ext>
                </a:extLst>
              </a:tr>
              <a:tr h="57869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368759718"/>
                  </a:ext>
                </a:extLst>
              </a:tr>
              <a:tr h="57869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extLst>
                  <a:ext uri="{0D108BD9-81ED-4DB2-BD59-A6C34878D82A}">
                    <a16:rowId xmlns:a16="http://schemas.microsoft.com/office/drawing/2014/main" val="72160672"/>
                  </a:ext>
                </a:extLst>
              </a:tr>
              <a:tr h="578698">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a:p>
                  </a:txBody>
                  <a:tcPr/>
                </a:tc>
                <a:tc>
                  <a:txBody>
                    <a:bodyPr/>
                    <a:lstStyle/>
                    <a:p>
                      <a:endParaRPr lang="en-GB" dirty="0"/>
                    </a:p>
                  </a:txBody>
                  <a:tcPr/>
                </a:tc>
                <a:extLst>
                  <a:ext uri="{0D108BD9-81ED-4DB2-BD59-A6C34878D82A}">
                    <a16:rowId xmlns:a16="http://schemas.microsoft.com/office/drawing/2014/main" val="2824547839"/>
                  </a:ext>
                </a:extLst>
              </a:tr>
              <a:tr h="578698">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tc>
                  <a:txBody>
                    <a:bodyPr/>
                    <a:lstStyle/>
                    <a:p>
                      <a:endParaRPr lang="en-GB" dirty="0"/>
                    </a:p>
                  </a:txBody>
                  <a:tcPr/>
                </a:tc>
                <a:extLst>
                  <a:ext uri="{0D108BD9-81ED-4DB2-BD59-A6C34878D82A}">
                    <a16:rowId xmlns:a16="http://schemas.microsoft.com/office/drawing/2014/main" val="3085520018"/>
                  </a:ext>
                </a:extLst>
              </a:tr>
            </a:tbl>
          </a:graphicData>
        </a:graphic>
      </p:graphicFrame>
      <p:sp>
        <p:nvSpPr>
          <p:cNvPr id="6" name="Flèche : droite 5">
            <a:extLst>
              <a:ext uri="{FF2B5EF4-FFF2-40B4-BE49-F238E27FC236}">
                <a16:creationId xmlns:a16="http://schemas.microsoft.com/office/drawing/2014/main" id="{BBEE5DF2-AB0C-E2B1-7464-03F9D173DF62}"/>
              </a:ext>
            </a:extLst>
          </p:cNvPr>
          <p:cNvSpPr/>
          <p:nvPr/>
        </p:nvSpPr>
        <p:spPr>
          <a:xfrm>
            <a:off x="909588" y="3572725"/>
            <a:ext cx="9863312" cy="1885071"/>
          </a:xfrm>
          <a:prstGeom prst="rightArrow">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25093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09C661-5BCC-EC5F-430B-EBEAAFD8948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3099DE0E-0BBB-370A-2B7C-121EE8504620}"/>
              </a:ext>
            </a:extLst>
          </p:cNvPr>
          <p:cNvSpPr txBox="1"/>
          <p:nvPr/>
        </p:nvSpPr>
        <p:spPr>
          <a:xfrm>
            <a:off x="878216" y="716198"/>
            <a:ext cx="10214656" cy="2754024"/>
          </a:xfrm>
          <a:prstGeom prst="rect">
            <a:avLst/>
          </a:prstGeom>
          <a:noFill/>
        </p:spPr>
        <p:txBody>
          <a:bodyPr wrap="none" rtlCol="0">
            <a:spAutoFit/>
          </a:bodyPr>
          <a:lstStyle/>
          <a:p>
            <a:pPr algn="ctr">
              <a:lnSpc>
                <a:spcPct val="150000"/>
              </a:lnSpc>
            </a:pPr>
            <a:r>
              <a:rPr lang="fr-FR" sz="4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N°7</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Disséminer et exploiter efficacement</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Vos résultats pour maximiser les impacts</a:t>
            </a:r>
            <a:endParaRPr lang="en-GB"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281755476"/>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68DE5D00-1871-0DDD-442B-EFC608D2EFA1}"/>
              </a:ext>
            </a:extLst>
          </p:cNvPr>
          <p:cNvSpPr>
            <a:spLocks noGrp="1"/>
          </p:cNvSpPr>
          <p:nvPr>
            <p:ph type="sldNum" sz="quarter" idx="12"/>
          </p:nvPr>
        </p:nvSpPr>
        <p:spPr/>
        <p:txBody>
          <a:bodyPr/>
          <a:lstStyle/>
          <a:p>
            <a:fld id="{67A26BC6-3AD6-4031-B39F-1DDABC68D122}" type="slidenum">
              <a:rPr lang="fr-FR" smtClean="0"/>
              <a:t>58</a:t>
            </a:fld>
            <a:endParaRPr lang="fr-FR"/>
          </a:p>
        </p:txBody>
      </p:sp>
      <p:pic>
        <p:nvPicPr>
          <p:cNvPr id="4" name="Graphique 3">
            <a:extLst>
              <a:ext uri="{FF2B5EF4-FFF2-40B4-BE49-F238E27FC236}">
                <a16:creationId xmlns:a16="http://schemas.microsoft.com/office/drawing/2014/main" id="{12BCEBB2-DA81-5BFC-84ED-51416253AC09}"/>
              </a:ext>
            </a:extLst>
          </p:cNvPr>
          <p:cNvPicPr>
            <a:picLocks/>
          </p:cNvPicPr>
          <p:nvPr>
            <p:custDataLst>
              <p:tags r:id="rId2"/>
            </p:custDataLst>
          </p:nvPr>
        </p:nvPicPr>
        <p:blipFill>
          <a:blip r:embed="rId6">
            <a:extLst>
              <a:ext uri="{96DAC541-7B7A-43D3-8B79-37D633B846F1}">
                <asvg:svgBlip xmlns:asvg="http://schemas.microsoft.com/office/drawing/2016/SVG/main" r:embed="rId7"/>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92E5D152-2AA7-D887-715C-27370223BD43}"/>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Quelle différence faites-vous entre dissémination et communication ?</a:t>
            </a:r>
          </a:p>
        </p:txBody>
      </p:sp>
      <p:sp>
        <p:nvSpPr>
          <p:cNvPr id="6" name="Rectangle 5">
            <a:extLst>
              <a:ext uri="{FF2B5EF4-FFF2-40B4-BE49-F238E27FC236}">
                <a16:creationId xmlns:a16="http://schemas.microsoft.com/office/drawing/2014/main" id="{442802F4-7AF4-57B2-4C4A-0C39710FA66D}"/>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8">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61E4C7D0-1F46-A4C3-E3BD-D9511F2162DF}"/>
              </a:ext>
            </a:extLst>
          </p:cNvPr>
          <p:cNvPicPr>
            <a:picLocks/>
          </p:cNvPicPr>
          <p:nvPr/>
        </p:nvPicPr>
        <p:blipFill>
          <a:blip r:embed="rId9">
            <a:extLst>
              <a:ext uri="{96DAC541-7B7A-43D3-8B79-37D633B846F1}">
                <asvg:svgBlip xmlns:asvg="http://schemas.microsoft.com/office/drawing/2016/SVG/main" r:embed="rId10"/>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3B16BCD5-C256-5525-274B-45E053CF9A64}"/>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1">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DD7699ED-D642-83D8-0A77-79C148432BC7}"/>
              </a:ext>
            </a:extLst>
          </p:cNvPr>
          <p:cNvPicPr>
            <a:picLocks/>
          </p:cNvPicPr>
          <p:nvPr/>
        </p:nvPicPr>
        <p:blipFill>
          <a:blip r:embed="rId12">
            <a:extLst>
              <a:ext uri="{96DAC541-7B7A-43D3-8B79-37D633B846F1}">
                <asvg:svgBlip xmlns:asvg="http://schemas.microsoft.com/office/drawing/2016/SVG/main" r:embed="rId13"/>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469707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633E34-2FBD-DF8B-74CE-DF2717D2ED98}"/>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AB0E8957-F109-7B4E-D06E-23BFAD676433}"/>
              </a:ext>
            </a:extLst>
          </p:cNvPr>
          <p:cNvSpPr>
            <a:spLocks noGrp="1"/>
          </p:cNvSpPr>
          <p:nvPr>
            <p:ph type="title"/>
          </p:nvPr>
        </p:nvSpPr>
        <p:spPr/>
        <p:txBody>
          <a:bodyPr/>
          <a:lstStyle/>
          <a:p>
            <a:r>
              <a:rPr lang="fr-FR" dirty="0"/>
              <a:t>Dissémination vs Communication</a:t>
            </a:r>
          </a:p>
        </p:txBody>
      </p:sp>
      <p:sp>
        <p:nvSpPr>
          <p:cNvPr id="4" name="Espace réservé du numéro de diapositive 3">
            <a:extLst>
              <a:ext uri="{FF2B5EF4-FFF2-40B4-BE49-F238E27FC236}">
                <a16:creationId xmlns:a16="http://schemas.microsoft.com/office/drawing/2014/main" id="{F75F7CEB-D3AA-3E3E-43D3-A952252FCEA7}"/>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59</a:t>
            </a:fld>
            <a:endParaRPr lang="fr-FR" dirty="0">
              <a:latin typeface="Cambria" panose="02040503050406030204" pitchFamily="18" charset="0"/>
              <a:ea typeface="Cambria" panose="02040503050406030204" pitchFamily="18" charset="0"/>
            </a:endParaRPr>
          </a:p>
        </p:txBody>
      </p:sp>
      <p:graphicFrame>
        <p:nvGraphicFramePr>
          <p:cNvPr id="6" name="Tableau 5">
            <a:extLst>
              <a:ext uri="{FF2B5EF4-FFF2-40B4-BE49-F238E27FC236}">
                <a16:creationId xmlns:a16="http://schemas.microsoft.com/office/drawing/2014/main" id="{DE230A91-7EC0-0C5B-F959-199B6837D26D}"/>
              </a:ext>
            </a:extLst>
          </p:cNvPr>
          <p:cNvGraphicFramePr>
            <a:graphicFrameLocks noGrp="1"/>
          </p:cNvGraphicFramePr>
          <p:nvPr>
            <p:extLst>
              <p:ext uri="{D42A27DB-BD31-4B8C-83A1-F6EECF244321}">
                <p14:modId xmlns:p14="http://schemas.microsoft.com/office/powerpoint/2010/main" val="552949055"/>
              </p:ext>
            </p:extLst>
          </p:nvPr>
        </p:nvGraphicFramePr>
        <p:xfrm>
          <a:off x="148166" y="1240823"/>
          <a:ext cx="11885157" cy="4199298"/>
        </p:xfrm>
        <a:graphic>
          <a:graphicData uri="http://schemas.openxmlformats.org/drawingml/2006/table">
            <a:tbl>
              <a:tblPr firstRow="1" bandRow="1">
                <a:tableStyleId>{5C22544A-7EE6-4342-B048-85BDC9FD1C3A}</a:tableStyleId>
              </a:tblPr>
              <a:tblGrid>
                <a:gridCol w="5885619">
                  <a:extLst>
                    <a:ext uri="{9D8B030D-6E8A-4147-A177-3AD203B41FA5}">
                      <a16:colId xmlns:a16="http://schemas.microsoft.com/office/drawing/2014/main" val="701205026"/>
                    </a:ext>
                  </a:extLst>
                </a:gridCol>
                <a:gridCol w="5999538">
                  <a:extLst>
                    <a:ext uri="{9D8B030D-6E8A-4147-A177-3AD203B41FA5}">
                      <a16:colId xmlns:a16="http://schemas.microsoft.com/office/drawing/2014/main" val="735193655"/>
                    </a:ext>
                  </a:extLst>
                </a:gridCol>
              </a:tblGrid>
              <a:tr h="601143">
                <a:tc>
                  <a:txBody>
                    <a:bodyPr/>
                    <a:lstStyle/>
                    <a:p>
                      <a:pPr algn="ctr"/>
                      <a:r>
                        <a:rPr lang="fr-FR" sz="2400" dirty="0">
                          <a:latin typeface="Cambria" panose="02040503050406030204" pitchFamily="18" charset="0"/>
                          <a:ea typeface="Cambria" panose="02040503050406030204" pitchFamily="18" charset="0"/>
                        </a:rPr>
                        <a:t>Dissémination</a:t>
                      </a:r>
                    </a:p>
                  </a:txBody>
                  <a:tcPr anchor="ctr"/>
                </a:tc>
                <a:tc>
                  <a:txBody>
                    <a:bodyPr/>
                    <a:lstStyle/>
                    <a:p>
                      <a:pPr algn="ctr"/>
                      <a:r>
                        <a:rPr lang="fr-FR" sz="2400" dirty="0">
                          <a:latin typeface="Cambria" panose="02040503050406030204" pitchFamily="18" charset="0"/>
                          <a:ea typeface="Cambria" panose="02040503050406030204" pitchFamily="18" charset="0"/>
                        </a:rPr>
                        <a:t>Communication</a:t>
                      </a:r>
                      <a:endParaRPr lang="en-GB" sz="240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941708643"/>
                  </a:ext>
                </a:extLst>
              </a:tr>
              <a:tr h="485382">
                <a:tc>
                  <a:txBody>
                    <a:bodyPr/>
                    <a:lstStyle/>
                    <a:p>
                      <a:pPr algn="just"/>
                      <a:r>
                        <a:rPr lang="fr-FR" sz="2400" b="0" dirty="0">
                          <a:latin typeface="Cambria" panose="02040503050406030204" pitchFamily="18" charset="0"/>
                          <a:ea typeface="Cambria" panose="02040503050406030204" pitchFamily="18" charset="0"/>
                        </a:rPr>
                        <a:t>Objectif : Maximiser les </a:t>
                      </a:r>
                      <a:r>
                        <a:rPr lang="fr-FR" sz="2400" b="0" dirty="0">
                          <a:solidFill>
                            <a:schemeClr val="accent2"/>
                          </a:solidFill>
                          <a:latin typeface="Cambria" panose="02040503050406030204" pitchFamily="18" charset="0"/>
                          <a:ea typeface="Cambria" panose="02040503050406030204" pitchFamily="18" charset="0"/>
                        </a:rPr>
                        <a:t>impacts </a:t>
                      </a:r>
                      <a:r>
                        <a:rPr lang="fr-FR" sz="2400" b="0" dirty="0">
                          <a:solidFill>
                            <a:schemeClr val="tx1"/>
                          </a:solidFill>
                          <a:latin typeface="Cambria" panose="02040503050406030204" pitchFamily="18" charset="0"/>
                          <a:ea typeface="Cambria" panose="02040503050406030204" pitchFamily="18" charset="0"/>
                        </a:rPr>
                        <a:t>du projet </a:t>
                      </a:r>
                    </a:p>
                  </a:txBody>
                  <a:tcPr anchor="ctr"/>
                </a:tc>
                <a:tc>
                  <a:txBody>
                    <a:bodyPr/>
                    <a:lstStyle/>
                    <a:p>
                      <a:pPr algn="just"/>
                      <a:r>
                        <a:rPr lang="fr-FR" sz="2400" b="0" dirty="0">
                          <a:latin typeface="Cambria" panose="02040503050406030204" pitchFamily="18" charset="0"/>
                          <a:ea typeface="Cambria" panose="02040503050406030204" pitchFamily="18" charset="0"/>
                        </a:rPr>
                        <a:t>Objectif : Informer sur </a:t>
                      </a:r>
                      <a:r>
                        <a:rPr lang="fr-FR" sz="2400" b="0" dirty="0">
                          <a:solidFill>
                            <a:schemeClr val="accent2"/>
                          </a:solidFill>
                          <a:latin typeface="Cambria" panose="02040503050406030204" pitchFamily="18" charset="0"/>
                          <a:ea typeface="Cambria" panose="02040503050406030204" pitchFamily="18" charset="0"/>
                        </a:rPr>
                        <a:t>le projet</a:t>
                      </a:r>
                      <a:endParaRPr lang="en-GB" sz="2400" b="0" dirty="0">
                        <a:solidFill>
                          <a:schemeClr val="accent2"/>
                        </a:solidFill>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881899041"/>
                  </a:ext>
                </a:extLst>
              </a:tr>
              <a:tr h="1037591">
                <a:tc>
                  <a:txBody>
                    <a:bodyPr/>
                    <a:lstStyle/>
                    <a:p>
                      <a:pPr algn="just"/>
                      <a:r>
                        <a:rPr lang="fr-FR" sz="2400" b="0" dirty="0">
                          <a:latin typeface="Cambria" panose="02040503050406030204" pitchFamily="18" charset="0"/>
                          <a:ea typeface="Cambria" panose="02040503050406030204" pitchFamily="18" charset="0"/>
                        </a:rPr>
                        <a:t>Vise uniquement les </a:t>
                      </a:r>
                      <a:r>
                        <a:rPr lang="fr-FR" sz="2400" b="0" dirty="0">
                          <a:solidFill>
                            <a:schemeClr val="accent2"/>
                          </a:solidFill>
                          <a:latin typeface="Cambria" panose="02040503050406030204" pitchFamily="18" charset="0"/>
                          <a:ea typeface="Cambria" panose="02040503050406030204" pitchFamily="18" charset="0"/>
                        </a:rPr>
                        <a:t>résultats</a:t>
                      </a:r>
                      <a:r>
                        <a:rPr lang="fr-FR" sz="2400" b="0" dirty="0">
                          <a:latin typeface="Cambria" panose="02040503050406030204" pitchFamily="18" charset="0"/>
                          <a:ea typeface="Cambria" panose="02040503050406030204" pitchFamily="18" charset="0"/>
                        </a:rPr>
                        <a:t> (+ outputs, </a:t>
                      </a:r>
                      <a:r>
                        <a:rPr lang="fr-FR" sz="2400" b="0" dirty="0" err="1">
                          <a:latin typeface="Cambria" panose="02040503050406030204" pitchFamily="18" charset="0"/>
                          <a:ea typeface="Cambria" panose="02040503050406030204" pitchFamily="18" charset="0"/>
                        </a:rPr>
                        <a:t>outcomes</a:t>
                      </a:r>
                      <a:r>
                        <a:rPr lang="fr-FR" sz="2400" b="0" dirty="0">
                          <a:latin typeface="Cambria" panose="02040503050406030204" pitchFamily="18" charset="0"/>
                          <a:ea typeface="Cambria" panose="02040503050406030204" pitchFamily="18" charset="0"/>
                        </a:rPr>
                        <a:t>)</a:t>
                      </a:r>
                    </a:p>
                  </a:txBody>
                  <a:tcPr anchor="ctr"/>
                </a:tc>
                <a:tc>
                  <a:txBody>
                    <a:bodyPr/>
                    <a:lstStyle/>
                    <a:p>
                      <a:pPr algn="just"/>
                      <a:r>
                        <a:rPr lang="fr-FR" sz="2400" b="0" dirty="0">
                          <a:latin typeface="Cambria" panose="02040503050406030204" pitchFamily="18" charset="0"/>
                          <a:ea typeface="Cambria" panose="02040503050406030204" pitchFamily="18" charset="0"/>
                        </a:rPr>
                        <a:t>Vise le </a:t>
                      </a:r>
                      <a:r>
                        <a:rPr lang="fr-FR" sz="2400" b="0" dirty="0">
                          <a:solidFill>
                            <a:schemeClr val="accent2"/>
                          </a:solidFill>
                          <a:latin typeface="Cambria" panose="02040503050406030204" pitchFamily="18" charset="0"/>
                          <a:ea typeface="Cambria" panose="02040503050406030204" pitchFamily="18" charset="0"/>
                        </a:rPr>
                        <a:t>projet dans son ensemble </a:t>
                      </a:r>
                      <a:r>
                        <a:rPr lang="fr-FR" sz="2400" b="0" dirty="0">
                          <a:latin typeface="Cambria" panose="02040503050406030204" pitchFamily="18" charset="0"/>
                          <a:ea typeface="Cambria" panose="02040503050406030204" pitchFamily="18" charset="0"/>
                        </a:rPr>
                        <a:t>pour informer les citoyens et les acteurs</a:t>
                      </a:r>
                      <a:endParaRPr lang="en-GB" sz="2400" b="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71510382"/>
                  </a:ext>
                </a:extLst>
              </a:tr>
              <a:tr h="1037591">
                <a:tc>
                  <a:txBody>
                    <a:bodyPr/>
                    <a:lstStyle/>
                    <a:p>
                      <a:pPr algn="just"/>
                      <a:r>
                        <a:rPr lang="fr-FR" sz="2400" b="0" dirty="0">
                          <a:latin typeface="Cambria" panose="02040503050406030204" pitchFamily="18" charset="0"/>
                          <a:ea typeface="Cambria" panose="02040503050406030204" pitchFamily="18" charset="0"/>
                        </a:rPr>
                        <a:t>Cible les </a:t>
                      </a:r>
                      <a:r>
                        <a:rPr lang="fr-FR" sz="2400" b="0" dirty="0">
                          <a:solidFill>
                            <a:schemeClr val="accent2"/>
                          </a:solidFill>
                          <a:latin typeface="Cambria" panose="02040503050406030204" pitchFamily="18" charset="0"/>
                          <a:ea typeface="Cambria" panose="02040503050406030204" pitchFamily="18" charset="0"/>
                        </a:rPr>
                        <a:t>bénéficiaires</a:t>
                      </a:r>
                      <a:r>
                        <a:rPr lang="fr-FR" sz="2400" b="0" dirty="0">
                          <a:latin typeface="Cambria" panose="02040503050406030204" pitchFamily="18" charset="0"/>
                          <a:ea typeface="Cambria" panose="02040503050406030204" pitchFamily="18" charset="0"/>
                        </a:rPr>
                        <a:t> des résultats et de leurs effets</a:t>
                      </a:r>
                    </a:p>
                  </a:txBody>
                  <a:tcPr anchor="ctr"/>
                </a:tc>
                <a:tc>
                  <a:txBody>
                    <a:bodyPr/>
                    <a:lstStyle/>
                    <a:p>
                      <a:pPr algn="just"/>
                      <a:r>
                        <a:rPr lang="fr-FR" sz="2400" b="0" dirty="0">
                          <a:latin typeface="Cambria" panose="02040503050406030204" pitchFamily="18" charset="0"/>
                          <a:ea typeface="Cambria" panose="02040503050406030204" pitchFamily="18" charset="0"/>
                        </a:rPr>
                        <a:t>Cible le </a:t>
                      </a:r>
                      <a:r>
                        <a:rPr lang="fr-FR" sz="2400" b="0" dirty="0">
                          <a:solidFill>
                            <a:schemeClr val="accent2"/>
                          </a:solidFill>
                          <a:latin typeface="Cambria" panose="02040503050406030204" pitchFamily="18" charset="0"/>
                          <a:ea typeface="Cambria" panose="02040503050406030204" pitchFamily="18" charset="0"/>
                        </a:rPr>
                        <a:t>grand public</a:t>
                      </a:r>
                      <a:r>
                        <a:rPr lang="fr-FR" sz="2400" b="0" dirty="0">
                          <a:latin typeface="Cambria" panose="02040503050406030204" pitchFamily="18" charset="0"/>
                          <a:ea typeface="Cambria" panose="02040503050406030204" pitchFamily="18" charset="0"/>
                        </a:rPr>
                        <a:t>, les acteurs du domaine impacté</a:t>
                      </a:r>
                      <a:endParaRPr lang="en-GB" sz="2400" b="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3152513840"/>
                  </a:ext>
                </a:extLst>
              </a:tr>
              <a:tr h="1037591">
                <a:tc>
                  <a:txBody>
                    <a:bodyPr/>
                    <a:lstStyle/>
                    <a:p>
                      <a:pPr algn="just"/>
                      <a:r>
                        <a:rPr lang="fr-FR" sz="2400" b="0" dirty="0">
                          <a:latin typeface="Cambria" panose="02040503050406030204" pitchFamily="18" charset="0"/>
                          <a:ea typeface="Cambria" panose="02040503050406030204" pitchFamily="18" charset="0"/>
                        </a:rPr>
                        <a:t>Demande un </a:t>
                      </a:r>
                      <a:r>
                        <a:rPr lang="fr-FR" sz="2400" b="0" dirty="0">
                          <a:solidFill>
                            <a:schemeClr val="accent2"/>
                          </a:solidFill>
                          <a:latin typeface="Cambria" panose="02040503050406030204" pitchFamily="18" charset="0"/>
                          <a:ea typeface="Cambria" panose="02040503050406030204" pitchFamily="18" charset="0"/>
                        </a:rPr>
                        <a:t>plan ciblé </a:t>
                      </a:r>
                      <a:r>
                        <a:rPr lang="fr-FR" sz="2400" b="0" dirty="0">
                          <a:latin typeface="Cambria" panose="02040503050406030204" pitchFamily="18" charset="0"/>
                          <a:ea typeface="Cambria" panose="02040503050406030204" pitchFamily="18" charset="0"/>
                        </a:rPr>
                        <a:t>par résultat/impact</a:t>
                      </a:r>
                    </a:p>
                  </a:txBody>
                  <a:tcPr anchor="ctr"/>
                </a:tc>
                <a:tc>
                  <a:txBody>
                    <a:bodyPr/>
                    <a:lstStyle/>
                    <a:p>
                      <a:pPr algn="just"/>
                      <a:r>
                        <a:rPr lang="fr-FR" sz="2400" b="0" dirty="0">
                          <a:latin typeface="Cambria" panose="02040503050406030204" pitchFamily="18" charset="0"/>
                          <a:ea typeface="Cambria" panose="02040503050406030204" pitchFamily="18" charset="0"/>
                        </a:rPr>
                        <a:t>Demande un </a:t>
                      </a:r>
                      <a:r>
                        <a:rPr lang="fr-FR" sz="2400" b="0" dirty="0">
                          <a:solidFill>
                            <a:schemeClr val="accent2"/>
                          </a:solidFill>
                          <a:latin typeface="Cambria" panose="02040503050406030204" pitchFamily="18" charset="0"/>
                          <a:ea typeface="Cambria" panose="02040503050406030204" pitchFamily="18" charset="0"/>
                        </a:rPr>
                        <a:t>plan général </a:t>
                      </a:r>
                      <a:r>
                        <a:rPr lang="fr-FR" sz="2400" b="0" dirty="0">
                          <a:latin typeface="Cambria" panose="02040503050406030204" pitchFamily="18" charset="0"/>
                          <a:ea typeface="Cambria" panose="02040503050406030204" pitchFamily="18" charset="0"/>
                        </a:rPr>
                        <a:t>de communication du projet</a:t>
                      </a:r>
                      <a:endParaRPr lang="en-GB" sz="2400" b="0" dirty="0">
                        <a:latin typeface="Cambria" panose="02040503050406030204" pitchFamily="18" charset="0"/>
                        <a:ea typeface="Cambria" panose="02040503050406030204" pitchFamily="18" charset="0"/>
                      </a:endParaRPr>
                    </a:p>
                  </a:txBody>
                  <a:tcPr anchor="ctr"/>
                </a:tc>
                <a:extLst>
                  <a:ext uri="{0D108BD9-81ED-4DB2-BD59-A6C34878D82A}">
                    <a16:rowId xmlns:a16="http://schemas.microsoft.com/office/drawing/2014/main" val="1455912515"/>
                  </a:ext>
                </a:extLst>
              </a:tr>
            </a:tbl>
          </a:graphicData>
        </a:graphic>
      </p:graphicFrame>
    </p:spTree>
    <p:extLst>
      <p:ext uri="{BB962C8B-B14F-4D97-AF65-F5344CB8AC3E}">
        <p14:creationId xmlns:p14="http://schemas.microsoft.com/office/powerpoint/2010/main" val="1237002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AE81D1-593F-9E3C-27CF-50CF208D8430}"/>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ADE255AB-B582-0E2E-302C-6F268D937469}"/>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Tour de table</a:t>
            </a:r>
          </a:p>
        </p:txBody>
      </p:sp>
      <p:sp>
        <p:nvSpPr>
          <p:cNvPr id="5" name="Espace réservé du texte 4">
            <a:extLst>
              <a:ext uri="{FF2B5EF4-FFF2-40B4-BE49-F238E27FC236}">
                <a16:creationId xmlns:a16="http://schemas.microsoft.com/office/drawing/2014/main" id="{B7025BD9-E25A-67E5-212F-3502E9DCBC22}"/>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Présentation</a:t>
            </a:r>
          </a:p>
        </p:txBody>
      </p:sp>
      <p:sp>
        <p:nvSpPr>
          <p:cNvPr id="2" name="TextBox 1">
            <a:extLst>
              <a:ext uri="{FF2B5EF4-FFF2-40B4-BE49-F238E27FC236}">
                <a16:creationId xmlns:a16="http://schemas.microsoft.com/office/drawing/2014/main" id="{501A3D8F-3BDA-2EEF-C0CD-30E9FF42A781}"/>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3283522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3C10EBD-8A1A-1A5E-C374-892FC4E1B7EF}"/>
              </a:ext>
            </a:extLst>
          </p:cNvPr>
          <p:cNvSpPr>
            <a:spLocks noGrp="1"/>
          </p:cNvSpPr>
          <p:nvPr>
            <p:ph type="title"/>
          </p:nvPr>
        </p:nvSpPr>
        <p:spPr/>
        <p:txBody>
          <a:bodyPr/>
          <a:lstStyle/>
          <a:p>
            <a:r>
              <a:rPr lang="fr-FR" dirty="0"/>
              <a:t>Synthétisez !</a:t>
            </a:r>
            <a:endParaRPr lang="en-GB" dirty="0"/>
          </a:p>
        </p:txBody>
      </p:sp>
      <p:sp>
        <p:nvSpPr>
          <p:cNvPr id="4" name="Espace réservé du numéro de diapositive 3">
            <a:extLst>
              <a:ext uri="{FF2B5EF4-FFF2-40B4-BE49-F238E27FC236}">
                <a16:creationId xmlns:a16="http://schemas.microsoft.com/office/drawing/2014/main" id="{8CDFEEDF-DF64-ADED-31B4-646DE70CFD09}"/>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60</a:t>
            </a:fld>
            <a:endParaRPr lang="fr-FR">
              <a:latin typeface="Cambria" panose="02040503050406030204" pitchFamily="18" charset="0"/>
              <a:ea typeface="Cambria" panose="02040503050406030204" pitchFamily="18" charset="0"/>
            </a:endParaRPr>
          </a:p>
        </p:txBody>
      </p:sp>
      <p:graphicFrame>
        <p:nvGraphicFramePr>
          <p:cNvPr id="13" name="Tableau 12">
            <a:extLst>
              <a:ext uri="{FF2B5EF4-FFF2-40B4-BE49-F238E27FC236}">
                <a16:creationId xmlns:a16="http://schemas.microsoft.com/office/drawing/2014/main" id="{ADF96A1E-2C0A-BE71-1EFD-E9B5F28D4D0D}"/>
              </a:ext>
            </a:extLst>
          </p:cNvPr>
          <p:cNvGraphicFramePr>
            <a:graphicFrameLocks noGrp="1"/>
          </p:cNvGraphicFramePr>
          <p:nvPr>
            <p:extLst>
              <p:ext uri="{D42A27DB-BD31-4B8C-83A1-F6EECF244321}">
                <p14:modId xmlns:p14="http://schemas.microsoft.com/office/powerpoint/2010/main" val="3906917478"/>
              </p:ext>
            </p:extLst>
          </p:nvPr>
        </p:nvGraphicFramePr>
        <p:xfrm>
          <a:off x="280416" y="1428505"/>
          <a:ext cx="11814048" cy="3903785"/>
        </p:xfrm>
        <a:graphic>
          <a:graphicData uri="http://schemas.openxmlformats.org/drawingml/2006/table">
            <a:tbl>
              <a:tblPr firstRow="1" bandRow="1">
                <a:tableStyleId>{5C22544A-7EE6-4342-B048-85BDC9FD1C3A}</a:tableStyleId>
              </a:tblPr>
              <a:tblGrid>
                <a:gridCol w="2097024">
                  <a:extLst>
                    <a:ext uri="{9D8B030D-6E8A-4147-A177-3AD203B41FA5}">
                      <a16:colId xmlns:a16="http://schemas.microsoft.com/office/drawing/2014/main" val="4004888392"/>
                    </a:ext>
                  </a:extLst>
                </a:gridCol>
                <a:gridCol w="2511552">
                  <a:extLst>
                    <a:ext uri="{9D8B030D-6E8A-4147-A177-3AD203B41FA5}">
                      <a16:colId xmlns:a16="http://schemas.microsoft.com/office/drawing/2014/main" val="3314572830"/>
                    </a:ext>
                  </a:extLst>
                </a:gridCol>
                <a:gridCol w="2487168">
                  <a:extLst>
                    <a:ext uri="{9D8B030D-6E8A-4147-A177-3AD203B41FA5}">
                      <a16:colId xmlns:a16="http://schemas.microsoft.com/office/drawing/2014/main" val="620369407"/>
                    </a:ext>
                  </a:extLst>
                </a:gridCol>
                <a:gridCol w="2414016">
                  <a:extLst>
                    <a:ext uri="{9D8B030D-6E8A-4147-A177-3AD203B41FA5}">
                      <a16:colId xmlns:a16="http://schemas.microsoft.com/office/drawing/2014/main" val="3737369507"/>
                    </a:ext>
                  </a:extLst>
                </a:gridCol>
                <a:gridCol w="2304288">
                  <a:extLst>
                    <a:ext uri="{9D8B030D-6E8A-4147-A177-3AD203B41FA5}">
                      <a16:colId xmlns:a16="http://schemas.microsoft.com/office/drawing/2014/main" val="160464273"/>
                    </a:ext>
                  </a:extLst>
                </a:gridCol>
              </a:tblGrid>
              <a:tr h="1252025">
                <a:tc>
                  <a:txBody>
                    <a:bodyPr/>
                    <a:lstStyle/>
                    <a:p>
                      <a:pPr algn="ctr"/>
                      <a:r>
                        <a:rPr lang="en-US" sz="2800" noProof="0" dirty="0">
                          <a:latin typeface="Cambria" panose="02040503050406030204" pitchFamily="18" charset="0"/>
                          <a:ea typeface="Cambria" panose="02040503050406030204" pitchFamily="18" charset="0"/>
                        </a:rPr>
                        <a:t>Result outputs</a:t>
                      </a:r>
                    </a:p>
                  </a:txBody>
                  <a:tcPr anchor="ctr"/>
                </a:tc>
                <a:tc>
                  <a:txBody>
                    <a:bodyPr/>
                    <a:lstStyle/>
                    <a:p>
                      <a:pPr algn="ctr"/>
                      <a:r>
                        <a:rPr lang="en-US" sz="2800" noProof="0" dirty="0">
                          <a:latin typeface="Cambria" panose="02040503050406030204" pitchFamily="18" charset="0"/>
                          <a:ea typeface="Cambria" panose="02040503050406030204" pitchFamily="18" charset="0"/>
                        </a:rPr>
                        <a:t>Action</a:t>
                      </a:r>
                    </a:p>
                  </a:txBody>
                  <a:tcPr anchor="ctr"/>
                </a:tc>
                <a:tc>
                  <a:txBody>
                    <a:bodyPr/>
                    <a:lstStyle/>
                    <a:p>
                      <a:pPr algn="ctr"/>
                      <a:r>
                        <a:rPr lang="en-US" sz="2800" noProof="0" dirty="0">
                          <a:latin typeface="Cambria" panose="02040503050406030204" pitchFamily="18" charset="0"/>
                          <a:ea typeface="Cambria" panose="02040503050406030204" pitchFamily="18" charset="0"/>
                        </a:rPr>
                        <a:t>Channel</a:t>
                      </a:r>
                    </a:p>
                  </a:txBody>
                  <a:tcPr anchor="ctr"/>
                </a:tc>
                <a:tc>
                  <a:txBody>
                    <a:bodyPr/>
                    <a:lstStyle/>
                    <a:p>
                      <a:pPr algn="ctr"/>
                      <a:r>
                        <a:rPr lang="en-US" sz="2800" noProof="0" dirty="0">
                          <a:latin typeface="Cambria" panose="02040503050406030204" pitchFamily="18" charset="0"/>
                          <a:ea typeface="Cambria" panose="02040503050406030204" pitchFamily="18" charset="0"/>
                        </a:rPr>
                        <a:t>Target</a:t>
                      </a:r>
                    </a:p>
                  </a:txBody>
                  <a:tcPr anchor="ctr"/>
                </a:tc>
                <a:tc>
                  <a:txBody>
                    <a:bodyPr/>
                    <a:lstStyle/>
                    <a:p>
                      <a:pPr algn="ctr"/>
                      <a:r>
                        <a:rPr lang="en-US" sz="2800" noProof="0" dirty="0">
                          <a:latin typeface="Cambria" panose="02040503050406030204" pitchFamily="18" charset="0"/>
                          <a:ea typeface="Cambria" panose="02040503050406030204" pitchFamily="18" charset="0"/>
                        </a:rPr>
                        <a:t>Indicator</a:t>
                      </a:r>
                    </a:p>
                  </a:txBody>
                  <a:tcPr anchor="ctr"/>
                </a:tc>
                <a:extLst>
                  <a:ext uri="{0D108BD9-81ED-4DB2-BD59-A6C34878D82A}">
                    <a16:rowId xmlns:a16="http://schemas.microsoft.com/office/drawing/2014/main" val="524942112"/>
                  </a:ext>
                </a:extLst>
              </a:tr>
              <a:tr h="12520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latin typeface="Cambria" panose="02040503050406030204" pitchFamily="18" charset="0"/>
                          <a:ea typeface="Cambria" panose="02040503050406030204" pitchFamily="18" charset="0"/>
                        </a:rPr>
                        <a:t>Résultat à disséminer</a:t>
                      </a:r>
                      <a:endParaRPr lang="en-GB" sz="2800" dirty="0">
                        <a:latin typeface="Cambria" panose="02040503050406030204" pitchFamily="18" charset="0"/>
                        <a:ea typeface="Cambria" panose="02040503050406030204" pitchFamily="18" charset="0"/>
                      </a:endParaRPr>
                    </a:p>
                    <a:p>
                      <a:pPr algn="ctr"/>
                      <a:endParaRPr lang="en-US" sz="2800" noProof="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latin typeface="Cambria" panose="02040503050406030204" pitchFamily="18" charset="0"/>
                          <a:ea typeface="Cambria" panose="02040503050406030204" pitchFamily="18" charset="0"/>
                        </a:rPr>
                        <a:t>Action de dissémination</a:t>
                      </a:r>
                      <a:endParaRPr lang="en-GB" sz="2800" dirty="0">
                        <a:latin typeface="Cambria" panose="02040503050406030204" pitchFamily="18" charset="0"/>
                        <a:ea typeface="Cambria" panose="02040503050406030204" pitchFamily="18" charset="0"/>
                      </a:endParaRPr>
                    </a:p>
                    <a:p>
                      <a:pPr algn="ctr"/>
                      <a:endParaRPr lang="en-US" sz="2800" noProof="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latin typeface="Cambria" panose="02040503050406030204" pitchFamily="18" charset="0"/>
                          <a:ea typeface="Cambria" panose="02040503050406030204" pitchFamily="18" charset="0"/>
                        </a:rPr>
                        <a:t>Canal de dissémination</a:t>
                      </a:r>
                      <a:endParaRPr lang="en-GB" sz="2800" dirty="0">
                        <a:latin typeface="Cambria" panose="02040503050406030204" pitchFamily="18" charset="0"/>
                        <a:ea typeface="Cambria" panose="02040503050406030204" pitchFamily="18" charset="0"/>
                      </a:endParaRPr>
                    </a:p>
                    <a:p>
                      <a:pPr algn="ctr"/>
                      <a:endParaRPr lang="en-US" sz="2800" noProof="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latin typeface="Cambria" panose="02040503050406030204" pitchFamily="18" charset="0"/>
                          <a:ea typeface="Cambria" panose="02040503050406030204" pitchFamily="18" charset="0"/>
                        </a:rPr>
                        <a:t>Cible de dissémination = cibles des </a:t>
                      </a:r>
                      <a:r>
                        <a:rPr lang="fr-FR" sz="2800" dirty="0" err="1">
                          <a:latin typeface="Cambria" panose="02040503050406030204" pitchFamily="18" charset="0"/>
                          <a:ea typeface="Cambria" panose="02040503050406030204" pitchFamily="18" charset="0"/>
                        </a:rPr>
                        <a:t>outcomes</a:t>
                      </a:r>
                      <a:r>
                        <a:rPr lang="fr-FR" sz="2800" dirty="0">
                          <a:latin typeface="Cambria" panose="02040503050406030204" pitchFamily="18" charset="0"/>
                          <a:ea typeface="Cambria" panose="02040503050406030204" pitchFamily="18" charset="0"/>
                        </a:rPr>
                        <a:t> et des impacts</a:t>
                      </a:r>
                      <a:endParaRPr lang="en-GB" sz="2800" dirty="0">
                        <a:latin typeface="Cambria" panose="02040503050406030204" pitchFamily="18" charset="0"/>
                        <a:ea typeface="Cambria" panose="02040503050406030204" pitchFamily="18" charset="0"/>
                      </a:endParaRPr>
                    </a:p>
                    <a:p>
                      <a:pPr algn="ctr"/>
                      <a:endParaRPr lang="en-US" sz="2800" noProof="0" dirty="0">
                        <a:latin typeface="Cambria" panose="02040503050406030204" pitchFamily="18" charset="0"/>
                        <a:ea typeface="Cambria" panose="02040503050406030204" pitchFamily="18" charset="0"/>
                      </a:endParaRPr>
                    </a:p>
                  </a:txBody>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fr-FR" sz="2800" dirty="0">
                          <a:latin typeface="Cambria" panose="02040503050406030204" pitchFamily="18" charset="0"/>
                          <a:ea typeface="Cambria" panose="02040503050406030204" pitchFamily="18" charset="0"/>
                        </a:rPr>
                        <a:t>Indicateur précis</a:t>
                      </a:r>
                      <a:endParaRPr lang="en-GB" sz="2800" dirty="0">
                        <a:latin typeface="Cambria" panose="02040503050406030204" pitchFamily="18" charset="0"/>
                        <a:ea typeface="Cambria" panose="02040503050406030204" pitchFamily="18" charset="0"/>
                      </a:endParaRPr>
                    </a:p>
                    <a:p>
                      <a:pPr algn="ctr"/>
                      <a:endParaRPr lang="en-US" sz="2800" noProof="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08298481"/>
                  </a:ext>
                </a:extLst>
              </a:tr>
            </a:tbl>
          </a:graphicData>
        </a:graphic>
      </p:graphicFrame>
    </p:spTree>
    <p:extLst>
      <p:ext uri="{BB962C8B-B14F-4D97-AF65-F5344CB8AC3E}">
        <p14:creationId xmlns:p14="http://schemas.microsoft.com/office/powerpoint/2010/main" val="7226787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F04D42-FA8E-92E5-3A98-B0829B353D5C}"/>
            </a:ext>
          </a:extLst>
        </p:cNvPr>
        <p:cNvGrpSpPr/>
        <p:nvPr/>
      </p:nvGrpSpPr>
      <p:grpSpPr>
        <a:xfrm>
          <a:off x="0" y="0"/>
          <a:ext cx="0" cy="0"/>
          <a:chOff x="0" y="0"/>
          <a:chExt cx="0" cy="0"/>
        </a:xfrm>
      </p:grpSpPr>
      <p:cxnSp>
        <p:nvCxnSpPr>
          <p:cNvPr id="69" name="Connecteur droit 68">
            <a:extLst>
              <a:ext uri="{FF2B5EF4-FFF2-40B4-BE49-F238E27FC236}">
                <a16:creationId xmlns:a16="http://schemas.microsoft.com/office/drawing/2014/main" id="{3BD6B8A9-4AA1-BABB-8CF7-8B6867018454}"/>
              </a:ext>
            </a:extLst>
          </p:cNvPr>
          <p:cNvCxnSpPr>
            <a:cxnSpLocks/>
          </p:cNvCxnSpPr>
          <p:nvPr/>
        </p:nvCxnSpPr>
        <p:spPr>
          <a:xfrm>
            <a:off x="2641961" y="4580282"/>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Connecteur droit 69">
            <a:extLst>
              <a:ext uri="{FF2B5EF4-FFF2-40B4-BE49-F238E27FC236}">
                <a16:creationId xmlns:a16="http://schemas.microsoft.com/office/drawing/2014/main" id="{8A5F3B7C-1DCC-B1F2-AF2F-96BF2E6B851E}"/>
              </a:ext>
            </a:extLst>
          </p:cNvPr>
          <p:cNvCxnSpPr>
            <a:cxnSpLocks/>
          </p:cNvCxnSpPr>
          <p:nvPr/>
        </p:nvCxnSpPr>
        <p:spPr>
          <a:xfrm>
            <a:off x="4409405" y="4580282"/>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6" name="Connecteur droit 65">
            <a:extLst>
              <a:ext uri="{FF2B5EF4-FFF2-40B4-BE49-F238E27FC236}">
                <a16:creationId xmlns:a16="http://schemas.microsoft.com/office/drawing/2014/main" id="{198BFF50-5ECD-AEE3-49EE-2E008A42262A}"/>
              </a:ext>
            </a:extLst>
          </p:cNvPr>
          <p:cNvCxnSpPr>
            <a:cxnSpLocks/>
          </p:cNvCxnSpPr>
          <p:nvPr/>
        </p:nvCxnSpPr>
        <p:spPr>
          <a:xfrm>
            <a:off x="6827453" y="4580282"/>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7" name="Connecteur droit 66">
            <a:extLst>
              <a:ext uri="{FF2B5EF4-FFF2-40B4-BE49-F238E27FC236}">
                <a16:creationId xmlns:a16="http://schemas.microsoft.com/office/drawing/2014/main" id="{0AD0CDF0-4A69-E061-4596-1BF91AC94C32}"/>
              </a:ext>
            </a:extLst>
          </p:cNvPr>
          <p:cNvCxnSpPr>
            <a:cxnSpLocks/>
          </p:cNvCxnSpPr>
          <p:nvPr/>
        </p:nvCxnSpPr>
        <p:spPr>
          <a:xfrm>
            <a:off x="8594897" y="4580282"/>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sp>
        <p:nvSpPr>
          <p:cNvPr id="2" name="Titre 1">
            <a:extLst>
              <a:ext uri="{FF2B5EF4-FFF2-40B4-BE49-F238E27FC236}">
                <a16:creationId xmlns:a16="http://schemas.microsoft.com/office/drawing/2014/main" id="{249B4001-00EC-38DB-3007-54526AA8C787}"/>
              </a:ext>
            </a:extLst>
          </p:cNvPr>
          <p:cNvSpPr>
            <a:spLocks noGrp="1"/>
          </p:cNvSpPr>
          <p:nvPr>
            <p:ph type="title"/>
          </p:nvPr>
        </p:nvSpPr>
        <p:spPr/>
        <p:txBody>
          <a:bodyPr/>
          <a:lstStyle/>
          <a:p>
            <a:r>
              <a:rPr lang="fr-FR" sz="4400" dirty="0"/>
              <a:t>Exploitation et dissémination des résultats</a:t>
            </a:r>
          </a:p>
        </p:txBody>
      </p:sp>
      <p:sp>
        <p:nvSpPr>
          <p:cNvPr id="4" name="Espace réservé du numéro de diapositive 3">
            <a:extLst>
              <a:ext uri="{FF2B5EF4-FFF2-40B4-BE49-F238E27FC236}">
                <a16:creationId xmlns:a16="http://schemas.microsoft.com/office/drawing/2014/main" id="{09719722-B150-9F5F-61F1-4BA9062F829D}"/>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61</a:t>
            </a:fld>
            <a:endParaRPr lang="fr-FR">
              <a:latin typeface="Cambria" panose="02040503050406030204" pitchFamily="18" charset="0"/>
              <a:ea typeface="Cambria" panose="02040503050406030204" pitchFamily="18" charset="0"/>
            </a:endParaRPr>
          </a:p>
        </p:txBody>
      </p:sp>
      <p:cxnSp>
        <p:nvCxnSpPr>
          <p:cNvPr id="9" name="Google Shape;282;p23">
            <a:extLst>
              <a:ext uri="{FF2B5EF4-FFF2-40B4-BE49-F238E27FC236}">
                <a16:creationId xmlns:a16="http://schemas.microsoft.com/office/drawing/2014/main" id="{0A6DC4AA-598C-C84A-087A-71C0F8CBEE6D}"/>
              </a:ext>
            </a:extLst>
          </p:cNvPr>
          <p:cNvCxnSpPr>
            <a:stCxn id="34" idx="3"/>
          </p:cNvCxnSpPr>
          <p:nvPr/>
        </p:nvCxnSpPr>
        <p:spPr>
          <a:xfrm>
            <a:off x="5178560" y="1445373"/>
            <a:ext cx="257700" cy="3367500"/>
          </a:xfrm>
          <a:prstGeom prst="bentConnector2">
            <a:avLst/>
          </a:prstGeom>
          <a:noFill/>
          <a:ln w="28575" cap="flat" cmpd="sng">
            <a:solidFill>
              <a:schemeClr val="accent3"/>
            </a:solidFill>
            <a:prstDash val="solid"/>
            <a:round/>
            <a:headEnd type="none" w="med" len="med"/>
            <a:tailEnd type="oval" w="med" len="med"/>
          </a:ln>
        </p:spPr>
      </p:cxnSp>
      <p:sp>
        <p:nvSpPr>
          <p:cNvPr id="10" name="Google Shape;284;p23">
            <a:extLst>
              <a:ext uri="{FF2B5EF4-FFF2-40B4-BE49-F238E27FC236}">
                <a16:creationId xmlns:a16="http://schemas.microsoft.com/office/drawing/2014/main" id="{E0511E96-E28F-97FD-F4E7-55BFB4C8366E}"/>
              </a:ext>
            </a:extLst>
          </p:cNvPr>
          <p:cNvSpPr/>
          <p:nvPr/>
        </p:nvSpPr>
        <p:spPr>
          <a:xfrm>
            <a:off x="1746735" y="1799623"/>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1" name="Google Shape;285;p23">
            <a:extLst>
              <a:ext uri="{FF2B5EF4-FFF2-40B4-BE49-F238E27FC236}">
                <a16:creationId xmlns:a16="http://schemas.microsoft.com/office/drawing/2014/main" id="{29AE317E-4EA3-E49E-8540-5CBC06BB3F8C}"/>
              </a:ext>
            </a:extLst>
          </p:cNvPr>
          <p:cNvSpPr/>
          <p:nvPr/>
        </p:nvSpPr>
        <p:spPr>
          <a:xfrm>
            <a:off x="5929760" y="1799623"/>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2" name="Google Shape;286;p23">
            <a:extLst>
              <a:ext uri="{FF2B5EF4-FFF2-40B4-BE49-F238E27FC236}">
                <a16:creationId xmlns:a16="http://schemas.microsoft.com/office/drawing/2014/main" id="{B3F957DE-1298-5822-FB20-8D6177C4CE32}"/>
              </a:ext>
            </a:extLst>
          </p:cNvPr>
          <p:cNvSpPr/>
          <p:nvPr/>
        </p:nvSpPr>
        <p:spPr>
          <a:xfrm>
            <a:off x="1746735" y="2843166"/>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3" name="Google Shape;287;p23">
            <a:extLst>
              <a:ext uri="{FF2B5EF4-FFF2-40B4-BE49-F238E27FC236}">
                <a16:creationId xmlns:a16="http://schemas.microsoft.com/office/drawing/2014/main" id="{C5003D94-2545-4746-C0AC-EFC1D8186A31}"/>
              </a:ext>
            </a:extLst>
          </p:cNvPr>
          <p:cNvSpPr/>
          <p:nvPr/>
        </p:nvSpPr>
        <p:spPr>
          <a:xfrm>
            <a:off x="5929760" y="2843166"/>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4" name="Google Shape;288;p23">
            <a:extLst>
              <a:ext uri="{FF2B5EF4-FFF2-40B4-BE49-F238E27FC236}">
                <a16:creationId xmlns:a16="http://schemas.microsoft.com/office/drawing/2014/main" id="{CE2BC8BD-C17B-BD88-932E-F7A772CFF12E}"/>
              </a:ext>
            </a:extLst>
          </p:cNvPr>
          <p:cNvSpPr/>
          <p:nvPr/>
        </p:nvSpPr>
        <p:spPr>
          <a:xfrm>
            <a:off x="1746735" y="3886710"/>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5" name="Google Shape;289;p23">
            <a:extLst>
              <a:ext uri="{FF2B5EF4-FFF2-40B4-BE49-F238E27FC236}">
                <a16:creationId xmlns:a16="http://schemas.microsoft.com/office/drawing/2014/main" id="{6E12C3B5-2EAC-9830-04F6-65D825496C83}"/>
              </a:ext>
            </a:extLst>
          </p:cNvPr>
          <p:cNvSpPr/>
          <p:nvPr/>
        </p:nvSpPr>
        <p:spPr>
          <a:xfrm>
            <a:off x="5929760" y="3886710"/>
            <a:ext cx="3431700" cy="930900"/>
          </a:xfrm>
          <a:prstGeom prst="roundRect">
            <a:avLst>
              <a:gd name="adj" fmla="val 22134"/>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17" name="Google Shape;291;p23">
            <a:extLst>
              <a:ext uri="{FF2B5EF4-FFF2-40B4-BE49-F238E27FC236}">
                <a16:creationId xmlns:a16="http://schemas.microsoft.com/office/drawing/2014/main" id="{910A1842-C684-122B-BDD1-F08404317A3C}"/>
              </a:ext>
            </a:extLst>
          </p:cNvPr>
          <p:cNvSpPr txBox="1"/>
          <p:nvPr/>
        </p:nvSpPr>
        <p:spPr>
          <a:xfrm>
            <a:off x="2082256" y="1799623"/>
            <a:ext cx="2997311" cy="41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400" dirty="0">
                <a:latin typeface="Cambria" panose="02040503050406030204" pitchFamily="18" charset="0"/>
                <a:ea typeface="Cambria" panose="02040503050406030204" pitchFamily="18" charset="0"/>
                <a:cs typeface="Roboto"/>
                <a:sym typeface="Roboto"/>
              </a:rPr>
              <a:t>L'exploitation concerne la manière dont les partenaires du projet vont utiliser les résultats après la fin du financement.</a:t>
            </a:r>
            <a:endParaRPr dirty="0">
              <a:latin typeface="Cambria" panose="02040503050406030204" pitchFamily="18" charset="0"/>
              <a:ea typeface="Cambria" panose="02040503050406030204" pitchFamily="18" charset="0"/>
              <a:cs typeface="Roboto"/>
              <a:sym typeface="Roboto"/>
            </a:endParaRPr>
          </a:p>
        </p:txBody>
      </p:sp>
      <p:sp>
        <p:nvSpPr>
          <p:cNvPr id="19" name="Google Shape;293;p23">
            <a:extLst>
              <a:ext uri="{FF2B5EF4-FFF2-40B4-BE49-F238E27FC236}">
                <a16:creationId xmlns:a16="http://schemas.microsoft.com/office/drawing/2014/main" id="{373D94E2-6A71-FDD7-A824-26A76AC75F31}"/>
              </a:ext>
            </a:extLst>
          </p:cNvPr>
          <p:cNvSpPr txBox="1"/>
          <p:nvPr/>
        </p:nvSpPr>
        <p:spPr>
          <a:xfrm>
            <a:off x="2103541" y="2809910"/>
            <a:ext cx="2976026" cy="411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 Stratégie de Propriété Intellectuelle (PI) : Définition des droits de chaque partenaire sur les résultats du projet (brevets, licences, droits d’auteur).</a:t>
            </a:r>
            <a:endParaRP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21" name="Google Shape;295;p23">
            <a:extLst>
              <a:ext uri="{FF2B5EF4-FFF2-40B4-BE49-F238E27FC236}">
                <a16:creationId xmlns:a16="http://schemas.microsoft.com/office/drawing/2014/main" id="{774DA8C3-FF7B-4310-6B12-8E18EA1FD629}"/>
              </a:ext>
            </a:extLst>
          </p:cNvPr>
          <p:cNvSpPr txBox="1"/>
          <p:nvPr/>
        </p:nvSpPr>
        <p:spPr>
          <a:xfrm>
            <a:off x="2181253" y="3857036"/>
            <a:ext cx="2836995" cy="435300"/>
          </a:xfrm>
          <a:prstGeom prst="rect">
            <a:avLst/>
          </a:prstGeom>
          <a:noFill/>
          <a:ln>
            <a:noFill/>
          </a:ln>
        </p:spPr>
        <p:txBody>
          <a:bodyPr spcFirstLastPara="1" wrap="square" lIns="91425" tIns="91425" rIns="91425" bIns="91425" anchor="t" anchorCtr="0">
            <a:noAutofit/>
          </a:bodyPr>
          <a:lstStyle/>
          <a:p>
            <a:pPr marL="0" lvl="0" indent="0"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Plan d’exploitation : Explication de la manière dont les résultats seront utilisés à court, moyen et long terme (BM &amp; BP)</a:t>
            </a:r>
            <a:endParaRPr dirty="0">
              <a:latin typeface="Cambria" panose="02040503050406030204" pitchFamily="18" charset="0"/>
              <a:ea typeface="Cambria" panose="02040503050406030204" pitchFamily="18" charset="0"/>
              <a:cs typeface="Roboto"/>
              <a:sym typeface="Roboto"/>
            </a:endParaRPr>
          </a:p>
        </p:txBody>
      </p:sp>
      <p:sp>
        <p:nvSpPr>
          <p:cNvPr id="22" name="Google Shape;296;p23">
            <a:extLst>
              <a:ext uri="{FF2B5EF4-FFF2-40B4-BE49-F238E27FC236}">
                <a16:creationId xmlns:a16="http://schemas.microsoft.com/office/drawing/2014/main" id="{CBFFE291-1B02-235E-2414-6AD34DD5B8F9}"/>
              </a:ext>
            </a:extLst>
          </p:cNvPr>
          <p:cNvSpPr/>
          <p:nvPr/>
        </p:nvSpPr>
        <p:spPr>
          <a:xfrm>
            <a:off x="1439360" y="1943623"/>
            <a:ext cx="642900" cy="642900"/>
          </a:xfrm>
          <a:prstGeom prst="ellipse">
            <a:avLst/>
          </a:prstGeom>
          <a:solidFill>
            <a:schemeClr val="accent4"/>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3" name="Google Shape;297;p23">
            <a:extLst>
              <a:ext uri="{FF2B5EF4-FFF2-40B4-BE49-F238E27FC236}">
                <a16:creationId xmlns:a16="http://schemas.microsoft.com/office/drawing/2014/main" id="{468688A5-D895-C863-B2EB-1DDD0AFB96AA}"/>
              </a:ext>
            </a:extLst>
          </p:cNvPr>
          <p:cNvSpPr/>
          <p:nvPr/>
        </p:nvSpPr>
        <p:spPr>
          <a:xfrm>
            <a:off x="1439360" y="2987166"/>
            <a:ext cx="642900" cy="642900"/>
          </a:xfrm>
          <a:prstGeom prst="ellipse">
            <a:avLst/>
          </a:prstGeom>
          <a:solidFill>
            <a:schemeClr val="accent5"/>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4" name="Google Shape;298;p23">
            <a:extLst>
              <a:ext uri="{FF2B5EF4-FFF2-40B4-BE49-F238E27FC236}">
                <a16:creationId xmlns:a16="http://schemas.microsoft.com/office/drawing/2014/main" id="{7B1A5AB6-B220-0139-8DFE-1BA503A5DC4C}"/>
              </a:ext>
            </a:extLst>
          </p:cNvPr>
          <p:cNvSpPr/>
          <p:nvPr/>
        </p:nvSpPr>
        <p:spPr>
          <a:xfrm>
            <a:off x="1439360" y="4030710"/>
            <a:ext cx="642900" cy="642900"/>
          </a:xfrm>
          <a:prstGeom prst="ellipse">
            <a:avLst/>
          </a:prstGeom>
          <a:solidFill>
            <a:schemeClr val="accent6"/>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5" name="Google Shape;299;p23">
            <a:extLst>
              <a:ext uri="{FF2B5EF4-FFF2-40B4-BE49-F238E27FC236}">
                <a16:creationId xmlns:a16="http://schemas.microsoft.com/office/drawing/2014/main" id="{DE532AE0-1F60-727A-137C-0E7BACD14E35}"/>
              </a:ext>
            </a:extLst>
          </p:cNvPr>
          <p:cNvSpPr/>
          <p:nvPr/>
        </p:nvSpPr>
        <p:spPr>
          <a:xfrm>
            <a:off x="9180436" y="1943623"/>
            <a:ext cx="642900" cy="642900"/>
          </a:xfrm>
          <a:prstGeom prst="ellipse">
            <a:avLst/>
          </a:prstGeom>
          <a:solidFill>
            <a:schemeClr val="accent2"/>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6" name="Google Shape;300;p23">
            <a:extLst>
              <a:ext uri="{FF2B5EF4-FFF2-40B4-BE49-F238E27FC236}">
                <a16:creationId xmlns:a16="http://schemas.microsoft.com/office/drawing/2014/main" id="{04575B02-EF1A-D7F8-20B9-4173EC7507A3}"/>
              </a:ext>
            </a:extLst>
          </p:cNvPr>
          <p:cNvSpPr/>
          <p:nvPr/>
        </p:nvSpPr>
        <p:spPr>
          <a:xfrm>
            <a:off x="9180436" y="2987166"/>
            <a:ext cx="642900" cy="642900"/>
          </a:xfrm>
          <a:prstGeom prst="ellipse">
            <a:avLst/>
          </a:prstGeom>
          <a:solidFill>
            <a:srgbClr val="AA9FC3"/>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7" name="Google Shape;301;p23">
            <a:extLst>
              <a:ext uri="{FF2B5EF4-FFF2-40B4-BE49-F238E27FC236}">
                <a16:creationId xmlns:a16="http://schemas.microsoft.com/office/drawing/2014/main" id="{5CB1295E-85FF-9E3C-4DAF-1CF00CACCBDC}"/>
              </a:ext>
            </a:extLst>
          </p:cNvPr>
          <p:cNvSpPr/>
          <p:nvPr/>
        </p:nvSpPr>
        <p:spPr>
          <a:xfrm>
            <a:off x="9180436" y="4030710"/>
            <a:ext cx="642900" cy="642900"/>
          </a:xfrm>
          <a:prstGeom prst="ellipse">
            <a:avLst/>
          </a:prstGeom>
          <a:solidFill>
            <a:srgbClr val="746384"/>
          </a:solidFill>
          <a:ln>
            <a:noFill/>
          </a:ln>
        </p:spPr>
        <p:txBody>
          <a:bodyPr spcFirstLastPara="1" wrap="square" lIns="0" tIns="0" rIns="0" bIns="0" anchor="ctr" anchorCtr="0">
            <a:noAutofit/>
          </a:bodyPr>
          <a:lstStyle/>
          <a:p>
            <a:pPr marL="0" lvl="0" indent="0" algn="ctr" rtl="0">
              <a:spcBef>
                <a:spcPts val="0"/>
              </a:spcBef>
              <a:spcAft>
                <a:spcPts val="0"/>
              </a:spcAft>
              <a:buNone/>
            </a:pPr>
            <a:endParaRPr sz="1600">
              <a:solidFill>
                <a:schemeClr val="lt1"/>
              </a:solidFill>
              <a:latin typeface="Cambria" panose="02040503050406030204" pitchFamily="18" charset="0"/>
              <a:ea typeface="Cambria" panose="02040503050406030204" pitchFamily="18" charset="0"/>
              <a:cs typeface="Fira Sans Extra Condensed Medium"/>
              <a:sym typeface="Fira Sans Extra Condensed Medium"/>
            </a:endParaRPr>
          </a:p>
        </p:txBody>
      </p:sp>
      <p:sp>
        <p:nvSpPr>
          <p:cNvPr id="29" name="Google Shape;303;p23">
            <a:extLst>
              <a:ext uri="{FF2B5EF4-FFF2-40B4-BE49-F238E27FC236}">
                <a16:creationId xmlns:a16="http://schemas.microsoft.com/office/drawing/2014/main" id="{B07B9270-813A-99F2-4E69-D38205F39E1C}"/>
              </a:ext>
            </a:extLst>
          </p:cNvPr>
          <p:cNvSpPr txBox="1"/>
          <p:nvPr/>
        </p:nvSpPr>
        <p:spPr>
          <a:xfrm flipH="1">
            <a:off x="6071506" y="1875372"/>
            <a:ext cx="3289953"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latin typeface="Cambria" panose="02040503050406030204" pitchFamily="18" charset="0"/>
                <a:ea typeface="Cambria" panose="02040503050406030204" pitchFamily="18" charset="0"/>
                <a:cs typeface="Roboto"/>
                <a:sym typeface="Roboto"/>
              </a:rPr>
              <a:t>Vise à rendre accessibles les résultats du projet à un public plus large (Maximiser l’impact).</a:t>
            </a:r>
            <a:endParaRPr dirty="0">
              <a:latin typeface="Cambria" panose="02040503050406030204" pitchFamily="18" charset="0"/>
              <a:ea typeface="Cambria" panose="02040503050406030204" pitchFamily="18" charset="0"/>
              <a:cs typeface="Roboto"/>
              <a:sym typeface="Roboto"/>
            </a:endParaRPr>
          </a:p>
        </p:txBody>
      </p:sp>
      <p:sp>
        <p:nvSpPr>
          <p:cNvPr id="31" name="Google Shape;305;p23">
            <a:extLst>
              <a:ext uri="{FF2B5EF4-FFF2-40B4-BE49-F238E27FC236}">
                <a16:creationId xmlns:a16="http://schemas.microsoft.com/office/drawing/2014/main" id="{8D558C31-DFBE-93FC-F943-05BFFC07C46F}"/>
              </a:ext>
            </a:extLst>
          </p:cNvPr>
          <p:cNvSpPr txBox="1"/>
          <p:nvPr/>
        </p:nvSpPr>
        <p:spPr>
          <a:xfrm flipH="1">
            <a:off x="5924552" y="2903900"/>
            <a:ext cx="3193637" cy="411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Publications scientifiques en Open Access : Conformité avec la politique Open Science de l’UE.</a:t>
            </a:r>
            <a:endParaRPr sz="1400" dirty="0">
              <a:solidFill>
                <a:schemeClr val="dk1"/>
              </a:solidFill>
              <a:latin typeface="Cambria" panose="02040503050406030204" pitchFamily="18" charset="0"/>
              <a:ea typeface="Cambria" panose="02040503050406030204" pitchFamily="18" charset="0"/>
              <a:cs typeface="Roboto"/>
              <a:sym typeface="Roboto"/>
            </a:endParaRPr>
          </a:p>
        </p:txBody>
      </p:sp>
      <p:sp>
        <p:nvSpPr>
          <p:cNvPr id="33" name="Google Shape;307;p23">
            <a:extLst>
              <a:ext uri="{FF2B5EF4-FFF2-40B4-BE49-F238E27FC236}">
                <a16:creationId xmlns:a16="http://schemas.microsoft.com/office/drawing/2014/main" id="{8736B938-8CAF-E59D-5930-860818B0EE09}"/>
              </a:ext>
            </a:extLst>
          </p:cNvPr>
          <p:cNvSpPr txBox="1"/>
          <p:nvPr/>
        </p:nvSpPr>
        <p:spPr>
          <a:xfrm flipH="1">
            <a:off x="5870384" y="3790983"/>
            <a:ext cx="3467325" cy="4353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fr-FR" sz="1400" dirty="0">
                <a:solidFill>
                  <a:schemeClr val="dk1"/>
                </a:solidFill>
                <a:latin typeface="Cambria" panose="02040503050406030204" pitchFamily="18" charset="0"/>
                <a:ea typeface="Cambria" panose="02040503050406030204" pitchFamily="18" charset="0"/>
                <a:cs typeface="Roboto"/>
                <a:sym typeface="Roboto"/>
              </a:rPr>
              <a:t> Conférences et workshops : Présentation des avancées aux chercheurs et entreprises ou participation aux plateformes européennes (e.g. CORDIS etc.)</a:t>
            </a:r>
            <a:endParaRPr dirty="0">
              <a:latin typeface="Cambria" panose="02040503050406030204" pitchFamily="18" charset="0"/>
              <a:ea typeface="Cambria" panose="02040503050406030204" pitchFamily="18" charset="0"/>
              <a:cs typeface="Roboto"/>
              <a:sym typeface="Roboto"/>
            </a:endParaRPr>
          </a:p>
        </p:txBody>
      </p:sp>
      <p:sp>
        <p:nvSpPr>
          <p:cNvPr id="34" name="Google Shape;283;p23">
            <a:extLst>
              <a:ext uri="{FF2B5EF4-FFF2-40B4-BE49-F238E27FC236}">
                <a16:creationId xmlns:a16="http://schemas.microsoft.com/office/drawing/2014/main" id="{CE101B9F-1334-8C83-646E-2575BDAFC268}"/>
              </a:ext>
            </a:extLst>
          </p:cNvPr>
          <p:cNvSpPr/>
          <p:nvPr/>
        </p:nvSpPr>
        <p:spPr>
          <a:xfrm>
            <a:off x="1439360" y="1203723"/>
            <a:ext cx="3739200" cy="483300"/>
          </a:xfrm>
          <a:prstGeom prst="roundRect">
            <a:avLst>
              <a:gd name="adj" fmla="val 22134"/>
            </a:avLst>
          </a:prstGeom>
          <a:solidFill>
            <a:schemeClr val="accent3"/>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EXPLOITATION</a:t>
            </a:r>
            <a:endParaRPr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endParaRPr>
          </a:p>
        </p:txBody>
      </p:sp>
      <p:cxnSp>
        <p:nvCxnSpPr>
          <p:cNvPr id="35" name="Google Shape;308;p23">
            <a:extLst>
              <a:ext uri="{FF2B5EF4-FFF2-40B4-BE49-F238E27FC236}">
                <a16:creationId xmlns:a16="http://schemas.microsoft.com/office/drawing/2014/main" id="{D58F3749-CF8C-E7CC-F7A2-2921E5CBCE53}"/>
              </a:ext>
            </a:extLst>
          </p:cNvPr>
          <p:cNvCxnSpPr>
            <a:stCxn id="36" idx="3"/>
          </p:cNvCxnSpPr>
          <p:nvPr/>
        </p:nvCxnSpPr>
        <p:spPr>
          <a:xfrm flipH="1">
            <a:off x="5672060" y="1445373"/>
            <a:ext cx="257700" cy="3367500"/>
          </a:xfrm>
          <a:prstGeom prst="bentConnector2">
            <a:avLst/>
          </a:prstGeom>
          <a:noFill/>
          <a:ln w="28575" cap="flat" cmpd="sng">
            <a:solidFill>
              <a:schemeClr val="accent1"/>
            </a:solidFill>
            <a:prstDash val="solid"/>
            <a:round/>
            <a:headEnd type="none" w="med" len="med"/>
            <a:tailEnd type="oval" w="med" len="med"/>
          </a:ln>
        </p:spPr>
      </p:cxnSp>
      <p:sp>
        <p:nvSpPr>
          <p:cNvPr id="36" name="Google Shape;309;p23">
            <a:extLst>
              <a:ext uri="{FF2B5EF4-FFF2-40B4-BE49-F238E27FC236}">
                <a16:creationId xmlns:a16="http://schemas.microsoft.com/office/drawing/2014/main" id="{17990E99-FBBC-547C-161C-81EA471178E4}"/>
              </a:ext>
            </a:extLst>
          </p:cNvPr>
          <p:cNvSpPr/>
          <p:nvPr/>
        </p:nvSpPr>
        <p:spPr>
          <a:xfrm flipH="1">
            <a:off x="5929760" y="1203723"/>
            <a:ext cx="3739200" cy="483300"/>
          </a:xfrm>
          <a:prstGeom prst="roundRect">
            <a:avLst>
              <a:gd name="adj" fmla="val 22134"/>
            </a:avLst>
          </a:prstGeom>
          <a:solidFill>
            <a:schemeClr val="accent1"/>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000" b="1" dirty="0">
                <a:solidFill>
                  <a:schemeClr val="lt1"/>
                </a:solidFill>
                <a:latin typeface="Cambria" panose="02040503050406030204" pitchFamily="18" charset="0"/>
                <a:ea typeface="Cambria" panose="02040503050406030204" pitchFamily="18" charset="0"/>
                <a:cs typeface="Fira Sans Condensed Medium"/>
                <a:sym typeface="Fira Sans Condensed Medium"/>
              </a:rPr>
              <a:t>DISSEMINATION</a:t>
            </a:r>
            <a:endParaRPr sz="2000" b="1" dirty="0">
              <a:solidFill>
                <a:schemeClr val="lt1"/>
              </a:solidFill>
              <a:latin typeface="Cambria" panose="02040503050406030204" pitchFamily="18" charset="0"/>
              <a:ea typeface="Cambria" panose="02040503050406030204" pitchFamily="18" charset="0"/>
              <a:cs typeface="Fira Sans Extra Condensed"/>
              <a:sym typeface="Fira Sans Extra Condensed"/>
            </a:endParaRPr>
          </a:p>
        </p:txBody>
      </p:sp>
      <p:sp>
        <p:nvSpPr>
          <p:cNvPr id="37" name="Google Shape;310;p23">
            <a:extLst>
              <a:ext uri="{FF2B5EF4-FFF2-40B4-BE49-F238E27FC236}">
                <a16:creationId xmlns:a16="http://schemas.microsoft.com/office/drawing/2014/main" id="{EFD315AC-77CE-EF70-A60E-354A59D2044B}"/>
              </a:ext>
            </a:extLst>
          </p:cNvPr>
          <p:cNvSpPr/>
          <p:nvPr/>
        </p:nvSpPr>
        <p:spPr>
          <a:xfrm>
            <a:off x="1725731" y="2115107"/>
            <a:ext cx="71079" cy="170411"/>
          </a:xfrm>
          <a:custGeom>
            <a:avLst/>
            <a:gdLst/>
            <a:ahLst/>
            <a:cxnLst/>
            <a:rect l="l" t="t" r="r" b="b"/>
            <a:pathLst>
              <a:path w="2458" h="5893" extrusionOk="0">
                <a:moveTo>
                  <a:pt x="1229" y="1"/>
                </a:moveTo>
                <a:cubicBezTo>
                  <a:pt x="1008" y="1"/>
                  <a:pt x="851" y="221"/>
                  <a:pt x="851" y="442"/>
                </a:cubicBezTo>
                <a:lnTo>
                  <a:pt x="851" y="726"/>
                </a:lnTo>
                <a:cubicBezTo>
                  <a:pt x="378" y="883"/>
                  <a:pt x="0" y="1356"/>
                  <a:pt x="0" y="1891"/>
                </a:cubicBezTo>
                <a:cubicBezTo>
                  <a:pt x="0" y="2584"/>
                  <a:pt x="567" y="2962"/>
                  <a:pt x="1008" y="3277"/>
                </a:cubicBezTo>
                <a:cubicBezTo>
                  <a:pt x="1323" y="3529"/>
                  <a:pt x="1670" y="3750"/>
                  <a:pt x="1670" y="4002"/>
                </a:cubicBezTo>
                <a:cubicBezTo>
                  <a:pt x="1670" y="4223"/>
                  <a:pt x="1481" y="4412"/>
                  <a:pt x="1229" y="4412"/>
                </a:cubicBezTo>
                <a:cubicBezTo>
                  <a:pt x="1008" y="4412"/>
                  <a:pt x="851" y="4223"/>
                  <a:pt x="851" y="4002"/>
                </a:cubicBezTo>
                <a:cubicBezTo>
                  <a:pt x="851" y="3750"/>
                  <a:pt x="630" y="3592"/>
                  <a:pt x="441" y="3592"/>
                </a:cubicBezTo>
                <a:cubicBezTo>
                  <a:pt x="221" y="3592"/>
                  <a:pt x="0" y="3781"/>
                  <a:pt x="0" y="4002"/>
                </a:cubicBezTo>
                <a:cubicBezTo>
                  <a:pt x="0" y="4538"/>
                  <a:pt x="378" y="4979"/>
                  <a:pt x="851" y="5168"/>
                </a:cubicBezTo>
                <a:lnTo>
                  <a:pt x="851" y="5451"/>
                </a:lnTo>
                <a:cubicBezTo>
                  <a:pt x="851" y="5672"/>
                  <a:pt x="1040" y="5892"/>
                  <a:pt x="1229" y="5892"/>
                </a:cubicBezTo>
                <a:cubicBezTo>
                  <a:pt x="1481" y="5829"/>
                  <a:pt x="1639" y="5640"/>
                  <a:pt x="1639" y="5451"/>
                </a:cubicBezTo>
                <a:lnTo>
                  <a:pt x="1639" y="5168"/>
                </a:lnTo>
                <a:cubicBezTo>
                  <a:pt x="2111" y="5010"/>
                  <a:pt x="2458" y="4538"/>
                  <a:pt x="2458" y="4002"/>
                </a:cubicBezTo>
                <a:cubicBezTo>
                  <a:pt x="2458" y="3309"/>
                  <a:pt x="1891" y="2931"/>
                  <a:pt x="1481" y="2616"/>
                </a:cubicBezTo>
                <a:cubicBezTo>
                  <a:pt x="1166" y="2364"/>
                  <a:pt x="788" y="2143"/>
                  <a:pt x="788" y="1891"/>
                </a:cubicBezTo>
                <a:cubicBezTo>
                  <a:pt x="788" y="1671"/>
                  <a:pt x="1008" y="1513"/>
                  <a:pt x="1197" y="1513"/>
                </a:cubicBezTo>
                <a:cubicBezTo>
                  <a:pt x="1418" y="1513"/>
                  <a:pt x="1639" y="1702"/>
                  <a:pt x="1639" y="1891"/>
                </a:cubicBezTo>
                <a:cubicBezTo>
                  <a:pt x="1639" y="2143"/>
                  <a:pt x="1828" y="2332"/>
                  <a:pt x="2017" y="2332"/>
                </a:cubicBezTo>
                <a:cubicBezTo>
                  <a:pt x="2269" y="2332"/>
                  <a:pt x="2458" y="2143"/>
                  <a:pt x="2458" y="1891"/>
                </a:cubicBezTo>
                <a:cubicBezTo>
                  <a:pt x="2458" y="1356"/>
                  <a:pt x="2111" y="915"/>
                  <a:pt x="1639" y="726"/>
                </a:cubicBezTo>
                <a:lnTo>
                  <a:pt x="1639" y="442"/>
                </a:lnTo>
                <a:cubicBezTo>
                  <a:pt x="1639" y="221"/>
                  <a:pt x="1418"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8" name="Google Shape;311;p23">
            <a:extLst>
              <a:ext uri="{FF2B5EF4-FFF2-40B4-BE49-F238E27FC236}">
                <a16:creationId xmlns:a16="http://schemas.microsoft.com/office/drawing/2014/main" id="{5EB6E914-6FA3-EF95-3B44-5E09BD396D44}"/>
              </a:ext>
            </a:extLst>
          </p:cNvPr>
          <p:cNvSpPr/>
          <p:nvPr/>
        </p:nvSpPr>
        <p:spPr>
          <a:xfrm>
            <a:off x="1641003" y="2082314"/>
            <a:ext cx="239610" cy="365517"/>
          </a:xfrm>
          <a:custGeom>
            <a:avLst/>
            <a:gdLst/>
            <a:ahLst/>
            <a:cxnLst/>
            <a:rect l="l" t="t" r="r" b="b"/>
            <a:pathLst>
              <a:path w="8286" h="12640" extrusionOk="0">
                <a:moveTo>
                  <a:pt x="4159" y="788"/>
                </a:moveTo>
                <a:cubicBezTo>
                  <a:pt x="5986" y="788"/>
                  <a:pt x="7467" y="2301"/>
                  <a:pt x="7467" y="4096"/>
                </a:cubicBezTo>
                <a:cubicBezTo>
                  <a:pt x="7467" y="5924"/>
                  <a:pt x="5986" y="7404"/>
                  <a:pt x="4159" y="7404"/>
                </a:cubicBezTo>
                <a:cubicBezTo>
                  <a:pt x="2300" y="7404"/>
                  <a:pt x="851" y="5924"/>
                  <a:pt x="851" y="4096"/>
                </a:cubicBezTo>
                <a:cubicBezTo>
                  <a:pt x="851" y="2301"/>
                  <a:pt x="2363" y="788"/>
                  <a:pt x="4159" y="788"/>
                </a:cubicBezTo>
                <a:close/>
                <a:moveTo>
                  <a:pt x="851" y="8917"/>
                </a:moveTo>
                <a:cubicBezTo>
                  <a:pt x="1513" y="8980"/>
                  <a:pt x="2206" y="9295"/>
                  <a:pt x="2773" y="9862"/>
                </a:cubicBezTo>
                <a:cubicBezTo>
                  <a:pt x="3340" y="10429"/>
                  <a:pt x="3655" y="11122"/>
                  <a:pt x="3718" y="11784"/>
                </a:cubicBezTo>
                <a:cubicBezTo>
                  <a:pt x="3056" y="11689"/>
                  <a:pt x="2395" y="11374"/>
                  <a:pt x="1796" y="10838"/>
                </a:cubicBezTo>
                <a:cubicBezTo>
                  <a:pt x="1261" y="10271"/>
                  <a:pt x="945" y="9578"/>
                  <a:pt x="851" y="8917"/>
                </a:cubicBezTo>
                <a:close/>
                <a:moveTo>
                  <a:pt x="7467" y="8917"/>
                </a:moveTo>
                <a:lnTo>
                  <a:pt x="7467" y="8917"/>
                </a:lnTo>
                <a:cubicBezTo>
                  <a:pt x="7404" y="9578"/>
                  <a:pt x="7089" y="10240"/>
                  <a:pt x="6522" y="10838"/>
                </a:cubicBezTo>
                <a:cubicBezTo>
                  <a:pt x="5923" y="11374"/>
                  <a:pt x="5262" y="11689"/>
                  <a:pt x="4600" y="11784"/>
                </a:cubicBezTo>
                <a:cubicBezTo>
                  <a:pt x="4663" y="11122"/>
                  <a:pt x="4947" y="10429"/>
                  <a:pt x="5545" y="9862"/>
                </a:cubicBezTo>
                <a:cubicBezTo>
                  <a:pt x="6081" y="9295"/>
                  <a:pt x="6805" y="8980"/>
                  <a:pt x="7467" y="8917"/>
                </a:cubicBezTo>
                <a:close/>
                <a:moveTo>
                  <a:pt x="4159" y="1"/>
                </a:moveTo>
                <a:cubicBezTo>
                  <a:pt x="1891" y="1"/>
                  <a:pt x="32" y="1860"/>
                  <a:pt x="32" y="4128"/>
                </a:cubicBezTo>
                <a:cubicBezTo>
                  <a:pt x="32" y="6270"/>
                  <a:pt x="1670" y="8034"/>
                  <a:pt x="3781" y="8223"/>
                </a:cubicBezTo>
                <a:lnTo>
                  <a:pt x="3781" y="9736"/>
                </a:lnTo>
                <a:cubicBezTo>
                  <a:pt x="3623" y="9578"/>
                  <a:pt x="3497" y="9421"/>
                  <a:pt x="3371" y="9295"/>
                </a:cubicBezTo>
                <a:cubicBezTo>
                  <a:pt x="2584" y="8507"/>
                  <a:pt x="1576" y="8066"/>
                  <a:pt x="410" y="8066"/>
                </a:cubicBezTo>
                <a:cubicBezTo>
                  <a:pt x="189" y="8066"/>
                  <a:pt x="32" y="8287"/>
                  <a:pt x="32" y="8476"/>
                </a:cubicBezTo>
                <a:cubicBezTo>
                  <a:pt x="0" y="9578"/>
                  <a:pt x="410" y="10649"/>
                  <a:pt x="1261" y="11437"/>
                </a:cubicBezTo>
                <a:cubicBezTo>
                  <a:pt x="2048" y="12225"/>
                  <a:pt x="3056" y="12634"/>
                  <a:pt x="4096" y="12634"/>
                </a:cubicBezTo>
                <a:lnTo>
                  <a:pt x="4159" y="12634"/>
                </a:lnTo>
                <a:cubicBezTo>
                  <a:pt x="4225" y="12638"/>
                  <a:pt x="4290" y="12640"/>
                  <a:pt x="4355" y="12640"/>
                </a:cubicBezTo>
                <a:cubicBezTo>
                  <a:pt x="5385" y="12640"/>
                  <a:pt x="6348" y="12178"/>
                  <a:pt x="7089" y="11437"/>
                </a:cubicBezTo>
                <a:cubicBezTo>
                  <a:pt x="7877" y="10649"/>
                  <a:pt x="8286" y="9610"/>
                  <a:pt x="8286" y="8476"/>
                </a:cubicBezTo>
                <a:cubicBezTo>
                  <a:pt x="8286" y="8223"/>
                  <a:pt x="8097" y="8066"/>
                  <a:pt x="7908" y="8066"/>
                </a:cubicBezTo>
                <a:cubicBezTo>
                  <a:pt x="7872" y="8065"/>
                  <a:pt x="7837" y="8064"/>
                  <a:pt x="7801" y="8064"/>
                </a:cubicBezTo>
                <a:cubicBezTo>
                  <a:pt x="6709" y="8064"/>
                  <a:pt x="5709" y="8532"/>
                  <a:pt x="4947" y="9295"/>
                </a:cubicBezTo>
                <a:cubicBezTo>
                  <a:pt x="4821" y="9452"/>
                  <a:pt x="4663" y="9578"/>
                  <a:pt x="4569" y="9736"/>
                </a:cubicBezTo>
                <a:lnTo>
                  <a:pt x="4569" y="8223"/>
                </a:lnTo>
                <a:cubicBezTo>
                  <a:pt x="6648" y="8034"/>
                  <a:pt x="8286" y="6270"/>
                  <a:pt x="8286" y="4128"/>
                </a:cubicBezTo>
                <a:cubicBezTo>
                  <a:pt x="8286" y="1860"/>
                  <a:pt x="6459" y="1"/>
                  <a:pt x="415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39" name="Google Shape;312;p23">
            <a:extLst>
              <a:ext uri="{FF2B5EF4-FFF2-40B4-BE49-F238E27FC236}">
                <a16:creationId xmlns:a16="http://schemas.microsoft.com/office/drawing/2014/main" id="{D673D11B-F9A4-C774-01B0-403FADCFD7E0}"/>
              </a:ext>
            </a:extLst>
          </p:cNvPr>
          <p:cNvSpPr/>
          <p:nvPr/>
        </p:nvSpPr>
        <p:spPr>
          <a:xfrm>
            <a:off x="1577484" y="3252857"/>
            <a:ext cx="40109" cy="23713"/>
          </a:xfrm>
          <a:custGeom>
            <a:avLst/>
            <a:gdLst/>
            <a:ahLst/>
            <a:cxnLst/>
            <a:rect l="l" t="t" r="r" b="b"/>
            <a:pathLst>
              <a:path w="1387" h="820" extrusionOk="0">
                <a:moveTo>
                  <a:pt x="379" y="0"/>
                </a:moveTo>
                <a:cubicBezTo>
                  <a:pt x="158" y="0"/>
                  <a:pt x="1" y="189"/>
                  <a:pt x="1" y="378"/>
                </a:cubicBezTo>
                <a:cubicBezTo>
                  <a:pt x="1" y="630"/>
                  <a:pt x="190" y="819"/>
                  <a:pt x="379" y="819"/>
                </a:cubicBezTo>
                <a:lnTo>
                  <a:pt x="946" y="819"/>
                </a:lnTo>
                <a:cubicBezTo>
                  <a:pt x="1166" y="819"/>
                  <a:pt x="1387" y="630"/>
                  <a:pt x="1387" y="378"/>
                </a:cubicBezTo>
                <a:cubicBezTo>
                  <a:pt x="1387" y="189"/>
                  <a:pt x="1166" y="0"/>
                  <a:pt x="94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nvGrpSpPr>
          <p:cNvPr id="40" name="Google Shape;313;p23">
            <a:extLst>
              <a:ext uri="{FF2B5EF4-FFF2-40B4-BE49-F238E27FC236}">
                <a16:creationId xmlns:a16="http://schemas.microsoft.com/office/drawing/2014/main" id="{2EDB0E11-089C-8199-F04D-51986EF2AD16}"/>
              </a:ext>
            </a:extLst>
          </p:cNvPr>
          <p:cNvGrpSpPr/>
          <p:nvPr/>
        </p:nvGrpSpPr>
        <p:grpSpPr>
          <a:xfrm>
            <a:off x="1620684" y="3125406"/>
            <a:ext cx="323448" cy="366420"/>
            <a:chOff x="-60218325" y="2304850"/>
            <a:chExt cx="279625" cy="316775"/>
          </a:xfrm>
        </p:grpSpPr>
        <p:sp>
          <p:nvSpPr>
            <p:cNvPr id="41" name="Google Shape;314;p23">
              <a:extLst>
                <a:ext uri="{FF2B5EF4-FFF2-40B4-BE49-F238E27FC236}">
                  <a16:creationId xmlns:a16="http://schemas.microsoft.com/office/drawing/2014/main" id="{93AC81B7-8FAC-2062-F59E-F71C32440FCC}"/>
                </a:ext>
              </a:extLst>
            </p:cNvPr>
            <p:cNvSpPr/>
            <p:nvPr/>
          </p:nvSpPr>
          <p:spPr>
            <a:xfrm>
              <a:off x="-60218325" y="2304850"/>
              <a:ext cx="235525" cy="316775"/>
            </a:xfrm>
            <a:custGeom>
              <a:avLst/>
              <a:gdLst/>
              <a:ahLst/>
              <a:cxnLst/>
              <a:rect l="l" t="t" r="r" b="b"/>
              <a:pathLst>
                <a:path w="9421" h="12671" extrusionOk="0">
                  <a:moveTo>
                    <a:pt x="4884" y="825"/>
                  </a:moveTo>
                  <a:cubicBezTo>
                    <a:pt x="6994" y="825"/>
                    <a:pt x="8633" y="2463"/>
                    <a:pt x="8633" y="4542"/>
                  </a:cubicBezTo>
                  <a:cubicBezTo>
                    <a:pt x="8570" y="6023"/>
                    <a:pt x="7688" y="7378"/>
                    <a:pt x="6364" y="7945"/>
                  </a:cubicBezTo>
                  <a:cubicBezTo>
                    <a:pt x="6207" y="8039"/>
                    <a:pt x="6112" y="8165"/>
                    <a:pt x="6112" y="8354"/>
                  </a:cubicBezTo>
                  <a:lnTo>
                    <a:pt x="6112" y="8543"/>
                  </a:lnTo>
                  <a:lnTo>
                    <a:pt x="3623" y="8543"/>
                  </a:lnTo>
                  <a:lnTo>
                    <a:pt x="3623" y="8354"/>
                  </a:lnTo>
                  <a:cubicBezTo>
                    <a:pt x="3623" y="8197"/>
                    <a:pt x="3560" y="8039"/>
                    <a:pt x="3403" y="7945"/>
                  </a:cubicBezTo>
                  <a:cubicBezTo>
                    <a:pt x="1828" y="7251"/>
                    <a:pt x="914" y="5582"/>
                    <a:pt x="1229" y="3880"/>
                  </a:cubicBezTo>
                  <a:cubicBezTo>
                    <a:pt x="1481" y="2431"/>
                    <a:pt x="2647" y="1203"/>
                    <a:pt x="4096" y="888"/>
                  </a:cubicBezTo>
                  <a:cubicBezTo>
                    <a:pt x="4379" y="856"/>
                    <a:pt x="4663" y="825"/>
                    <a:pt x="4884" y="825"/>
                  </a:cubicBezTo>
                  <a:close/>
                  <a:moveTo>
                    <a:pt x="6081" y="9362"/>
                  </a:moveTo>
                  <a:lnTo>
                    <a:pt x="6081" y="10213"/>
                  </a:lnTo>
                  <a:lnTo>
                    <a:pt x="3592" y="10213"/>
                  </a:lnTo>
                  <a:lnTo>
                    <a:pt x="3592" y="9362"/>
                  </a:lnTo>
                  <a:close/>
                  <a:moveTo>
                    <a:pt x="5986" y="11032"/>
                  </a:moveTo>
                  <a:cubicBezTo>
                    <a:pt x="5829" y="11505"/>
                    <a:pt x="5419" y="11851"/>
                    <a:pt x="4852" y="11851"/>
                  </a:cubicBezTo>
                  <a:cubicBezTo>
                    <a:pt x="4316" y="11851"/>
                    <a:pt x="3875" y="11505"/>
                    <a:pt x="3686" y="11032"/>
                  </a:cubicBezTo>
                  <a:close/>
                  <a:moveTo>
                    <a:pt x="4842" y="0"/>
                  </a:moveTo>
                  <a:cubicBezTo>
                    <a:pt x="4526" y="0"/>
                    <a:pt x="4202" y="32"/>
                    <a:pt x="3875" y="100"/>
                  </a:cubicBezTo>
                  <a:cubicBezTo>
                    <a:pt x="2111" y="509"/>
                    <a:pt x="693" y="1959"/>
                    <a:pt x="378" y="3723"/>
                  </a:cubicBezTo>
                  <a:cubicBezTo>
                    <a:pt x="0" y="5834"/>
                    <a:pt x="1071" y="7724"/>
                    <a:pt x="2773" y="8575"/>
                  </a:cubicBezTo>
                  <a:lnTo>
                    <a:pt x="2773" y="10591"/>
                  </a:lnTo>
                  <a:cubicBezTo>
                    <a:pt x="2773" y="11725"/>
                    <a:pt x="3718" y="12670"/>
                    <a:pt x="4852" y="12670"/>
                  </a:cubicBezTo>
                  <a:cubicBezTo>
                    <a:pt x="5986" y="12670"/>
                    <a:pt x="6963" y="11725"/>
                    <a:pt x="6963" y="10591"/>
                  </a:cubicBezTo>
                  <a:lnTo>
                    <a:pt x="6963" y="8575"/>
                  </a:lnTo>
                  <a:cubicBezTo>
                    <a:pt x="8444" y="7787"/>
                    <a:pt x="9420" y="6243"/>
                    <a:pt x="9420" y="4511"/>
                  </a:cubicBezTo>
                  <a:cubicBezTo>
                    <a:pt x="9392" y="1995"/>
                    <a:pt x="7331" y="0"/>
                    <a:pt x="484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2" name="Google Shape;315;p23">
              <a:extLst>
                <a:ext uri="{FF2B5EF4-FFF2-40B4-BE49-F238E27FC236}">
                  <a16:creationId xmlns:a16="http://schemas.microsoft.com/office/drawing/2014/main" id="{5875ACBD-D12D-14EC-136F-AD9E49DFE483}"/>
                </a:ext>
              </a:extLst>
            </p:cNvPr>
            <p:cNvSpPr/>
            <p:nvPr/>
          </p:nvSpPr>
          <p:spPr>
            <a:xfrm>
              <a:off x="-60127750" y="2347500"/>
              <a:ext cx="62250" cy="145750"/>
            </a:xfrm>
            <a:custGeom>
              <a:avLst/>
              <a:gdLst/>
              <a:ahLst/>
              <a:cxnLst/>
              <a:rect l="l" t="t" r="r" b="b"/>
              <a:pathLst>
                <a:path w="2490" h="5830" extrusionOk="0">
                  <a:moveTo>
                    <a:pt x="1229" y="1"/>
                  </a:moveTo>
                  <a:cubicBezTo>
                    <a:pt x="1009" y="1"/>
                    <a:pt x="851" y="190"/>
                    <a:pt x="851" y="379"/>
                  </a:cubicBezTo>
                  <a:lnTo>
                    <a:pt x="851" y="662"/>
                  </a:lnTo>
                  <a:cubicBezTo>
                    <a:pt x="378" y="820"/>
                    <a:pt x="0" y="1292"/>
                    <a:pt x="0" y="1828"/>
                  </a:cubicBezTo>
                  <a:cubicBezTo>
                    <a:pt x="0" y="2521"/>
                    <a:pt x="567" y="2899"/>
                    <a:pt x="1009" y="3214"/>
                  </a:cubicBezTo>
                  <a:cubicBezTo>
                    <a:pt x="1324" y="3466"/>
                    <a:pt x="1670" y="3687"/>
                    <a:pt x="1670" y="3939"/>
                  </a:cubicBezTo>
                  <a:cubicBezTo>
                    <a:pt x="1670" y="4159"/>
                    <a:pt x="1481" y="4348"/>
                    <a:pt x="1229" y="4348"/>
                  </a:cubicBezTo>
                  <a:cubicBezTo>
                    <a:pt x="1009" y="4348"/>
                    <a:pt x="851" y="4159"/>
                    <a:pt x="851" y="3939"/>
                  </a:cubicBezTo>
                  <a:cubicBezTo>
                    <a:pt x="851" y="3687"/>
                    <a:pt x="630" y="3498"/>
                    <a:pt x="441" y="3498"/>
                  </a:cubicBezTo>
                  <a:cubicBezTo>
                    <a:pt x="221" y="3498"/>
                    <a:pt x="0" y="3687"/>
                    <a:pt x="0" y="3939"/>
                  </a:cubicBezTo>
                  <a:cubicBezTo>
                    <a:pt x="0" y="4474"/>
                    <a:pt x="378" y="4915"/>
                    <a:pt x="851" y="5104"/>
                  </a:cubicBezTo>
                  <a:lnTo>
                    <a:pt x="851" y="5388"/>
                  </a:lnTo>
                  <a:cubicBezTo>
                    <a:pt x="851" y="5608"/>
                    <a:pt x="1040" y="5829"/>
                    <a:pt x="1229" y="5829"/>
                  </a:cubicBezTo>
                  <a:cubicBezTo>
                    <a:pt x="1481" y="5829"/>
                    <a:pt x="1670" y="5608"/>
                    <a:pt x="1670" y="5388"/>
                  </a:cubicBezTo>
                  <a:lnTo>
                    <a:pt x="1670" y="5104"/>
                  </a:lnTo>
                  <a:cubicBezTo>
                    <a:pt x="2143" y="4947"/>
                    <a:pt x="2489" y="4474"/>
                    <a:pt x="2489" y="3939"/>
                  </a:cubicBezTo>
                  <a:cubicBezTo>
                    <a:pt x="2489" y="3246"/>
                    <a:pt x="1954" y="2868"/>
                    <a:pt x="1513" y="2553"/>
                  </a:cubicBezTo>
                  <a:cubicBezTo>
                    <a:pt x="1198" y="2300"/>
                    <a:pt x="851" y="2080"/>
                    <a:pt x="851" y="1828"/>
                  </a:cubicBezTo>
                  <a:cubicBezTo>
                    <a:pt x="788" y="1607"/>
                    <a:pt x="1009" y="1418"/>
                    <a:pt x="1229" y="1418"/>
                  </a:cubicBezTo>
                  <a:cubicBezTo>
                    <a:pt x="1481" y="1418"/>
                    <a:pt x="1670" y="1607"/>
                    <a:pt x="1670" y="1828"/>
                  </a:cubicBezTo>
                  <a:cubicBezTo>
                    <a:pt x="1670" y="2080"/>
                    <a:pt x="1859" y="2269"/>
                    <a:pt x="2048" y="2269"/>
                  </a:cubicBezTo>
                  <a:cubicBezTo>
                    <a:pt x="2300" y="2269"/>
                    <a:pt x="2489" y="2080"/>
                    <a:pt x="2489" y="1828"/>
                  </a:cubicBezTo>
                  <a:cubicBezTo>
                    <a:pt x="2489" y="1292"/>
                    <a:pt x="2143" y="851"/>
                    <a:pt x="1670" y="662"/>
                  </a:cubicBezTo>
                  <a:lnTo>
                    <a:pt x="1670" y="379"/>
                  </a:lnTo>
                  <a:cubicBezTo>
                    <a:pt x="1670" y="158"/>
                    <a:pt x="1481" y="1"/>
                    <a:pt x="1229"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3" name="Google Shape;316;p23">
              <a:extLst>
                <a:ext uri="{FF2B5EF4-FFF2-40B4-BE49-F238E27FC236}">
                  <a16:creationId xmlns:a16="http://schemas.microsoft.com/office/drawing/2014/main" id="{8A169558-9F16-CFE2-B0CE-0C9F5AB45A14}"/>
                </a:ext>
              </a:extLst>
            </p:cNvPr>
            <p:cNvSpPr/>
            <p:nvPr/>
          </p:nvSpPr>
          <p:spPr>
            <a:xfrm>
              <a:off x="-60212825" y="2510750"/>
              <a:ext cx="32325" cy="30325"/>
            </a:xfrm>
            <a:custGeom>
              <a:avLst/>
              <a:gdLst/>
              <a:ahLst/>
              <a:cxnLst/>
              <a:rect l="l" t="t" r="r" b="b"/>
              <a:pathLst>
                <a:path w="1293" h="1213" extrusionOk="0">
                  <a:moveTo>
                    <a:pt x="836" y="0"/>
                  </a:moveTo>
                  <a:cubicBezTo>
                    <a:pt x="725" y="0"/>
                    <a:pt x="615" y="39"/>
                    <a:pt x="536" y="118"/>
                  </a:cubicBezTo>
                  <a:lnTo>
                    <a:pt x="158" y="496"/>
                  </a:lnTo>
                  <a:cubicBezTo>
                    <a:pt x="1" y="654"/>
                    <a:pt x="1" y="906"/>
                    <a:pt x="158" y="1095"/>
                  </a:cubicBezTo>
                  <a:cubicBezTo>
                    <a:pt x="237" y="1174"/>
                    <a:pt x="340" y="1213"/>
                    <a:pt x="442" y="1213"/>
                  </a:cubicBezTo>
                  <a:cubicBezTo>
                    <a:pt x="544" y="1213"/>
                    <a:pt x="647" y="1174"/>
                    <a:pt x="725" y="1095"/>
                  </a:cubicBezTo>
                  <a:lnTo>
                    <a:pt x="1135" y="717"/>
                  </a:lnTo>
                  <a:cubicBezTo>
                    <a:pt x="1293" y="559"/>
                    <a:pt x="1293" y="276"/>
                    <a:pt x="1135" y="118"/>
                  </a:cubicBezTo>
                  <a:cubicBezTo>
                    <a:pt x="1056" y="39"/>
                    <a:pt x="946" y="0"/>
                    <a:pt x="83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4" name="Google Shape;317;p23">
              <a:extLst>
                <a:ext uri="{FF2B5EF4-FFF2-40B4-BE49-F238E27FC236}">
                  <a16:creationId xmlns:a16="http://schemas.microsoft.com/office/drawing/2014/main" id="{65D5F200-7C86-A3F9-2028-BBA378220F40}"/>
                </a:ext>
              </a:extLst>
            </p:cNvPr>
            <p:cNvSpPr/>
            <p:nvPr/>
          </p:nvSpPr>
          <p:spPr>
            <a:xfrm>
              <a:off x="-60012750" y="2310675"/>
              <a:ext cx="32300" cy="30350"/>
            </a:xfrm>
            <a:custGeom>
              <a:avLst/>
              <a:gdLst/>
              <a:ahLst/>
              <a:cxnLst/>
              <a:rect l="l" t="t" r="r" b="b"/>
              <a:pathLst>
                <a:path w="1292" h="1214" extrusionOk="0">
                  <a:moveTo>
                    <a:pt x="835" y="1"/>
                  </a:moveTo>
                  <a:cubicBezTo>
                    <a:pt x="725" y="1"/>
                    <a:pt x="614" y="40"/>
                    <a:pt x="536" y="119"/>
                  </a:cubicBezTo>
                  <a:lnTo>
                    <a:pt x="126" y="528"/>
                  </a:lnTo>
                  <a:cubicBezTo>
                    <a:pt x="0" y="686"/>
                    <a:pt x="0" y="938"/>
                    <a:pt x="126" y="1096"/>
                  </a:cubicBezTo>
                  <a:cubicBezTo>
                    <a:pt x="205" y="1174"/>
                    <a:pt x="315" y="1214"/>
                    <a:pt x="425" y="1214"/>
                  </a:cubicBezTo>
                  <a:cubicBezTo>
                    <a:pt x="536" y="1214"/>
                    <a:pt x="646" y="1174"/>
                    <a:pt x="725" y="1096"/>
                  </a:cubicBezTo>
                  <a:lnTo>
                    <a:pt x="1134" y="718"/>
                  </a:lnTo>
                  <a:cubicBezTo>
                    <a:pt x="1292" y="560"/>
                    <a:pt x="1292" y="276"/>
                    <a:pt x="1134" y="119"/>
                  </a:cubicBezTo>
                  <a:cubicBezTo>
                    <a:pt x="1056" y="40"/>
                    <a:pt x="945" y="1"/>
                    <a:pt x="83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5" name="Google Shape;318;p23">
              <a:extLst>
                <a:ext uri="{FF2B5EF4-FFF2-40B4-BE49-F238E27FC236}">
                  <a16:creationId xmlns:a16="http://schemas.microsoft.com/office/drawing/2014/main" id="{4BA3B88A-0D31-CBEF-0872-BB28BAB31E2E}"/>
                </a:ext>
              </a:extLst>
            </p:cNvPr>
            <p:cNvSpPr/>
            <p:nvPr/>
          </p:nvSpPr>
          <p:spPr>
            <a:xfrm>
              <a:off x="-60012750" y="2510750"/>
              <a:ext cx="32300" cy="30325"/>
            </a:xfrm>
            <a:custGeom>
              <a:avLst/>
              <a:gdLst/>
              <a:ahLst/>
              <a:cxnLst/>
              <a:rect l="l" t="t" r="r" b="b"/>
              <a:pathLst>
                <a:path w="1292" h="1213" extrusionOk="0">
                  <a:moveTo>
                    <a:pt x="425" y="0"/>
                  </a:moveTo>
                  <a:cubicBezTo>
                    <a:pt x="315" y="0"/>
                    <a:pt x="205" y="39"/>
                    <a:pt x="126" y="118"/>
                  </a:cubicBezTo>
                  <a:cubicBezTo>
                    <a:pt x="0" y="276"/>
                    <a:pt x="0" y="559"/>
                    <a:pt x="126" y="717"/>
                  </a:cubicBezTo>
                  <a:lnTo>
                    <a:pt x="536" y="1095"/>
                  </a:lnTo>
                  <a:cubicBezTo>
                    <a:pt x="614" y="1174"/>
                    <a:pt x="725" y="1213"/>
                    <a:pt x="835" y="1213"/>
                  </a:cubicBezTo>
                  <a:cubicBezTo>
                    <a:pt x="945" y="1213"/>
                    <a:pt x="1056" y="1174"/>
                    <a:pt x="1134" y="1095"/>
                  </a:cubicBezTo>
                  <a:cubicBezTo>
                    <a:pt x="1292" y="937"/>
                    <a:pt x="1292" y="654"/>
                    <a:pt x="1134" y="496"/>
                  </a:cubicBezTo>
                  <a:lnTo>
                    <a:pt x="725" y="118"/>
                  </a:lnTo>
                  <a:cubicBezTo>
                    <a:pt x="646" y="39"/>
                    <a:pt x="536" y="0"/>
                    <a:pt x="42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6" name="Google Shape;319;p23">
              <a:extLst>
                <a:ext uri="{FF2B5EF4-FFF2-40B4-BE49-F238E27FC236}">
                  <a16:creationId xmlns:a16="http://schemas.microsoft.com/office/drawing/2014/main" id="{1BA9952F-4859-9967-6CB7-84EB14B9460D}"/>
                </a:ext>
              </a:extLst>
            </p:cNvPr>
            <p:cNvSpPr/>
            <p:nvPr/>
          </p:nvSpPr>
          <p:spPr>
            <a:xfrm>
              <a:off x="-60212825" y="2310675"/>
              <a:ext cx="32325" cy="30350"/>
            </a:xfrm>
            <a:custGeom>
              <a:avLst/>
              <a:gdLst/>
              <a:ahLst/>
              <a:cxnLst/>
              <a:rect l="l" t="t" r="r" b="b"/>
              <a:pathLst>
                <a:path w="1293" h="1214" extrusionOk="0">
                  <a:moveTo>
                    <a:pt x="442" y="1"/>
                  </a:moveTo>
                  <a:cubicBezTo>
                    <a:pt x="340" y="1"/>
                    <a:pt x="237" y="40"/>
                    <a:pt x="158" y="119"/>
                  </a:cubicBezTo>
                  <a:cubicBezTo>
                    <a:pt x="1" y="276"/>
                    <a:pt x="1" y="560"/>
                    <a:pt x="158" y="718"/>
                  </a:cubicBezTo>
                  <a:lnTo>
                    <a:pt x="536" y="1096"/>
                  </a:lnTo>
                  <a:cubicBezTo>
                    <a:pt x="615" y="1174"/>
                    <a:pt x="725" y="1214"/>
                    <a:pt x="836" y="1214"/>
                  </a:cubicBezTo>
                  <a:cubicBezTo>
                    <a:pt x="946" y="1214"/>
                    <a:pt x="1056" y="1174"/>
                    <a:pt x="1135" y="1096"/>
                  </a:cubicBezTo>
                  <a:cubicBezTo>
                    <a:pt x="1293" y="938"/>
                    <a:pt x="1293" y="686"/>
                    <a:pt x="1135" y="528"/>
                  </a:cubicBezTo>
                  <a:lnTo>
                    <a:pt x="725" y="119"/>
                  </a:lnTo>
                  <a:cubicBezTo>
                    <a:pt x="647" y="40"/>
                    <a:pt x="544" y="1"/>
                    <a:pt x="442"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7" name="Google Shape;320;p23">
              <a:extLst>
                <a:ext uri="{FF2B5EF4-FFF2-40B4-BE49-F238E27FC236}">
                  <a16:creationId xmlns:a16="http://schemas.microsoft.com/office/drawing/2014/main" id="{BB931514-0E04-846A-77B3-65C77BAE62A6}"/>
                </a:ext>
              </a:extLst>
            </p:cNvPr>
            <p:cNvSpPr/>
            <p:nvPr/>
          </p:nvSpPr>
          <p:spPr>
            <a:xfrm>
              <a:off x="-59974175" y="2415250"/>
              <a:ext cx="35475" cy="20500"/>
            </a:xfrm>
            <a:custGeom>
              <a:avLst/>
              <a:gdLst/>
              <a:ahLst/>
              <a:cxnLst/>
              <a:rect l="l" t="t" r="r" b="b"/>
              <a:pathLst>
                <a:path w="1419" h="820" extrusionOk="0">
                  <a:moveTo>
                    <a:pt x="442" y="0"/>
                  </a:moveTo>
                  <a:cubicBezTo>
                    <a:pt x="221" y="0"/>
                    <a:pt x="1" y="189"/>
                    <a:pt x="1" y="378"/>
                  </a:cubicBezTo>
                  <a:cubicBezTo>
                    <a:pt x="1" y="630"/>
                    <a:pt x="221" y="819"/>
                    <a:pt x="442" y="819"/>
                  </a:cubicBezTo>
                  <a:lnTo>
                    <a:pt x="1009" y="819"/>
                  </a:lnTo>
                  <a:cubicBezTo>
                    <a:pt x="1230" y="819"/>
                    <a:pt x="1387" y="630"/>
                    <a:pt x="1387" y="378"/>
                  </a:cubicBezTo>
                  <a:cubicBezTo>
                    <a:pt x="1419" y="189"/>
                    <a:pt x="1230" y="0"/>
                    <a:pt x="100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grpSp>
      <p:sp>
        <p:nvSpPr>
          <p:cNvPr id="48" name="Google Shape;321;p23">
            <a:extLst>
              <a:ext uri="{FF2B5EF4-FFF2-40B4-BE49-F238E27FC236}">
                <a16:creationId xmlns:a16="http://schemas.microsoft.com/office/drawing/2014/main" id="{482E7A9C-0511-BC8A-6B1A-5BD0FCADB061}"/>
              </a:ext>
            </a:extLst>
          </p:cNvPr>
          <p:cNvSpPr/>
          <p:nvPr/>
        </p:nvSpPr>
        <p:spPr>
          <a:xfrm>
            <a:off x="1617286" y="4367168"/>
            <a:ext cx="72901" cy="169485"/>
          </a:xfrm>
          <a:custGeom>
            <a:avLst/>
            <a:gdLst/>
            <a:ahLst/>
            <a:cxnLst/>
            <a:rect l="l" t="t" r="r" b="b"/>
            <a:pathLst>
              <a:path w="2521" h="5861" extrusionOk="0">
                <a:moveTo>
                  <a:pt x="1261" y="1"/>
                </a:moveTo>
                <a:cubicBezTo>
                  <a:pt x="1040" y="1"/>
                  <a:pt x="851" y="190"/>
                  <a:pt x="851" y="410"/>
                </a:cubicBezTo>
                <a:lnTo>
                  <a:pt x="851" y="694"/>
                </a:lnTo>
                <a:cubicBezTo>
                  <a:pt x="379" y="851"/>
                  <a:pt x="1" y="1324"/>
                  <a:pt x="1" y="1891"/>
                </a:cubicBezTo>
                <a:cubicBezTo>
                  <a:pt x="1" y="2553"/>
                  <a:pt x="568" y="2931"/>
                  <a:pt x="1009" y="3246"/>
                </a:cubicBezTo>
                <a:cubicBezTo>
                  <a:pt x="1324" y="3498"/>
                  <a:pt x="1671" y="3718"/>
                  <a:pt x="1671" y="3970"/>
                </a:cubicBezTo>
                <a:cubicBezTo>
                  <a:pt x="1671" y="4191"/>
                  <a:pt x="1482" y="4348"/>
                  <a:pt x="1261" y="4348"/>
                </a:cubicBezTo>
                <a:cubicBezTo>
                  <a:pt x="1072" y="4348"/>
                  <a:pt x="851" y="4159"/>
                  <a:pt x="851" y="3970"/>
                </a:cubicBezTo>
                <a:cubicBezTo>
                  <a:pt x="851" y="3718"/>
                  <a:pt x="631" y="3529"/>
                  <a:pt x="442" y="3529"/>
                </a:cubicBezTo>
                <a:cubicBezTo>
                  <a:pt x="253" y="3529"/>
                  <a:pt x="64" y="3718"/>
                  <a:pt x="64" y="3970"/>
                </a:cubicBezTo>
                <a:cubicBezTo>
                  <a:pt x="64" y="4506"/>
                  <a:pt x="410" y="4947"/>
                  <a:pt x="883" y="5136"/>
                </a:cubicBezTo>
                <a:lnTo>
                  <a:pt x="883" y="5419"/>
                </a:lnTo>
                <a:cubicBezTo>
                  <a:pt x="883" y="5672"/>
                  <a:pt x="1072" y="5861"/>
                  <a:pt x="1324" y="5861"/>
                </a:cubicBezTo>
                <a:cubicBezTo>
                  <a:pt x="1545" y="5861"/>
                  <a:pt x="1702" y="5672"/>
                  <a:pt x="1702" y="5419"/>
                </a:cubicBezTo>
                <a:lnTo>
                  <a:pt x="1702" y="5136"/>
                </a:lnTo>
                <a:cubicBezTo>
                  <a:pt x="2175" y="4978"/>
                  <a:pt x="2521" y="4506"/>
                  <a:pt x="2521" y="3970"/>
                </a:cubicBezTo>
                <a:cubicBezTo>
                  <a:pt x="2521" y="3309"/>
                  <a:pt x="1986" y="2899"/>
                  <a:pt x="1545" y="2584"/>
                </a:cubicBezTo>
                <a:cubicBezTo>
                  <a:pt x="1229" y="2364"/>
                  <a:pt x="883" y="2111"/>
                  <a:pt x="883" y="1891"/>
                </a:cubicBezTo>
                <a:cubicBezTo>
                  <a:pt x="883" y="1639"/>
                  <a:pt x="1072" y="1450"/>
                  <a:pt x="1261" y="1450"/>
                </a:cubicBezTo>
                <a:cubicBezTo>
                  <a:pt x="1513" y="1450"/>
                  <a:pt x="1671" y="1639"/>
                  <a:pt x="1671" y="1891"/>
                </a:cubicBezTo>
                <a:cubicBezTo>
                  <a:pt x="1671" y="2111"/>
                  <a:pt x="1860" y="2269"/>
                  <a:pt x="2112" y="2269"/>
                </a:cubicBezTo>
                <a:cubicBezTo>
                  <a:pt x="2332" y="2269"/>
                  <a:pt x="2490" y="2080"/>
                  <a:pt x="2490" y="1891"/>
                </a:cubicBezTo>
                <a:cubicBezTo>
                  <a:pt x="2490" y="1324"/>
                  <a:pt x="2143" y="883"/>
                  <a:pt x="1671" y="694"/>
                </a:cubicBezTo>
                <a:lnTo>
                  <a:pt x="1671" y="410"/>
                </a:lnTo>
                <a:cubicBezTo>
                  <a:pt x="1671" y="190"/>
                  <a:pt x="1482" y="1"/>
                  <a:pt x="1261"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49" name="Google Shape;322;p23">
            <a:extLst>
              <a:ext uri="{FF2B5EF4-FFF2-40B4-BE49-F238E27FC236}">
                <a16:creationId xmlns:a16="http://schemas.microsoft.com/office/drawing/2014/main" id="{2E798A53-BD28-7705-F942-F618AC44AF63}"/>
              </a:ext>
            </a:extLst>
          </p:cNvPr>
          <p:cNvSpPr/>
          <p:nvPr/>
        </p:nvSpPr>
        <p:spPr>
          <a:xfrm>
            <a:off x="1605459" y="4167666"/>
            <a:ext cx="310690" cy="368091"/>
          </a:xfrm>
          <a:custGeom>
            <a:avLst/>
            <a:gdLst/>
            <a:ahLst/>
            <a:cxnLst/>
            <a:rect l="l" t="t" r="r" b="b"/>
            <a:pathLst>
              <a:path w="10744" h="12729" extrusionOk="0">
                <a:moveTo>
                  <a:pt x="5419" y="1701"/>
                </a:moveTo>
                <a:cubicBezTo>
                  <a:pt x="7561" y="1701"/>
                  <a:pt x="9357" y="3151"/>
                  <a:pt x="9830" y="5167"/>
                </a:cubicBezTo>
                <a:cubicBezTo>
                  <a:pt x="9641" y="5041"/>
                  <a:pt x="9389" y="5009"/>
                  <a:pt x="9137" y="5009"/>
                </a:cubicBezTo>
                <a:cubicBezTo>
                  <a:pt x="8601" y="5009"/>
                  <a:pt x="8191" y="5230"/>
                  <a:pt x="7908" y="5545"/>
                </a:cubicBezTo>
                <a:cubicBezTo>
                  <a:pt x="7593" y="5198"/>
                  <a:pt x="7152" y="5009"/>
                  <a:pt x="6679" y="5009"/>
                </a:cubicBezTo>
                <a:cubicBezTo>
                  <a:pt x="6175" y="5009"/>
                  <a:pt x="5734" y="5230"/>
                  <a:pt x="5419" y="5545"/>
                </a:cubicBezTo>
                <a:cubicBezTo>
                  <a:pt x="5104" y="5198"/>
                  <a:pt x="4663" y="5009"/>
                  <a:pt x="4190" y="5009"/>
                </a:cubicBezTo>
                <a:cubicBezTo>
                  <a:pt x="3686" y="5009"/>
                  <a:pt x="3245" y="5230"/>
                  <a:pt x="2993" y="5545"/>
                </a:cubicBezTo>
                <a:cubicBezTo>
                  <a:pt x="2678" y="5198"/>
                  <a:pt x="2237" y="5009"/>
                  <a:pt x="1764" y="5009"/>
                </a:cubicBezTo>
                <a:cubicBezTo>
                  <a:pt x="1512" y="5009"/>
                  <a:pt x="1292" y="5041"/>
                  <a:pt x="1040" y="5167"/>
                </a:cubicBezTo>
                <a:cubicBezTo>
                  <a:pt x="1481" y="3151"/>
                  <a:pt x="3308" y="1701"/>
                  <a:pt x="5419" y="1701"/>
                </a:cubicBezTo>
                <a:close/>
                <a:moveTo>
                  <a:pt x="5356" y="0"/>
                </a:moveTo>
                <a:cubicBezTo>
                  <a:pt x="5104" y="0"/>
                  <a:pt x="4946" y="189"/>
                  <a:pt x="4946" y="441"/>
                </a:cubicBezTo>
                <a:lnTo>
                  <a:pt x="4946" y="851"/>
                </a:lnTo>
                <a:cubicBezTo>
                  <a:pt x="2206" y="1071"/>
                  <a:pt x="0" y="3371"/>
                  <a:pt x="0" y="6207"/>
                </a:cubicBezTo>
                <a:lnTo>
                  <a:pt x="0" y="6648"/>
                </a:lnTo>
                <a:lnTo>
                  <a:pt x="32" y="6648"/>
                </a:lnTo>
                <a:cubicBezTo>
                  <a:pt x="32" y="6900"/>
                  <a:pt x="221" y="7089"/>
                  <a:pt x="473" y="7089"/>
                </a:cubicBezTo>
                <a:cubicBezTo>
                  <a:pt x="693" y="7089"/>
                  <a:pt x="851" y="6900"/>
                  <a:pt x="851" y="6648"/>
                </a:cubicBezTo>
                <a:cubicBezTo>
                  <a:pt x="851" y="6175"/>
                  <a:pt x="1197" y="5829"/>
                  <a:pt x="1701" y="5829"/>
                </a:cubicBezTo>
                <a:cubicBezTo>
                  <a:pt x="2143" y="5829"/>
                  <a:pt x="2521" y="6175"/>
                  <a:pt x="2521" y="6648"/>
                </a:cubicBezTo>
                <a:cubicBezTo>
                  <a:pt x="2521" y="6900"/>
                  <a:pt x="2710" y="7089"/>
                  <a:pt x="2899" y="7089"/>
                </a:cubicBezTo>
                <a:cubicBezTo>
                  <a:pt x="3119" y="7089"/>
                  <a:pt x="3308" y="6900"/>
                  <a:pt x="3308" y="6648"/>
                </a:cubicBezTo>
                <a:cubicBezTo>
                  <a:pt x="3308" y="6175"/>
                  <a:pt x="3655" y="5829"/>
                  <a:pt x="4127" y="5829"/>
                </a:cubicBezTo>
                <a:cubicBezTo>
                  <a:pt x="4600" y="5829"/>
                  <a:pt x="4946" y="6175"/>
                  <a:pt x="4946" y="6648"/>
                </a:cubicBezTo>
                <a:lnTo>
                  <a:pt x="4946" y="11499"/>
                </a:lnTo>
                <a:cubicBezTo>
                  <a:pt x="4946" y="12161"/>
                  <a:pt x="5514" y="12728"/>
                  <a:pt x="6175" y="12728"/>
                </a:cubicBezTo>
                <a:cubicBezTo>
                  <a:pt x="6837" y="12728"/>
                  <a:pt x="7404" y="12161"/>
                  <a:pt x="7404" y="11499"/>
                </a:cubicBezTo>
                <a:lnTo>
                  <a:pt x="7404" y="10680"/>
                </a:lnTo>
                <a:cubicBezTo>
                  <a:pt x="7404" y="10428"/>
                  <a:pt x="7215" y="10239"/>
                  <a:pt x="6994" y="10239"/>
                </a:cubicBezTo>
                <a:cubicBezTo>
                  <a:pt x="6805" y="10239"/>
                  <a:pt x="6616" y="10428"/>
                  <a:pt x="6616" y="10680"/>
                </a:cubicBezTo>
                <a:lnTo>
                  <a:pt x="6616" y="11499"/>
                </a:lnTo>
                <a:cubicBezTo>
                  <a:pt x="6616" y="11720"/>
                  <a:pt x="6427" y="11940"/>
                  <a:pt x="6175" y="11940"/>
                </a:cubicBezTo>
                <a:cubicBezTo>
                  <a:pt x="5955" y="11940"/>
                  <a:pt x="5797" y="11720"/>
                  <a:pt x="5797" y="11499"/>
                </a:cubicBezTo>
                <a:lnTo>
                  <a:pt x="5797" y="6648"/>
                </a:lnTo>
                <a:cubicBezTo>
                  <a:pt x="5797" y="6175"/>
                  <a:pt x="6144" y="5829"/>
                  <a:pt x="6616" y="5829"/>
                </a:cubicBezTo>
                <a:cubicBezTo>
                  <a:pt x="7089" y="5829"/>
                  <a:pt x="7435" y="6175"/>
                  <a:pt x="7435" y="6648"/>
                </a:cubicBezTo>
                <a:cubicBezTo>
                  <a:pt x="7435" y="6900"/>
                  <a:pt x="7624" y="7089"/>
                  <a:pt x="7876" y="7089"/>
                </a:cubicBezTo>
                <a:cubicBezTo>
                  <a:pt x="8097" y="7089"/>
                  <a:pt x="8255" y="6900"/>
                  <a:pt x="8255" y="6648"/>
                </a:cubicBezTo>
                <a:cubicBezTo>
                  <a:pt x="8255" y="6175"/>
                  <a:pt x="8633" y="5829"/>
                  <a:pt x="9105" y="5829"/>
                </a:cubicBezTo>
                <a:cubicBezTo>
                  <a:pt x="9578" y="5829"/>
                  <a:pt x="9924" y="6175"/>
                  <a:pt x="9924" y="6648"/>
                </a:cubicBezTo>
                <a:cubicBezTo>
                  <a:pt x="9924" y="6900"/>
                  <a:pt x="10113" y="7089"/>
                  <a:pt x="10302" y="7089"/>
                </a:cubicBezTo>
                <a:cubicBezTo>
                  <a:pt x="10554" y="7089"/>
                  <a:pt x="10743" y="6900"/>
                  <a:pt x="10743" y="6648"/>
                </a:cubicBezTo>
                <a:lnTo>
                  <a:pt x="10743" y="6207"/>
                </a:lnTo>
                <a:cubicBezTo>
                  <a:pt x="10743" y="3371"/>
                  <a:pt x="8538" y="1071"/>
                  <a:pt x="5797" y="851"/>
                </a:cubicBezTo>
                <a:lnTo>
                  <a:pt x="5797" y="441"/>
                </a:lnTo>
                <a:cubicBezTo>
                  <a:pt x="5797" y="189"/>
                  <a:pt x="5577" y="0"/>
                  <a:pt x="53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0" name="Google Shape;323;p23">
            <a:extLst>
              <a:ext uri="{FF2B5EF4-FFF2-40B4-BE49-F238E27FC236}">
                <a16:creationId xmlns:a16="http://schemas.microsoft.com/office/drawing/2014/main" id="{CAA25F30-C3CA-7DD9-E769-DCD4C109531E}"/>
              </a:ext>
            </a:extLst>
          </p:cNvPr>
          <p:cNvSpPr/>
          <p:nvPr/>
        </p:nvSpPr>
        <p:spPr>
          <a:xfrm>
            <a:off x="9327635" y="4177446"/>
            <a:ext cx="348513" cy="349427"/>
          </a:xfrm>
          <a:custGeom>
            <a:avLst/>
            <a:gdLst/>
            <a:ahLst/>
            <a:cxnLst/>
            <a:rect l="l" t="t" r="r" b="b"/>
            <a:pathLst>
              <a:path w="11815" h="11846" extrusionOk="0">
                <a:moveTo>
                  <a:pt x="5829" y="693"/>
                </a:moveTo>
                <a:cubicBezTo>
                  <a:pt x="6238" y="693"/>
                  <a:pt x="6553" y="1008"/>
                  <a:pt x="6553" y="1418"/>
                </a:cubicBezTo>
                <a:cubicBezTo>
                  <a:pt x="6553" y="1796"/>
                  <a:pt x="6238" y="2111"/>
                  <a:pt x="5829" y="2111"/>
                </a:cubicBezTo>
                <a:cubicBezTo>
                  <a:pt x="5451" y="2111"/>
                  <a:pt x="5136" y="1796"/>
                  <a:pt x="5136" y="1418"/>
                </a:cubicBezTo>
                <a:cubicBezTo>
                  <a:pt x="5136" y="1008"/>
                  <a:pt x="5482" y="693"/>
                  <a:pt x="5829" y="693"/>
                </a:cubicBezTo>
                <a:close/>
                <a:moveTo>
                  <a:pt x="5829" y="2773"/>
                </a:moveTo>
                <a:cubicBezTo>
                  <a:pt x="6774" y="2773"/>
                  <a:pt x="7562" y="3560"/>
                  <a:pt x="7562" y="4568"/>
                </a:cubicBezTo>
                <a:lnTo>
                  <a:pt x="7562" y="4915"/>
                </a:lnTo>
                <a:lnTo>
                  <a:pt x="4096" y="4915"/>
                </a:lnTo>
                <a:lnTo>
                  <a:pt x="4096" y="4568"/>
                </a:lnTo>
                <a:cubicBezTo>
                  <a:pt x="4096" y="3560"/>
                  <a:pt x="4884" y="2773"/>
                  <a:pt x="5829" y="2773"/>
                </a:cubicBezTo>
                <a:close/>
                <a:moveTo>
                  <a:pt x="2363" y="6963"/>
                </a:moveTo>
                <a:cubicBezTo>
                  <a:pt x="2773" y="6963"/>
                  <a:pt x="3088" y="7278"/>
                  <a:pt x="3088" y="7656"/>
                </a:cubicBezTo>
                <a:cubicBezTo>
                  <a:pt x="3088" y="8065"/>
                  <a:pt x="2773" y="8380"/>
                  <a:pt x="2363" y="8380"/>
                </a:cubicBezTo>
                <a:cubicBezTo>
                  <a:pt x="1985" y="8380"/>
                  <a:pt x="1670" y="8065"/>
                  <a:pt x="1670" y="7656"/>
                </a:cubicBezTo>
                <a:cubicBezTo>
                  <a:pt x="1670" y="7278"/>
                  <a:pt x="1985" y="6963"/>
                  <a:pt x="2363" y="6963"/>
                </a:cubicBezTo>
                <a:close/>
                <a:moveTo>
                  <a:pt x="9357" y="6963"/>
                </a:moveTo>
                <a:cubicBezTo>
                  <a:pt x="9735" y="6963"/>
                  <a:pt x="10050" y="7278"/>
                  <a:pt x="10050" y="7656"/>
                </a:cubicBezTo>
                <a:cubicBezTo>
                  <a:pt x="10050" y="8065"/>
                  <a:pt x="9735" y="8380"/>
                  <a:pt x="9357" y="8380"/>
                </a:cubicBezTo>
                <a:cubicBezTo>
                  <a:pt x="8948" y="8380"/>
                  <a:pt x="8633" y="8065"/>
                  <a:pt x="8633" y="7656"/>
                </a:cubicBezTo>
                <a:cubicBezTo>
                  <a:pt x="8633" y="7278"/>
                  <a:pt x="8948" y="6963"/>
                  <a:pt x="9357" y="6963"/>
                </a:cubicBezTo>
                <a:close/>
                <a:moveTo>
                  <a:pt x="2363" y="9042"/>
                </a:moveTo>
                <a:cubicBezTo>
                  <a:pt x="3308" y="9042"/>
                  <a:pt x="4096" y="9830"/>
                  <a:pt x="4096" y="10806"/>
                </a:cubicBezTo>
                <a:lnTo>
                  <a:pt x="4096" y="11184"/>
                </a:lnTo>
                <a:lnTo>
                  <a:pt x="630" y="11184"/>
                </a:lnTo>
                <a:lnTo>
                  <a:pt x="630" y="10806"/>
                </a:lnTo>
                <a:cubicBezTo>
                  <a:pt x="630" y="9830"/>
                  <a:pt x="1418" y="9042"/>
                  <a:pt x="2363" y="9042"/>
                </a:cubicBezTo>
                <a:close/>
                <a:moveTo>
                  <a:pt x="9357" y="9042"/>
                </a:moveTo>
                <a:cubicBezTo>
                  <a:pt x="10302" y="9042"/>
                  <a:pt x="11090" y="9830"/>
                  <a:pt x="11090" y="10806"/>
                </a:cubicBezTo>
                <a:lnTo>
                  <a:pt x="11090" y="11184"/>
                </a:lnTo>
                <a:lnTo>
                  <a:pt x="7625" y="11184"/>
                </a:lnTo>
                <a:lnTo>
                  <a:pt x="7625" y="10806"/>
                </a:lnTo>
                <a:cubicBezTo>
                  <a:pt x="7625" y="9830"/>
                  <a:pt x="8412" y="9042"/>
                  <a:pt x="9357" y="9042"/>
                </a:cubicBezTo>
                <a:close/>
                <a:moveTo>
                  <a:pt x="5892" y="0"/>
                </a:moveTo>
                <a:cubicBezTo>
                  <a:pt x="5136" y="0"/>
                  <a:pt x="4506" y="630"/>
                  <a:pt x="4506" y="1355"/>
                </a:cubicBezTo>
                <a:cubicBezTo>
                  <a:pt x="4506" y="1733"/>
                  <a:pt x="4632" y="2016"/>
                  <a:pt x="4852" y="2300"/>
                </a:cubicBezTo>
                <a:cubicBezTo>
                  <a:pt x="4033" y="2710"/>
                  <a:pt x="3466" y="3529"/>
                  <a:pt x="3466" y="4505"/>
                </a:cubicBezTo>
                <a:lnTo>
                  <a:pt x="3466" y="5230"/>
                </a:lnTo>
                <a:cubicBezTo>
                  <a:pt x="3466" y="5419"/>
                  <a:pt x="3623" y="5577"/>
                  <a:pt x="3844" y="5577"/>
                </a:cubicBezTo>
                <a:lnTo>
                  <a:pt x="5577" y="5577"/>
                </a:lnTo>
                <a:lnTo>
                  <a:pt x="5577" y="7152"/>
                </a:lnTo>
                <a:lnTo>
                  <a:pt x="3875" y="8822"/>
                </a:lnTo>
                <a:cubicBezTo>
                  <a:pt x="3749" y="8696"/>
                  <a:pt x="3592" y="8601"/>
                  <a:pt x="3434" y="8569"/>
                </a:cubicBezTo>
                <a:cubicBezTo>
                  <a:pt x="3686" y="8349"/>
                  <a:pt x="3781" y="8034"/>
                  <a:pt x="3781" y="7624"/>
                </a:cubicBezTo>
                <a:cubicBezTo>
                  <a:pt x="3781" y="6868"/>
                  <a:pt x="3151" y="6238"/>
                  <a:pt x="2426" y="6238"/>
                </a:cubicBezTo>
                <a:cubicBezTo>
                  <a:pt x="1670" y="6238"/>
                  <a:pt x="1040" y="6868"/>
                  <a:pt x="1040" y="7624"/>
                </a:cubicBezTo>
                <a:cubicBezTo>
                  <a:pt x="1040" y="7971"/>
                  <a:pt x="1166" y="8286"/>
                  <a:pt x="1387" y="8569"/>
                </a:cubicBezTo>
                <a:cubicBezTo>
                  <a:pt x="567" y="8979"/>
                  <a:pt x="0" y="9798"/>
                  <a:pt x="0" y="10775"/>
                </a:cubicBezTo>
                <a:lnTo>
                  <a:pt x="0" y="11499"/>
                </a:lnTo>
                <a:cubicBezTo>
                  <a:pt x="0" y="11688"/>
                  <a:pt x="158" y="11846"/>
                  <a:pt x="378" y="11846"/>
                </a:cubicBezTo>
                <a:lnTo>
                  <a:pt x="4474" y="11846"/>
                </a:lnTo>
                <a:cubicBezTo>
                  <a:pt x="4663" y="11846"/>
                  <a:pt x="4821" y="11688"/>
                  <a:pt x="4821" y="11499"/>
                </a:cubicBezTo>
                <a:lnTo>
                  <a:pt x="4821" y="10775"/>
                </a:lnTo>
                <a:cubicBezTo>
                  <a:pt x="4821" y="10239"/>
                  <a:pt x="4632" y="9704"/>
                  <a:pt x="4348" y="9326"/>
                </a:cubicBezTo>
                <a:lnTo>
                  <a:pt x="5860" y="7782"/>
                </a:lnTo>
                <a:lnTo>
                  <a:pt x="7404" y="9326"/>
                </a:lnTo>
                <a:cubicBezTo>
                  <a:pt x="7089" y="9704"/>
                  <a:pt x="6931" y="10239"/>
                  <a:pt x="6931" y="10775"/>
                </a:cubicBezTo>
                <a:lnTo>
                  <a:pt x="6931" y="11499"/>
                </a:lnTo>
                <a:cubicBezTo>
                  <a:pt x="6931" y="11688"/>
                  <a:pt x="7089" y="11846"/>
                  <a:pt x="7309" y="11846"/>
                </a:cubicBezTo>
                <a:lnTo>
                  <a:pt x="11468" y="11846"/>
                </a:lnTo>
                <a:cubicBezTo>
                  <a:pt x="11657" y="11846"/>
                  <a:pt x="11815" y="11688"/>
                  <a:pt x="11815" y="11499"/>
                </a:cubicBezTo>
                <a:lnTo>
                  <a:pt x="11815" y="10775"/>
                </a:lnTo>
                <a:cubicBezTo>
                  <a:pt x="11783" y="9830"/>
                  <a:pt x="11185" y="8979"/>
                  <a:pt x="10365" y="8569"/>
                </a:cubicBezTo>
                <a:cubicBezTo>
                  <a:pt x="10586" y="8349"/>
                  <a:pt x="10712" y="8034"/>
                  <a:pt x="10712" y="7624"/>
                </a:cubicBezTo>
                <a:cubicBezTo>
                  <a:pt x="10712" y="6868"/>
                  <a:pt x="10082" y="6238"/>
                  <a:pt x="9357" y="6238"/>
                </a:cubicBezTo>
                <a:cubicBezTo>
                  <a:pt x="8601" y="6238"/>
                  <a:pt x="7971" y="6868"/>
                  <a:pt x="7971" y="7624"/>
                </a:cubicBezTo>
                <a:cubicBezTo>
                  <a:pt x="7971" y="7971"/>
                  <a:pt x="8097" y="8286"/>
                  <a:pt x="8318" y="8569"/>
                </a:cubicBezTo>
                <a:cubicBezTo>
                  <a:pt x="8160" y="8664"/>
                  <a:pt x="8034" y="8727"/>
                  <a:pt x="7877" y="8822"/>
                </a:cubicBezTo>
                <a:lnTo>
                  <a:pt x="6207" y="7152"/>
                </a:lnTo>
                <a:lnTo>
                  <a:pt x="6207" y="5577"/>
                </a:lnTo>
                <a:lnTo>
                  <a:pt x="7940" y="5577"/>
                </a:lnTo>
                <a:cubicBezTo>
                  <a:pt x="8129" y="5577"/>
                  <a:pt x="8286" y="5419"/>
                  <a:pt x="8286" y="5230"/>
                </a:cubicBezTo>
                <a:lnTo>
                  <a:pt x="8286" y="4505"/>
                </a:lnTo>
                <a:cubicBezTo>
                  <a:pt x="8286" y="3529"/>
                  <a:pt x="7688" y="2710"/>
                  <a:pt x="6900" y="2300"/>
                </a:cubicBezTo>
                <a:cubicBezTo>
                  <a:pt x="7152" y="2080"/>
                  <a:pt x="7246" y="1764"/>
                  <a:pt x="7246" y="1355"/>
                </a:cubicBezTo>
                <a:cubicBezTo>
                  <a:pt x="7246" y="630"/>
                  <a:pt x="6616" y="0"/>
                  <a:pt x="5892"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1" name="Google Shape;324;p23">
            <a:extLst>
              <a:ext uri="{FF2B5EF4-FFF2-40B4-BE49-F238E27FC236}">
                <a16:creationId xmlns:a16="http://schemas.microsoft.com/office/drawing/2014/main" id="{A544A472-E5B4-FA46-B5F3-B00798A1BE76}"/>
              </a:ext>
            </a:extLst>
          </p:cNvPr>
          <p:cNvSpPr/>
          <p:nvPr/>
        </p:nvSpPr>
        <p:spPr>
          <a:xfrm>
            <a:off x="9326230" y="2090359"/>
            <a:ext cx="351315" cy="349427"/>
          </a:xfrm>
          <a:custGeom>
            <a:avLst/>
            <a:gdLst/>
            <a:ahLst/>
            <a:cxnLst/>
            <a:rect l="l" t="t" r="r" b="b"/>
            <a:pathLst>
              <a:path w="11910" h="11846" extrusionOk="0">
                <a:moveTo>
                  <a:pt x="5924" y="2080"/>
                </a:moveTo>
                <a:cubicBezTo>
                  <a:pt x="6302" y="2080"/>
                  <a:pt x="6617" y="2395"/>
                  <a:pt x="6617" y="2773"/>
                </a:cubicBezTo>
                <a:cubicBezTo>
                  <a:pt x="6617" y="3182"/>
                  <a:pt x="6302" y="3497"/>
                  <a:pt x="5924" y="3497"/>
                </a:cubicBezTo>
                <a:cubicBezTo>
                  <a:pt x="5514" y="3497"/>
                  <a:pt x="5199" y="3182"/>
                  <a:pt x="5199" y="2773"/>
                </a:cubicBezTo>
                <a:cubicBezTo>
                  <a:pt x="5199" y="2395"/>
                  <a:pt x="5514" y="2080"/>
                  <a:pt x="5924" y="2080"/>
                </a:cubicBezTo>
                <a:close/>
                <a:moveTo>
                  <a:pt x="5924" y="662"/>
                </a:moveTo>
                <a:cubicBezTo>
                  <a:pt x="7247" y="662"/>
                  <a:pt x="8318" y="1764"/>
                  <a:pt x="8318" y="3088"/>
                </a:cubicBezTo>
                <a:cubicBezTo>
                  <a:pt x="8318" y="3655"/>
                  <a:pt x="8129" y="4190"/>
                  <a:pt x="7783" y="4631"/>
                </a:cubicBezTo>
                <a:cubicBezTo>
                  <a:pt x="7562" y="4222"/>
                  <a:pt x="7310" y="3907"/>
                  <a:pt x="6900" y="3686"/>
                </a:cubicBezTo>
                <a:cubicBezTo>
                  <a:pt x="7153" y="3434"/>
                  <a:pt x="7310" y="3088"/>
                  <a:pt x="7310" y="2741"/>
                </a:cubicBezTo>
                <a:cubicBezTo>
                  <a:pt x="7310" y="1985"/>
                  <a:pt x="6680" y="1355"/>
                  <a:pt x="5924" y="1355"/>
                </a:cubicBezTo>
                <a:cubicBezTo>
                  <a:pt x="5168" y="1355"/>
                  <a:pt x="4538" y="1985"/>
                  <a:pt x="4538" y="2741"/>
                </a:cubicBezTo>
                <a:cubicBezTo>
                  <a:pt x="4538" y="3088"/>
                  <a:pt x="4695" y="3434"/>
                  <a:pt x="4947" y="3686"/>
                </a:cubicBezTo>
                <a:cubicBezTo>
                  <a:pt x="4538" y="3938"/>
                  <a:pt x="4223" y="4285"/>
                  <a:pt x="4034" y="4631"/>
                </a:cubicBezTo>
                <a:cubicBezTo>
                  <a:pt x="3592" y="4096"/>
                  <a:pt x="3403" y="3403"/>
                  <a:pt x="3498" y="2741"/>
                </a:cubicBezTo>
                <a:cubicBezTo>
                  <a:pt x="3655" y="1638"/>
                  <a:pt x="4664" y="662"/>
                  <a:pt x="5924" y="662"/>
                </a:cubicBezTo>
                <a:close/>
                <a:moveTo>
                  <a:pt x="5924" y="4159"/>
                </a:moveTo>
                <a:cubicBezTo>
                  <a:pt x="6554" y="4159"/>
                  <a:pt x="7058" y="4600"/>
                  <a:pt x="7247" y="5135"/>
                </a:cubicBezTo>
                <a:cubicBezTo>
                  <a:pt x="6869" y="5388"/>
                  <a:pt x="6428" y="5545"/>
                  <a:pt x="5924" y="5545"/>
                </a:cubicBezTo>
                <a:cubicBezTo>
                  <a:pt x="5451" y="5545"/>
                  <a:pt x="4979" y="5388"/>
                  <a:pt x="4569" y="5135"/>
                </a:cubicBezTo>
                <a:cubicBezTo>
                  <a:pt x="4727" y="4568"/>
                  <a:pt x="5294" y="4159"/>
                  <a:pt x="5924" y="4159"/>
                </a:cubicBezTo>
                <a:close/>
                <a:moveTo>
                  <a:pt x="1734" y="9042"/>
                </a:moveTo>
                <a:cubicBezTo>
                  <a:pt x="2301" y="9042"/>
                  <a:pt x="2773" y="9483"/>
                  <a:pt x="2773" y="10082"/>
                </a:cubicBezTo>
                <a:cubicBezTo>
                  <a:pt x="2773" y="10649"/>
                  <a:pt x="2301" y="11121"/>
                  <a:pt x="1734" y="11121"/>
                </a:cubicBezTo>
                <a:cubicBezTo>
                  <a:pt x="1198" y="11121"/>
                  <a:pt x="726" y="10649"/>
                  <a:pt x="726" y="10082"/>
                </a:cubicBezTo>
                <a:cubicBezTo>
                  <a:pt x="726" y="9483"/>
                  <a:pt x="1198" y="9042"/>
                  <a:pt x="1734" y="9042"/>
                </a:cubicBezTo>
                <a:close/>
                <a:moveTo>
                  <a:pt x="5924" y="9042"/>
                </a:moveTo>
                <a:cubicBezTo>
                  <a:pt x="6522" y="9042"/>
                  <a:pt x="6932" y="9515"/>
                  <a:pt x="6932" y="10082"/>
                </a:cubicBezTo>
                <a:cubicBezTo>
                  <a:pt x="6932" y="10649"/>
                  <a:pt x="6459" y="11121"/>
                  <a:pt x="5924" y="11121"/>
                </a:cubicBezTo>
                <a:cubicBezTo>
                  <a:pt x="5357" y="11121"/>
                  <a:pt x="4884" y="10649"/>
                  <a:pt x="4884" y="10082"/>
                </a:cubicBezTo>
                <a:cubicBezTo>
                  <a:pt x="4884" y="9483"/>
                  <a:pt x="5325" y="9042"/>
                  <a:pt x="5924" y="9042"/>
                </a:cubicBezTo>
                <a:close/>
                <a:moveTo>
                  <a:pt x="10145" y="9042"/>
                </a:moveTo>
                <a:cubicBezTo>
                  <a:pt x="10681" y="9042"/>
                  <a:pt x="11154" y="9483"/>
                  <a:pt x="11154" y="10082"/>
                </a:cubicBezTo>
                <a:cubicBezTo>
                  <a:pt x="11154" y="10649"/>
                  <a:pt x="10681" y="11121"/>
                  <a:pt x="10145" y="11121"/>
                </a:cubicBezTo>
                <a:cubicBezTo>
                  <a:pt x="9578" y="11121"/>
                  <a:pt x="9106" y="10649"/>
                  <a:pt x="9106" y="10082"/>
                </a:cubicBezTo>
                <a:cubicBezTo>
                  <a:pt x="9106" y="9483"/>
                  <a:pt x="9578" y="9042"/>
                  <a:pt x="10145" y="9042"/>
                </a:cubicBezTo>
                <a:close/>
                <a:moveTo>
                  <a:pt x="5955" y="0"/>
                </a:moveTo>
                <a:cubicBezTo>
                  <a:pt x="4349" y="0"/>
                  <a:pt x="3088" y="1197"/>
                  <a:pt x="2868" y="2678"/>
                </a:cubicBezTo>
                <a:cubicBezTo>
                  <a:pt x="2647" y="4442"/>
                  <a:pt x="3908" y="6018"/>
                  <a:pt x="5640" y="6207"/>
                </a:cubicBezTo>
                <a:lnTo>
                  <a:pt x="5640" y="6963"/>
                </a:lnTo>
                <a:lnTo>
                  <a:pt x="2427" y="6963"/>
                </a:lnTo>
                <a:cubicBezTo>
                  <a:pt x="1828" y="6963"/>
                  <a:pt x="1387" y="7435"/>
                  <a:pt x="1387" y="7971"/>
                </a:cubicBezTo>
                <a:lnTo>
                  <a:pt x="1387" y="8380"/>
                </a:lnTo>
                <a:cubicBezTo>
                  <a:pt x="599" y="8538"/>
                  <a:pt x="1" y="9231"/>
                  <a:pt x="1" y="10082"/>
                </a:cubicBezTo>
                <a:cubicBezTo>
                  <a:pt x="1" y="11027"/>
                  <a:pt x="789" y="11846"/>
                  <a:pt x="1734" y="11846"/>
                </a:cubicBezTo>
                <a:cubicBezTo>
                  <a:pt x="2679" y="11846"/>
                  <a:pt x="3466" y="11058"/>
                  <a:pt x="3466" y="10082"/>
                </a:cubicBezTo>
                <a:cubicBezTo>
                  <a:pt x="3466" y="9231"/>
                  <a:pt x="2868" y="8538"/>
                  <a:pt x="2080" y="8380"/>
                </a:cubicBezTo>
                <a:lnTo>
                  <a:pt x="2080" y="7971"/>
                </a:lnTo>
                <a:cubicBezTo>
                  <a:pt x="2080" y="7782"/>
                  <a:pt x="2238" y="7624"/>
                  <a:pt x="2458" y="7624"/>
                </a:cubicBezTo>
                <a:lnTo>
                  <a:pt x="5609" y="7624"/>
                </a:lnTo>
                <a:lnTo>
                  <a:pt x="5609" y="8349"/>
                </a:lnTo>
                <a:cubicBezTo>
                  <a:pt x="4821" y="8506"/>
                  <a:pt x="4223" y="9200"/>
                  <a:pt x="4223" y="10019"/>
                </a:cubicBezTo>
                <a:cubicBezTo>
                  <a:pt x="4223" y="10964"/>
                  <a:pt x="5010" y="11814"/>
                  <a:pt x="5955" y="11814"/>
                </a:cubicBezTo>
                <a:cubicBezTo>
                  <a:pt x="6900" y="11814"/>
                  <a:pt x="7688" y="11027"/>
                  <a:pt x="7688" y="10019"/>
                </a:cubicBezTo>
                <a:cubicBezTo>
                  <a:pt x="7688" y="9200"/>
                  <a:pt x="7090" y="8506"/>
                  <a:pt x="6302" y="8349"/>
                </a:cubicBezTo>
                <a:lnTo>
                  <a:pt x="6302" y="7624"/>
                </a:lnTo>
                <a:lnTo>
                  <a:pt x="9452" y="7624"/>
                </a:lnTo>
                <a:cubicBezTo>
                  <a:pt x="9641" y="7624"/>
                  <a:pt x="9799" y="7782"/>
                  <a:pt x="9799" y="7971"/>
                </a:cubicBezTo>
                <a:lnTo>
                  <a:pt x="9799" y="8380"/>
                </a:lnTo>
                <a:cubicBezTo>
                  <a:pt x="9011" y="8538"/>
                  <a:pt x="8444" y="9231"/>
                  <a:pt x="8444" y="10082"/>
                </a:cubicBezTo>
                <a:cubicBezTo>
                  <a:pt x="8444" y="11027"/>
                  <a:pt x="9232" y="11846"/>
                  <a:pt x="10177" y="11846"/>
                </a:cubicBezTo>
                <a:cubicBezTo>
                  <a:pt x="11122" y="11846"/>
                  <a:pt x="11910" y="11058"/>
                  <a:pt x="11910" y="10082"/>
                </a:cubicBezTo>
                <a:cubicBezTo>
                  <a:pt x="11910" y="9231"/>
                  <a:pt x="11311" y="8538"/>
                  <a:pt x="10524" y="8380"/>
                </a:cubicBezTo>
                <a:lnTo>
                  <a:pt x="10524" y="7971"/>
                </a:lnTo>
                <a:cubicBezTo>
                  <a:pt x="10524" y="7404"/>
                  <a:pt x="10051" y="6963"/>
                  <a:pt x="9484" y="6963"/>
                </a:cubicBezTo>
                <a:lnTo>
                  <a:pt x="6333" y="6963"/>
                </a:lnTo>
                <a:lnTo>
                  <a:pt x="6333" y="6207"/>
                </a:lnTo>
                <a:cubicBezTo>
                  <a:pt x="7909" y="6049"/>
                  <a:pt x="9106" y="4726"/>
                  <a:pt x="9106" y="3088"/>
                </a:cubicBezTo>
                <a:cubicBezTo>
                  <a:pt x="9106" y="1355"/>
                  <a:pt x="7688" y="0"/>
                  <a:pt x="5955"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2" name="Google Shape;325;p23">
            <a:extLst>
              <a:ext uri="{FF2B5EF4-FFF2-40B4-BE49-F238E27FC236}">
                <a16:creationId xmlns:a16="http://schemas.microsoft.com/office/drawing/2014/main" id="{4D33EC66-BAE6-4C13-B11D-F8BE62759219}"/>
              </a:ext>
            </a:extLst>
          </p:cNvPr>
          <p:cNvSpPr/>
          <p:nvPr/>
        </p:nvSpPr>
        <p:spPr>
          <a:xfrm>
            <a:off x="9491205" y="3175715"/>
            <a:ext cx="123624" cy="80882"/>
          </a:xfrm>
          <a:custGeom>
            <a:avLst/>
            <a:gdLst/>
            <a:ahLst/>
            <a:cxnLst/>
            <a:rect l="l" t="t" r="r" b="b"/>
            <a:pathLst>
              <a:path w="4191" h="2742" extrusionOk="0">
                <a:moveTo>
                  <a:pt x="347" y="0"/>
                </a:moveTo>
                <a:cubicBezTo>
                  <a:pt x="158" y="0"/>
                  <a:pt x="0" y="158"/>
                  <a:pt x="0" y="347"/>
                </a:cubicBezTo>
                <a:cubicBezTo>
                  <a:pt x="0" y="505"/>
                  <a:pt x="158" y="662"/>
                  <a:pt x="315" y="662"/>
                </a:cubicBezTo>
                <a:lnTo>
                  <a:pt x="2426" y="662"/>
                </a:lnTo>
                <a:cubicBezTo>
                  <a:pt x="2615" y="662"/>
                  <a:pt x="2773" y="820"/>
                  <a:pt x="2773" y="1009"/>
                </a:cubicBezTo>
                <a:lnTo>
                  <a:pt x="2773" y="1576"/>
                </a:lnTo>
                <a:lnTo>
                  <a:pt x="2678" y="1450"/>
                </a:lnTo>
                <a:cubicBezTo>
                  <a:pt x="2615" y="1387"/>
                  <a:pt x="2521" y="1355"/>
                  <a:pt x="2430" y="1355"/>
                </a:cubicBezTo>
                <a:cubicBezTo>
                  <a:pt x="2340" y="1355"/>
                  <a:pt x="2253" y="1387"/>
                  <a:pt x="2206" y="1450"/>
                </a:cubicBezTo>
                <a:cubicBezTo>
                  <a:pt x="2080" y="1576"/>
                  <a:pt x="2080" y="1796"/>
                  <a:pt x="2206" y="1922"/>
                </a:cubicBezTo>
                <a:lnTo>
                  <a:pt x="2899" y="2647"/>
                </a:lnTo>
                <a:cubicBezTo>
                  <a:pt x="2993" y="2710"/>
                  <a:pt x="3056" y="2741"/>
                  <a:pt x="3151" y="2741"/>
                </a:cubicBezTo>
                <a:cubicBezTo>
                  <a:pt x="3214" y="2741"/>
                  <a:pt x="3340" y="2710"/>
                  <a:pt x="3371" y="2647"/>
                </a:cubicBezTo>
                <a:lnTo>
                  <a:pt x="4096" y="1922"/>
                </a:lnTo>
                <a:cubicBezTo>
                  <a:pt x="4191" y="1796"/>
                  <a:pt x="4191" y="1576"/>
                  <a:pt x="4096" y="1450"/>
                </a:cubicBezTo>
                <a:cubicBezTo>
                  <a:pt x="4033" y="1387"/>
                  <a:pt x="3938" y="1355"/>
                  <a:pt x="3848" y="1355"/>
                </a:cubicBezTo>
                <a:cubicBezTo>
                  <a:pt x="3757" y="1355"/>
                  <a:pt x="3671" y="1387"/>
                  <a:pt x="3623" y="1450"/>
                </a:cubicBezTo>
                <a:lnTo>
                  <a:pt x="3497" y="1576"/>
                </a:lnTo>
                <a:lnTo>
                  <a:pt x="3497" y="1009"/>
                </a:lnTo>
                <a:cubicBezTo>
                  <a:pt x="3497" y="442"/>
                  <a:pt x="3025" y="0"/>
                  <a:pt x="2458"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3" name="Google Shape;326;p23">
            <a:extLst>
              <a:ext uri="{FF2B5EF4-FFF2-40B4-BE49-F238E27FC236}">
                <a16:creationId xmlns:a16="http://schemas.microsoft.com/office/drawing/2014/main" id="{D7C0099D-8BAE-9407-DDCB-D3054444165B}"/>
              </a:ext>
            </a:extLst>
          </p:cNvPr>
          <p:cNvSpPr/>
          <p:nvPr/>
        </p:nvSpPr>
        <p:spPr>
          <a:xfrm>
            <a:off x="9366667" y="3359721"/>
            <a:ext cx="124568" cy="81797"/>
          </a:xfrm>
          <a:custGeom>
            <a:avLst/>
            <a:gdLst/>
            <a:ahLst/>
            <a:cxnLst/>
            <a:rect l="l" t="t" r="r" b="b"/>
            <a:pathLst>
              <a:path w="4223" h="2773" extrusionOk="0">
                <a:moveTo>
                  <a:pt x="1056" y="0"/>
                </a:moveTo>
                <a:cubicBezTo>
                  <a:pt x="969" y="0"/>
                  <a:pt x="883" y="32"/>
                  <a:pt x="820" y="95"/>
                </a:cubicBezTo>
                <a:lnTo>
                  <a:pt x="95" y="820"/>
                </a:lnTo>
                <a:cubicBezTo>
                  <a:pt x="1" y="914"/>
                  <a:pt x="1" y="1166"/>
                  <a:pt x="95" y="1292"/>
                </a:cubicBezTo>
                <a:cubicBezTo>
                  <a:pt x="158" y="1339"/>
                  <a:pt x="253" y="1363"/>
                  <a:pt x="343" y="1363"/>
                </a:cubicBezTo>
                <a:cubicBezTo>
                  <a:pt x="434" y="1363"/>
                  <a:pt x="521" y="1339"/>
                  <a:pt x="568" y="1292"/>
                </a:cubicBezTo>
                <a:lnTo>
                  <a:pt x="694" y="1166"/>
                </a:lnTo>
                <a:lnTo>
                  <a:pt x="694" y="1702"/>
                </a:lnTo>
                <a:cubicBezTo>
                  <a:pt x="757" y="2300"/>
                  <a:pt x="1229" y="2773"/>
                  <a:pt x="1765" y="2773"/>
                </a:cubicBezTo>
                <a:lnTo>
                  <a:pt x="3844" y="2773"/>
                </a:lnTo>
                <a:cubicBezTo>
                  <a:pt x="4065" y="2773"/>
                  <a:pt x="4222" y="2615"/>
                  <a:pt x="4222" y="2426"/>
                </a:cubicBezTo>
                <a:cubicBezTo>
                  <a:pt x="4222" y="2237"/>
                  <a:pt x="4065" y="2080"/>
                  <a:pt x="3844" y="2080"/>
                </a:cubicBezTo>
                <a:lnTo>
                  <a:pt x="1765" y="2080"/>
                </a:lnTo>
                <a:cubicBezTo>
                  <a:pt x="1576" y="2080"/>
                  <a:pt x="1418" y="1922"/>
                  <a:pt x="1418" y="1702"/>
                </a:cubicBezTo>
                <a:lnTo>
                  <a:pt x="1418" y="1166"/>
                </a:lnTo>
                <a:lnTo>
                  <a:pt x="1544" y="1292"/>
                </a:lnTo>
                <a:cubicBezTo>
                  <a:pt x="1592" y="1339"/>
                  <a:pt x="1678" y="1363"/>
                  <a:pt x="1769" y="1363"/>
                </a:cubicBezTo>
                <a:cubicBezTo>
                  <a:pt x="1859" y="1363"/>
                  <a:pt x="1954" y="1339"/>
                  <a:pt x="2017" y="1292"/>
                </a:cubicBezTo>
                <a:cubicBezTo>
                  <a:pt x="2112" y="1166"/>
                  <a:pt x="2112" y="914"/>
                  <a:pt x="2017" y="820"/>
                </a:cubicBezTo>
                <a:lnTo>
                  <a:pt x="1292" y="95"/>
                </a:lnTo>
                <a:cubicBezTo>
                  <a:pt x="1229" y="32"/>
                  <a:pt x="1143" y="0"/>
                  <a:pt x="1056"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4" name="Google Shape;327;p23">
            <a:extLst>
              <a:ext uri="{FF2B5EF4-FFF2-40B4-BE49-F238E27FC236}">
                <a16:creationId xmlns:a16="http://schemas.microsoft.com/office/drawing/2014/main" id="{6286B583-29EB-01A9-016D-BFE1DCAA55BE}"/>
              </a:ext>
            </a:extLst>
          </p:cNvPr>
          <p:cNvSpPr/>
          <p:nvPr/>
        </p:nvSpPr>
        <p:spPr>
          <a:xfrm>
            <a:off x="9326697" y="3133888"/>
            <a:ext cx="164537" cy="205421"/>
          </a:xfrm>
          <a:custGeom>
            <a:avLst/>
            <a:gdLst/>
            <a:ahLst/>
            <a:cxnLst/>
            <a:rect l="l" t="t" r="r" b="b"/>
            <a:pathLst>
              <a:path w="5578" h="6964" extrusionOk="0">
                <a:moveTo>
                  <a:pt x="2773" y="694"/>
                </a:moveTo>
                <a:cubicBezTo>
                  <a:pt x="3372" y="694"/>
                  <a:pt x="3782" y="1166"/>
                  <a:pt x="3782" y="1734"/>
                </a:cubicBezTo>
                <a:cubicBezTo>
                  <a:pt x="3782" y="2301"/>
                  <a:pt x="3309" y="2742"/>
                  <a:pt x="2773" y="2742"/>
                </a:cubicBezTo>
                <a:cubicBezTo>
                  <a:pt x="2175" y="2742"/>
                  <a:pt x="1734" y="2269"/>
                  <a:pt x="1734" y="1734"/>
                </a:cubicBezTo>
                <a:cubicBezTo>
                  <a:pt x="1734" y="1166"/>
                  <a:pt x="2206" y="694"/>
                  <a:pt x="2773" y="694"/>
                </a:cubicBezTo>
                <a:close/>
                <a:moveTo>
                  <a:pt x="2773" y="3466"/>
                </a:moveTo>
                <a:cubicBezTo>
                  <a:pt x="3908" y="3466"/>
                  <a:pt x="4853" y="4411"/>
                  <a:pt x="4853" y="5546"/>
                </a:cubicBezTo>
                <a:lnTo>
                  <a:pt x="4853" y="6270"/>
                </a:lnTo>
                <a:lnTo>
                  <a:pt x="694" y="6270"/>
                </a:lnTo>
                <a:lnTo>
                  <a:pt x="694" y="5546"/>
                </a:lnTo>
                <a:cubicBezTo>
                  <a:pt x="694" y="4411"/>
                  <a:pt x="1639" y="3466"/>
                  <a:pt x="2773" y="3466"/>
                </a:cubicBezTo>
                <a:close/>
                <a:moveTo>
                  <a:pt x="2805" y="1"/>
                </a:moveTo>
                <a:cubicBezTo>
                  <a:pt x="1860" y="1"/>
                  <a:pt x="1072" y="788"/>
                  <a:pt x="1072" y="1734"/>
                </a:cubicBezTo>
                <a:cubicBezTo>
                  <a:pt x="1072" y="2238"/>
                  <a:pt x="1324" y="2710"/>
                  <a:pt x="1671" y="3025"/>
                </a:cubicBezTo>
                <a:cubicBezTo>
                  <a:pt x="726" y="3466"/>
                  <a:pt x="64" y="4443"/>
                  <a:pt x="64" y="5577"/>
                </a:cubicBezTo>
                <a:lnTo>
                  <a:pt x="64" y="6617"/>
                </a:lnTo>
                <a:cubicBezTo>
                  <a:pt x="1" y="6806"/>
                  <a:pt x="159" y="6963"/>
                  <a:pt x="379" y="6963"/>
                </a:cubicBezTo>
                <a:lnTo>
                  <a:pt x="5199" y="6963"/>
                </a:lnTo>
                <a:cubicBezTo>
                  <a:pt x="5420" y="6963"/>
                  <a:pt x="5577" y="6806"/>
                  <a:pt x="5577" y="6617"/>
                </a:cubicBezTo>
                <a:lnTo>
                  <a:pt x="5577" y="5577"/>
                </a:lnTo>
                <a:cubicBezTo>
                  <a:pt x="5577" y="4443"/>
                  <a:pt x="4884" y="3498"/>
                  <a:pt x="3939" y="3025"/>
                </a:cubicBezTo>
                <a:cubicBezTo>
                  <a:pt x="4317" y="2710"/>
                  <a:pt x="4538" y="2238"/>
                  <a:pt x="4538" y="1734"/>
                </a:cubicBezTo>
                <a:cubicBezTo>
                  <a:pt x="4538" y="788"/>
                  <a:pt x="3750" y="1"/>
                  <a:pt x="2805"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5" name="Google Shape;328;p23">
            <a:extLst>
              <a:ext uri="{FF2B5EF4-FFF2-40B4-BE49-F238E27FC236}">
                <a16:creationId xmlns:a16="http://schemas.microsoft.com/office/drawing/2014/main" id="{72B5CA0B-EDB9-57FF-B1E8-20FD5880FE6C}"/>
              </a:ext>
            </a:extLst>
          </p:cNvPr>
          <p:cNvSpPr/>
          <p:nvPr/>
        </p:nvSpPr>
        <p:spPr>
          <a:xfrm>
            <a:off x="9512561" y="3277924"/>
            <a:ext cx="164537" cy="205421"/>
          </a:xfrm>
          <a:custGeom>
            <a:avLst/>
            <a:gdLst/>
            <a:ahLst/>
            <a:cxnLst/>
            <a:rect l="l" t="t" r="r" b="b"/>
            <a:pathLst>
              <a:path w="5578" h="6964" extrusionOk="0">
                <a:moveTo>
                  <a:pt x="2773" y="663"/>
                </a:moveTo>
                <a:cubicBezTo>
                  <a:pt x="3372" y="663"/>
                  <a:pt x="3782" y="1135"/>
                  <a:pt x="3782" y="1702"/>
                </a:cubicBezTo>
                <a:cubicBezTo>
                  <a:pt x="3782" y="2238"/>
                  <a:pt x="3309" y="2710"/>
                  <a:pt x="2773" y="2710"/>
                </a:cubicBezTo>
                <a:cubicBezTo>
                  <a:pt x="2175" y="2710"/>
                  <a:pt x="1734" y="2238"/>
                  <a:pt x="1734" y="1702"/>
                </a:cubicBezTo>
                <a:cubicBezTo>
                  <a:pt x="1734" y="1135"/>
                  <a:pt x="2175" y="663"/>
                  <a:pt x="2773" y="663"/>
                </a:cubicBezTo>
                <a:close/>
                <a:moveTo>
                  <a:pt x="2773" y="3467"/>
                </a:moveTo>
                <a:cubicBezTo>
                  <a:pt x="3908" y="3467"/>
                  <a:pt x="4853" y="4412"/>
                  <a:pt x="4853" y="5546"/>
                </a:cubicBezTo>
                <a:lnTo>
                  <a:pt x="4853" y="6270"/>
                </a:lnTo>
                <a:lnTo>
                  <a:pt x="694" y="6270"/>
                </a:lnTo>
                <a:lnTo>
                  <a:pt x="694" y="5546"/>
                </a:lnTo>
                <a:cubicBezTo>
                  <a:pt x="694" y="4412"/>
                  <a:pt x="1639" y="3467"/>
                  <a:pt x="2773" y="3467"/>
                </a:cubicBezTo>
                <a:close/>
                <a:moveTo>
                  <a:pt x="2773" y="1"/>
                </a:moveTo>
                <a:cubicBezTo>
                  <a:pt x="1828" y="1"/>
                  <a:pt x="1041" y="789"/>
                  <a:pt x="1041" y="1734"/>
                </a:cubicBezTo>
                <a:cubicBezTo>
                  <a:pt x="1041" y="2238"/>
                  <a:pt x="1261" y="2710"/>
                  <a:pt x="1608" y="3025"/>
                </a:cubicBezTo>
                <a:cubicBezTo>
                  <a:pt x="663" y="3467"/>
                  <a:pt x="1" y="4443"/>
                  <a:pt x="1" y="5546"/>
                </a:cubicBezTo>
                <a:lnTo>
                  <a:pt x="1" y="6617"/>
                </a:lnTo>
                <a:cubicBezTo>
                  <a:pt x="1" y="6806"/>
                  <a:pt x="159" y="6964"/>
                  <a:pt x="379" y="6964"/>
                </a:cubicBezTo>
                <a:lnTo>
                  <a:pt x="5199" y="6964"/>
                </a:lnTo>
                <a:cubicBezTo>
                  <a:pt x="5420" y="6964"/>
                  <a:pt x="5577" y="6806"/>
                  <a:pt x="5577" y="6617"/>
                </a:cubicBezTo>
                <a:lnTo>
                  <a:pt x="5577" y="5546"/>
                </a:lnTo>
                <a:cubicBezTo>
                  <a:pt x="5514" y="4412"/>
                  <a:pt x="4853" y="3467"/>
                  <a:pt x="3908" y="3025"/>
                </a:cubicBezTo>
                <a:cubicBezTo>
                  <a:pt x="4254" y="2710"/>
                  <a:pt x="4506" y="2238"/>
                  <a:pt x="4506" y="1734"/>
                </a:cubicBezTo>
                <a:cubicBezTo>
                  <a:pt x="4506" y="789"/>
                  <a:pt x="3719" y="1"/>
                  <a:pt x="2773" y="1"/>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latin typeface="Cambria" panose="02040503050406030204" pitchFamily="18" charset="0"/>
              <a:ea typeface="Cambria" panose="02040503050406030204" pitchFamily="18" charset="0"/>
            </a:endParaRPr>
          </a:p>
        </p:txBody>
      </p:sp>
      <p:sp>
        <p:nvSpPr>
          <p:cNvPr id="56" name="Google Shape;283;p23">
            <a:extLst>
              <a:ext uri="{FF2B5EF4-FFF2-40B4-BE49-F238E27FC236}">
                <a16:creationId xmlns:a16="http://schemas.microsoft.com/office/drawing/2014/main" id="{3F570E40-A837-2348-2A35-71FFCC6C544C}"/>
              </a:ext>
            </a:extLst>
          </p:cNvPr>
          <p:cNvSpPr/>
          <p:nvPr/>
        </p:nvSpPr>
        <p:spPr>
          <a:xfrm>
            <a:off x="1569987" y="6548592"/>
            <a:ext cx="8229600" cy="236669"/>
          </a:xfrm>
          <a:prstGeom prst="roundRect">
            <a:avLst>
              <a:gd name="adj" fmla="val 22134"/>
            </a:avLst>
          </a:prstGeom>
          <a:solidFill>
            <a:schemeClr val="accent6"/>
          </a:solidFill>
          <a:ln>
            <a:solidFill>
              <a:schemeClr val="accent6"/>
            </a:solidFill>
          </a:ln>
        </p:spPr>
        <p:txBody>
          <a:bodyPr spcFirstLastPara="1" wrap="square" lIns="91425" tIns="91425" rIns="91425" bIns="91425" anchor="ctr" anchorCtr="0">
            <a:noAutofit/>
          </a:bodyPr>
          <a:lstStyle/>
          <a:p>
            <a:pPr marL="0" lvl="0" indent="0" algn="ctr" rtl="0">
              <a:spcBef>
                <a:spcPts val="0"/>
              </a:spcBef>
              <a:spcAft>
                <a:spcPts val="0"/>
              </a:spcAft>
              <a:buNone/>
            </a:pPr>
            <a:r>
              <a:rPr lang="en" sz="1700" dirty="0">
                <a:solidFill>
                  <a:schemeClr val="lt1"/>
                </a:solidFill>
                <a:latin typeface="Cambria" panose="02040503050406030204" pitchFamily="18" charset="0"/>
                <a:ea typeface="Cambria" panose="02040503050406030204" pitchFamily="18" charset="0"/>
                <a:cs typeface="Fira Sans Condensed Medium"/>
                <a:sym typeface="Fira Sans Condensed Medium"/>
              </a:rPr>
              <a:t>IMPACT</a:t>
            </a:r>
            <a:endParaRPr sz="1700" dirty="0">
              <a:solidFill>
                <a:schemeClr val="lt1"/>
              </a:solidFill>
              <a:latin typeface="Cambria" panose="02040503050406030204" pitchFamily="18" charset="0"/>
              <a:ea typeface="Cambria" panose="02040503050406030204" pitchFamily="18" charset="0"/>
              <a:cs typeface="Fira Sans Condensed Medium"/>
              <a:sym typeface="Fira Sans Condensed Medium"/>
            </a:endParaRPr>
          </a:p>
        </p:txBody>
      </p:sp>
      <p:cxnSp>
        <p:nvCxnSpPr>
          <p:cNvPr id="58" name="Connecteur droit 57">
            <a:extLst>
              <a:ext uri="{FF2B5EF4-FFF2-40B4-BE49-F238E27FC236}">
                <a16:creationId xmlns:a16="http://schemas.microsoft.com/office/drawing/2014/main" id="{F520C9BA-8FD6-4433-9DEE-BE6FB40EEB51}"/>
              </a:ext>
            </a:extLst>
          </p:cNvPr>
          <p:cNvCxnSpPr>
            <a:cxnSpLocks/>
          </p:cNvCxnSpPr>
          <p:nvPr/>
        </p:nvCxnSpPr>
        <p:spPr>
          <a:xfrm>
            <a:off x="2704176" y="5827814"/>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0" name="Connecteur droit 59">
            <a:extLst>
              <a:ext uri="{FF2B5EF4-FFF2-40B4-BE49-F238E27FC236}">
                <a16:creationId xmlns:a16="http://schemas.microsoft.com/office/drawing/2014/main" id="{499B591B-BBA0-4D24-8A9B-880746C84FA5}"/>
              </a:ext>
            </a:extLst>
          </p:cNvPr>
          <p:cNvCxnSpPr>
            <a:cxnSpLocks/>
          </p:cNvCxnSpPr>
          <p:nvPr/>
        </p:nvCxnSpPr>
        <p:spPr>
          <a:xfrm>
            <a:off x="4471620" y="5827814"/>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1" name="Connecteur droit 60">
            <a:extLst>
              <a:ext uri="{FF2B5EF4-FFF2-40B4-BE49-F238E27FC236}">
                <a16:creationId xmlns:a16="http://schemas.microsoft.com/office/drawing/2014/main" id="{01E80224-1AD7-50A8-E517-EDDC12DA5552}"/>
              </a:ext>
            </a:extLst>
          </p:cNvPr>
          <p:cNvCxnSpPr>
            <a:cxnSpLocks/>
          </p:cNvCxnSpPr>
          <p:nvPr/>
        </p:nvCxnSpPr>
        <p:spPr>
          <a:xfrm>
            <a:off x="6882311" y="5827814"/>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62" name="Connecteur droit 61">
            <a:extLst>
              <a:ext uri="{FF2B5EF4-FFF2-40B4-BE49-F238E27FC236}">
                <a16:creationId xmlns:a16="http://schemas.microsoft.com/office/drawing/2014/main" id="{358DD51B-F3CD-C3CC-A070-77F3CE1B8E17}"/>
              </a:ext>
            </a:extLst>
          </p:cNvPr>
          <p:cNvCxnSpPr>
            <a:cxnSpLocks/>
          </p:cNvCxnSpPr>
          <p:nvPr/>
        </p:nvCxnSpPr>
        <p:spPr>
          <a:xfrm>
            <a:off x="8649755" y="5827814"/>
            <a:ext cx="0" cy="676028"/>
          </a:xfrm>
          <a:prstGeom prst="line">
            <a:avLst/>
          </a:prstGeom>
          <a:ln w="38100">
            <a:prstDash val="sysDash"/>
            <a:headEnd type="none" w="med" len="med"/>
            <a:tailEnd type="arrow" w="med" len="med"/>
          </a:ln>
        </p:spPr>
        <p:style>
          <a:lnRef idx="1">
            <a:schemeClr val="accent1"/>
          </a:lnRef>
          <a:fillRef idx="0">
            <a:schemeClr val="accent1"/>
          </a:fillRef>
          <a:effectRef idx="0">
            <a:schemeClr val="accent1"/>
          </a:effectRef>
          <a:fontRef idx="minor">
            <a:schemeClr val="tx1"/>
          </a:fontRef>
        </p:style>
      </p:cxnSp>
      <p:graphicFrame>
        <p:nvGraphicFramePr>
          <p:cNvPr id="65" name="Tableau 64">
            <a:extLst>
              <a:ext uri="{FF2B5EF4-FFF2-40B4-BE49-F238E27FC236}">
                <a16:creationId xmlns:a16="http://schemas.microsoft.com/office/drawing/2014/main" id="{C1F8F037-182D-1E46-0C7A-8486977C721F}"/>
              </a:ext>
            </a:extLst>
          </p:cNvPr>
          <p:cNvGraphicFramePr>
            <a:graphicFrameLocks noGrp="1"/>
          </p:cNvGraphicFramePr>
          <p:nvPr>
            <p:extLst>
              <p:ext uri="{D42A27DB-BD31-4B8C-83A1-F6EECF244321}">
                <p14:modId xmlns:p14="http://schemas.microsoft.com/office/powerpoint/2010/main" val="4149992378"/>
              </p:ext>
            </p:extLst>
          </p:nvPr>
        </p:nvGraphicFramePr>
        <p:xfrm>
          <a:off x="5800910" y="5363186"/>
          <a:ext cx="4286992" cy="741680"/>
        </p:xfrm>
        <a:graphic>
          <a:graphicData uri="http://schemas.openxmlformats.org/drawingml/2006/table">
            <a:tbl>
              <a:tblPr firstRow="1" bandRow="1">
                <a:tableStyleId>{5C22544A-7EE6-4342-B048-85BDC9FD1C3A}</a:tableStyleId>
              </a:tblPr>
              <a:tblGrid>
                <a:gridCol w="1297877">
                  <a:extLst>
                    <a:ext uri="{9D8B030D-6E8A-4147-A177-3AD203B41FA5}">
                      <a16:colId xmlns:a16="http://schemas.microsoft.com/office/drawing/2014/main" val="4004888392"/>
                    </a:ext>
                  </a:extLst>
                </a:gridCol>
                <a:gridCol w="668338">
                  <a:extLst>
                    <a:ext uri="{9D8B030D-6E8A-4147-A177-3AD203B41FA5}">
                      <a16:colId xmlns:a16="http://schemas.microsoft.com/office/drawing/2014/main" val="3314572830"/>
                    </a:ext>
                  </a:extLst>
                </a:gridCol>
                <a:gridCol w="787718">
                  <a:extLst>
                    <a:ext uri="{9D8B030D-6E8A-4147-A177-3AD203B41FA5}">
                      <a16:colId xmlns:a16="http://schemas.microsoft.com/office/drawing/2014/main" val="620369407"/>
                    </a:ext>
                  </a:extLst>
                </a:gridCol>
                <a:gridCol w="666814">
                  <a:extLst>
                    <a:ext uri="{9D8B030D-6E8A-4147-A177-3AD203B41FA5}">
                      <a16:colId xmlns:a16="http://schemas.microsoft.com/office/drawing/2014/main" val="3737369507"/>
                    </a:ext>
                  </a:extLst>
                </a:gridCol>
                <a:gridCol w="866245">
                  <a:extLst>
                    <a:ext uri="{9D8B030D-6E8A-4147-A177-3AD203B41FA5}">
                      <a16:colId xmlns:a16="http://schemas.microsoft.com/office/drawing/2014/main" val="160464273"/>
                    </a:ext>
                  </a:extLst>
                </a:gridCol>
              </a:tblGrid>
              <a:tr h="370840">
                <a:tc>
                  <a:txBody>
                    <a:bodyPr/>
                    <a:lstStyle/>
                    <a:p>
                      <a:r>
                        <a:rPr lang="en-US" sz="1200" noProof="0" dirty="0">
                          <a:latin typeface="Cambria" panose="02040503050406030204" pitchFamily="18" charset="0"/>
                          <a:ea typeface="Cambria" panose="02040503050406030204" pitchFamily="18" charset="0"/>
                        </a:rPr>
                        <a:t>Result outcome</a:t>
                      </a:r>
                    </a:p>
                  </a:txBody>
                  <a:tcPr/>
                </a:tc>
                <a:tc>
                  <a:txBody>
                    <a:bodyPr/>
                    <a:lstStyle/>
                    <a:p>
                      <a:r>
                        <a:rPr lang="en-US" sz="1200" noProof="0" dirty="0">
                          <a:latin typeface="Cambria" panose="02040503050406030204" pitchFamily="18" charset="0"/>
                          <a:ea typeface="Cambria" panose="02040503050406030204" pitchFamily="18" charset="0"/>
                        </a:rPr>
                        <a:t>Action</a:t>
                      </a:r>
                    </a:p>
                  </a:txBody>
                  <a:tcPr/>
                </a:tc>
                <a:tc>
                  <a:txBody>
                    <a:bodyPr/>
                    <a:lstStyle/>
                    <a:p>
                      <a:r>
                        <a:rPr lang="en-US" sz="1200" noProof="0" dirty="0">
                          <a:latin typeface="Cambria" panose="02040503050406030204" pitchFamily="18" charset="0"/>
                          <a:ea typeface="Cambria" panose="02040503050406030204" pitchFamily="18" charset="0"/>
                        </a:rPr>
                        <a:t>Channel</a:t>
                      </a:r>
                    </a:p>
                  </a:txBody>
                  <a:tcPr/>
                </a:tc>
                <a:tc>
                  <a:txBody>
                    <a:bodyPr/>
                    <a:lstStyle/>
                    <a:p>
                      <a:r>
                        <a:rPr lang="en-US" sz="1200" noProof="0" dirty="0">
                          <a:latin typeface="Cambria" panose="02040503050406030204" pitchFamily="18" charset="0"/>
                          <a:ea typeface="Cambria" panose="02040503050406030204" pitchFamily="18" charset="0"/>
                        </a:rPr>
                        <a:t>Target</a:t>
                      </a:r>
                    </a:p>
                  </a:txBody>
                  <a:tcPr/>
                </a:tc>
                <a:tc>
                  <a:txBody>
                    <a:bodyPr/>
                    <a:lstStyle/>
                    <a:p>
                      <a:r>
                        <a:rPr lang="en-US" sz="1200" noProof="0" dirty="0">
                          <a:latin typeface="Cambria" panose="02040503050406030204" pitchFamily="18" charset="0"/>
                          <a:ea typeface="Cambria" panose="02040503050406030204" pitchFamily="18" charset="0"/>
                        </a:rPr>
                        <a:t>Indicator</a:t>
                      </a:r>
                    </a:p>
                  </a:txBody>
                  <a:tcPr/>
                </a:tc>
                <a:extLst>
                  <a:ext uri="{0D108BD9-81ED-4DB2-BD59-A6C34878D82A}">
                    <a16:rowId xmlns:a16="http://schemas.microsoft.com/office/drawing/2014/main" val="524942112"/>
                  </a:ext>
                </a:extLst>
              </a:tr>
              <a:tr h="370840">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08298481"/>
                  </a:ext>
                </a:extLst>
              </a:tr>
            </a:tbl>
          </a:graphicData>
        </a:graphic>
      </p:graphicFrame>
      <p:graphicFrame>
        <p:nvGraphicFramePr>
          <p:cNvPr id="68" name="Tableau 67">
            <a:extLst>
              <a:ext uri="{FF2B5EF4-FFF2-40B4-BE49-F238E27FC236}">
                <a16:creationId xmlns:a16="http://schemas.microsoft.com/office/drawing/2014/main" id="{3D6816EC-3F06-231D-4C37-737EE2DCCF04}"/>
              </a:ext>
            </a:extLst>
          </p:cNvPr>
          <p:cNvGraphicFramePr>
            <a:graphicFrameLocks noGrp="1"/>
          </p:cNvGraphicFramePr>
          <p:nvPr>
            <p:extLst>
              <p:ext uri="{D42A27DB-BD31-4B8C-83A1-F6EECF244321}">
                <p14:modId xmlns:p14="http://schemas.microsoft.com/office/powerpoint/2010/main" val="2579588544"/>
              </p:ext>
            </p:extLst>
          </p:nvPr>
        </p:nvGraphicFramePr>
        <p:xfrm>
          <a:off x="1397795" y="5363186"/>
          <a:ext cx="3720470" cy="741680"/>
        </p:xfrm>
        <a:graphic>
          <a:graphicData uri="http://schemas.openxmlformats.org/drawingml/2006/table">
            <a:tbl>
              <a:tblPr firstRow="1" bandRow="1">
                <a:tableStyleId>{5C22544A-7EE6-4342-B048-85BDC9FD1C3A}</a:tableStyleId>
              </a:tblPr>
              <a:tblGrid>
                <a:gridCol w="508318">
                  <a:extLst>
                    <a:ext uri="{9D8B030D-6E8A-4147-A177-3AD203B41FA5}">
                      <a16:colId xmlns:a16="http://schemas.microsoft.com/office/drawing/2014/main" val="4004888392"/>
                    </a:ext>
                  </a:extLst>
                </a:gridCol>
                <a:gridCol w="668338">
                  <a:extLst>
                    <a:ext uri="{9D8B030D-6E8A-4147-A177-3AD203B41FA5}">
                      <a16:colId xmlns:a16="http://schemas.microsoft.com/office/drawing/2014/main" val="3314572830"/>
                    </a:ext>
                  </a:extLst>
                </a:gridCol>
                <a:gridCol w="787718">
                  <a:extLst>
                    <a:ext uri="{9D8B030D-6E8A-4147-A177-3AD203B41FA5}">
                      <a16:colId xmlns:a16="http://schemas.microsoft.com/office/drawing/2014/main" val="620369407"/>
                    </a:ext>
                  </a:extLst>
                </a:gridCol>
                <a:gridCol w="758569">
                  <a:extLst>
                    <a:ext uri="{9D8B030D-6E8A-4147-A177-3AD203B41FA5}">
                      <a16:colId xmlns:a16="http://schemas.microsoft.com/office/drawing/2014/main" val="3737369507"/>
                    </a:ext>
                  </a:extLst>
                </a:gridCol>
                <a:gridCol w="997527">
                  <a:extLst>
                    <a:ext uri="{9D8B030D-6E8A-4147-A177-3AD203B41FA5}">
                      <a16:colId xmlns:a16="http://schemas.microsoft.com/office/drawing/2014/main" val="160464273"/>
                    </a:ext>
                  </a:extLst>
                </a:gridCol>
              </a:tblGrid>
              <a:tr h="370840">
                <a:tc>
                  <a:txBody>
                    <a:bodyPr/>
                    <a:lstStyle/>
                    <a:p>
                      <a:r>
                        <a:rPr lang="en-US" sz="1200" noProof="0" dirty="0">
                          <a:latin typeface="Cambria" panose="02040503050406030204" pitchFamily="18" charset="0"/>
                          <a:ea typeface="Cambria" panose="02040503050406030204" pitchFamily="18" charset="0"/>
                        </a:rPr>
                        <a:t>KER</a:t>
                      </a:r>
                    </a:p>
                  </a:txBody>
                  <a:tcPr/>
                </a:tc>
                <a:tc>
                  <a:txBody>
                    <a:bodyPr/>
                    <a:lstStyle/>
                    <a:p>
                      <a:r>
                        <a:rPr lang="en-US" sz="1200" noProof="0" dirty="0" err="1">
                          <a:latin typeface="Cambria" panose="02040503050406030204" pitchFamily="18" charset="0"/>
                          <a:ea typeface="Cambria" panose="02040503050406030204" pitchFamily="18" charset="0"/>
                        </a:rPr>
                        <a:t>MoE</a:t>
                      </a:r>
                      <a:endParaRPr lang="en-US" sz="1200" noProof="0" dirty="0">
                        <a:latin typeface="Cambria" panose="02040503050406030204" pitchFamily="18" charset="0"/>
                        <a:ea typeface="Cambria" panose="02040503050406030204" pitchFamily="18" charset="0"/>
                      </a:endParaRPr>
                    </a:p>
                  </a:txBody>
                  <a:tcPr/>
                </a:tc>
                <a:tc>
                  <a:txBody>
                    <a:bodyPr/>
                    <a:lstStyle/>
                    <a:p>
                      <a:r>
                        <a:rPr lang="en-US" sz="1200" noProof="0" dirty="0">
                          <a:latin typeface="Cambria" panose="02040503050406030204" pitchFamily="18" charset="0"/>
                          <a:ea typeface="Cambria" panose="02040503050406030204" pitchFamily="18" charset="0"/>
                        </a:rPr>
                        <a:t>Results</a:t>
                      </a:r>
                    </a:p>
                  </a:txBody>
                  <a:tcPr/>
                </a:tc>
                <a:tc>
                  <a:txBody>
                    <a:bodyPr/>
                    <a:lstStyle/>
                    <a:p>
                      <a:r>
                        <a:rPr lang="en-US" sz="1200" noProof="0" dirty="0">
                          <a:latin typeface="Cambria" panose="02040503050406030204" pitchFamily="18" charset="0"/>
                          <a:ea typeface="Cambria" panose="02040503050406030204" pitchFamily="18" charset="0"/>
                        </a:rPr>
                        <a:t>Market</a:t>
                      </a:r>
                    </a:p>
                  </a:txBody>
                  <a:tcPr/>
                </a:tc>
                <a:tc>
                  <a:txBody>
                    <a:bodyPr/>
                    <a:lstStyle/>
                    <a:p>
                      <a:r>
                        <a:rPr lang="en-US" sz="1200" noProof="0" dirty="0">
                          <a:latin typeface="Cambria" panose="02040503050406030204" pitchFamily="18" charset="0"/>
                          <a:ea typeface="Cambria" panose="02040503050406030204" pitchFamily="18" charset="0"/>
                        </a:rPr>
                        <a:t>Indicator</a:t>
                      </a:r>
                    </a:p>
                  </a:txBody>
                  <a:tcPr/>
                </a:tc>
                <a:extLst>
                  <a:ext uri="{0D108BD9-81ED-4DB2-BD59-A6C34878D82A}">
                    <a16:rowId xmlns:a16="http://schemas.microsoft.com/office/drawing/2014/main" val="524942112"/>
                  </a:ext>
                </a:extLst>
              </a:tr>
              <a:tr h="370840">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tc>
                  <a:txBody>
                    <a:bodyPr/>
                    <a:lstStyle/>
                    <a:p>
                      <a:endParaRPr lang="en-US" sz="1200" noProof="0" dirty="0">
                        <a:latin typeface="Cambria" panose="02040503050406030204" pitchFamily="18" charset="0"/>
                        <a:ea typeface="Cambria" panose="02040503050406030204" pitchFamily="18" charset="0"/>
                      </a:endParaRPr>
                    </a:p>
                  </a:txBody>
                  <a:tcPr/>
                </a:tc>
                <a:extLst>
                  <a:ext uri="{0D108BD9-81ED-4DB2-BD59-A6C34878D82A}">
                    <a16:rowId xmlns:a16="http://schemas.microsoft.com/office/drawing/2014/main" val="1908298481"/>
                  </a:ext>
                </a:extLst>
              </a:tr>
            </a:tbl>
          </a:graphicData>
        </a:graphic>
      </p:graphicFrame>
    </p:spTree>
    <p:extLst>
      <p:ext uri="{BB962C8B-B14F-4D97-AF65-F5344CB8AC3E}">
        <p14:creationId xmlns:p14="http://schemas.microsoft.com/office/powerpoint/2010/main" val="3968225090"/>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F2ED5C8-BF3D-1D99-7AC6-096E85465CE4}"/>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83138098-5054-75DD-1837-A33635EE14F5}"/>
              </a:ext>
            </a:extLst>
          </p:cNvPr>
          <p:cNvSpPr>
            <a:spLocks noGrp="1"/>
          </p:cNvSpPr>
          <p:nvPr>
            <p:ph type="title"/>
          </p:nvPr>
        </p:nvSpPr>
        <p:spPr/>
        <p:txBody>
          <a:bodyPr/>
          <a:lstStyle/>
          <a:p>
            <a:r>
              <a:rPr lang="fr-FR" dirty="0" err="1"/>
              <a:t>Takeaways</a:t>
            </a:r>
            <a:endParaRPr lang="fr-FR" dirty="0"/>
          </a:p>
        </p:txBody>
      </p:sp>
      <p:sp>
        <p:nvSpPr>
          <p:cNvPr id="3" name="Espace réservé du contenu 2">
            <a:extLst>
              <a:ext uri="{FF2B5EF4-FFF2-40B4-BE49-F238E27FC236}">
                <a16:creationId xmlns:a16="http://schemas.microsoft.com/office/drawing/2014/main" id="{D4012281-A4AB-68B3-9F0F-75FFA0F2FC6D}"/>
              </a:ext>
            </a:extLst>
          </p:cNvPr>
          <p:cNvSpPr>
            <a:spLocks noGrp="1"/>
          </p:cNvSpPr>
          <p:nvPr>
            <p:ph idx="1"/>
          </p:nvPr>
        </p:nvSpPr>
        <p:spPr>
          <a:xfrm>
            <a:off x="483475" y="1439916"/>
            <a:ext cx="11463101" cy="4916433"/>
          </a:xfrm>
        </p:spPr>
        <p:txBody>
          <a:bodyPr>
            <a:normAutofit/>
          </a:bodyPr>
          <a:lstStyle/>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Développer l’ensemble des retombés et impacts positives du projet : Business, scientifique, sociétale, environnemental etc.</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Présenter les moyens d’exploitations (e.g. business modèle/plans clairs et précis)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présenter comment vous allez maximiser vos résultats avec des plans clairs et précis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p:txBody>
      </p:sp>
      <p:sp>
        <p:nvSpPr>
          <p:cNvPr id="4" name="Espace réservé du numéro de diapositive 3">
            <a:extLst>
              <a:ext uri="{FF2B5EF4-FFF2-40B4-BE49-F238E27FC236}">
                <a16:creationId xmlns:a16="http://schemas.microsoft.com/office/drawing/2014/main" id="{C9D835D7-8C5D-006B-8D49-51C976570E58}"/>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62</a:t>
            </a:fld>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139399084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D5D74E6-73DF-3183-06B9-ACD318CBA8AE}"/>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5E85708E-23D9-CBAD-E5DD-BD7AE0519428}"/>
              </a:ext>
            </a:extLst>
          </p:cNvPr>
          <p:cNvSpPr>
            <a:spLocks noGrp="1"/>
          </p:cNvSpPr>
          <p:nvPr>
            <p:ph type="title"/>
          </p:nvPr>
        </p:nvSpPr>
        <p:spPr>
          <a:xfrm>
            <a:off x="556363" y="1193458"/>
            <a:ext cx="5017720" cy="2852737"/>
          </a:xfrm>
        </p:spPr>
        <p:txBody>
          <a:bodyPr/>
          <a:lstStyle/>
          <a:p>
            <a:r>
              <a:rPr lang="fr-FR" b="1" noProof="0" dirty="0">
                <a:latin typeface="Cambria" panose="02040503050406030204" pitchFamily="18" charset="0"/>
                <a:ea typeface="Cambria" panose="02040503050406030204" pitchFamily="18" charset="0"/>
              </a:rPr>
              <a:t>Pause café </a:t>
            </a:r>
          </a:p>
        </p:txBody>
      </p:sp>
      <p:sp>
        <p:nvSpPr>
          <p:cNvPr id="2" name="TextBox 1">
            <a:extLst>
              <a:ext uri="{FF2B5EF4-FFF2-40B4-BE49-F238E27FC236}">
                <a16:creationId xmlns:a16="http://schemas.microsoft.com/office/drawing/2014/main" id="{5843C9C1-F756-255B-2FDC-916F45A2F73F}"/>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pic>
        <p:nvPicPr>
          <p:cNvPr id="14" name="Image 13">
            <a:extLst>
              <a:ext uri="{FF2B5EF4-FFF2-40B4-BE49-F238E27FC236}">
                <a16:creationId xmlns:a16="http://schemas.microsoft.com/office/drawing/2014/main" id="{FFE73478-806F-7342-8005-B3250F6F5D49}"/>
              </a:ext>
            </a:extLst>
          </p:cNvPr>
          <p:cNvPicPr>
            <a:picLocks noChangeAspect="1"/>
          </p:cNvPicPr>
          <p:nvPr/>
        </p:nvPicPr>
        <p:blipFill>
          <a:blip r:embed="rId2"/>
          <a:stretch>
            <a:fillRect/>
          </a:stretch>
        </p:blipFill>
        <p:spPr>
          <a:xfrm>
            <a:off x="5226924" y="1753952"/>
            <a:ext cx="5639814" cy="3350096"/>
          </a:xfrm>
          <a:prstGeom prst="rect">
            <a:avLst/>
          </a:prstGeom>
        </p:spPr>
      </p:pic>
    </p:spTree>
    <p:extLst>
      <p:ext uri="{BB962C8B-B14F-4D97-AF65-F5344CB8AC3E}">
        <p14:creationId xmlns:p14="http://schemas.microsoft.com/office/powerpoint/2010/main" val="1457473085"/>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A740B5-3470-B4A8-53D3-BAD74A90E1CA}"/>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4F26AA7B-5883-3DD3-963B-A5166B2FE879}"/>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Construire la partie Implémentation</a:t>
            </a:r>
          </a:p>
        </p:txBody>
      </p:sp>
      <p:sp>
        <p:nvSpPr>
          <p:cNvPr id="5" name="Espace réservé du texte 4">
            <a:extLst>
              <a:ext uri="{FF2B5EF4-FFF2-40B4-BE49-F238E27FC236}">
                <a16:creationId xmlns:a16="http://schemas.microsoft.com/office/drawing/2014/main" id="{C15DFAD4-6935-880C-9D36-875957257249}"/>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Section 3 de votre proposition </a:t>
            </a:r>
          </a:p>
        </p:txBody>
      </p:sp>
      <p:sp>
        <p:nvSpPr>
          <p:cNvPr id="2" name="TextBox 1">
            <a:extLst>
              <a:ext uri="{FF2B5EF4-FFF2-40B4-BE49-F238E27FC236}">
                <a16:creationId xmlns:a16="http://schemas.microsoft.com/office/drawing/2014/main" id="{272D2C9E-4195-A8AC-D1D2-9328EDF6D638}"/>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rgbClr val="4472C4"/>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315792600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D056D29-FB6E-5E70-E7BE-E608ED8E7F7D}"/>
            </a:ext>
          </a:extLst>
        </p:cNvPr>
        <p:cNvGrpSpPr/>
        <p:nvPr/>
      </p:nvGrpSpPr>
      <p:grpSpPr>
        <a:xfrm>
          <a:off x="0" y="0"/>
          <a:ext cx="0" cy="0"/>
          <a:chOff x="0" y="0"/>
          <a:chExt cx="0" cy="0"/>
        </a:xfrm>
      </p:grpSpPr>
      <p:sp>
        <p:nvSpPr>
          <p:cNvPr id="3" name="Google Shape;237;p7">
            <a:extLst>
              <a:ext uri="{FF2B5EF4-FFF2-40B4-BE49-F238E27FC236}">
                <a16:creationId xmlns:a16="http://schemas.microsoft.com/office/drawing/2014/main" id="{8E6A3F44-7993-C7B1-BA6E-4E5AFB2C0F46}"/>
              </a:ext>
            </a:extLst>
          </p:cNvPr>
          <p:cNvSpPr txBox="1"/>
          <p:nvPr/>
        </p:nvSpPr>
        <p:spPr>
          <a:xfrm>
            <a:off x="5666673" y="1943049"/>
            <a:ext cx="3734627" cy="683997"/>
          </a:xfrm>
          <a:prstGeom prst="rect">
            <a:avLst/>
          </a:prstGeom>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en-US"/>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EXCELLENCE</a:t>
            </a:r>
            <a:endParaRPr sz="1800" dirty="0">
              <a:latin typeface="Cambria" panose="02040503050406030204" pitchFamily="18" charset="0"/>
              <a:ea typeface="Cambria" panose="02040503050406030204" pitchFamily="18" charset="0"/>
              <a:sym typeface="Arial"/>
            </a:endParaRPr>
          </a:p>
        </p:txBody>
      </p:sp>
      <p:sp>
        <p:nvSpPr>
          <p:cNvPr id="2" name="Titre 1">
            <a:extLst>
              <a:ext uri="{FF2B5EF4-FFF2-40B4-BE49-F238E27FC236}">
                <a16:creationId xmlns:a16="http://schemas.microsoft.com/office/drawing/2014/main" id="{F65F2DAD-583E-637D-E350-8126FE34C214}"/>
              </a:ext>
            </a:extLst>
          </p:cNvPr>
          <p:cNvSpPr>
            <a:spLocks noGrp="1"/>
          </p:cNvSpPr>
          <p:nvPr>
            <p:ph type="title"/>
          </p:nvPr>
        </p:nvSpPr>
        <p:spPr/>
        <p:txBody>
          <a:bodyPr/>
          <a:lstStyle/>
          <a:p>
            <a:r>
              <a:rPr lang="fr-FR" sz="4800" dirty="0"/>
              <a:t>Structure d’une proposition Horizon</a:t>
            </a:r>
            <a:endParaRPr lang="fr-FR" dirty="0"/>
          </a:p>
        </p:txBody>
      </p:sp>
      <p:sp>
        <p:nvSpPr>
          <p:cNvPr id="4" name="Espace réservé du numéro de diapositive 3">
            <a:extLst>
              <a:ext uri="{FF2B5EF4-FFF2-40B4-BE49-F238E27FC236}">
                <a16:creationId xmlns:a16="http://schemas.microsoft.com/office/drawing/2014/main" id="{3F259860-50DA-8823-6ACF-C4C4BE4D8FD3}"/>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65</a:t>
            </a:fld>
            <a:endParaRPr lang="fr-FR">
              <a:latin typeface="Cambria" panose="02040503050406030204" pitchFamily="18" charset="0"/>
              <a:ea typeface="Cambria" panose="02040503050406030204" pitchFamily="18" charset="0"/>
            </a:endParaRPr>
          </a:p>
        </p:txBody>
      </p:sp>
      <p:sp>
        <p:nvSpPr>
          <p:cNvPr id="5" name="TextBox 8">
            <a:extLst>
              <a:ext uri="{FF2B5EF4-FFF2-40B4-BE49-F238E27FC236}">
                <a16:creationId xmlns:a16="http://schemas.microsoft.com/office/drawing/2014/main" id="{2D0A935B-ADDE-2672-C9FD-ECF74C654336}"/>
              </a:ext>
            </a:extLst>
          </p:cNvPr>
          <p:cNvSpPr txBox="1"/>
          <p:nvPr/>
        </p:nvSpPr>
        <p:spPr>
          <a:xfrm>
            <a:off x="10331738" y="5595167"/>
            <a:ext cx="1338742" cy="897708"/>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64770" tIns="64770" rIns="64770" bIns="64770" numCol="1" spcCol="1270" anchor="ctr" anchorCtr="0">
            <a:noAutofit/>
          </a:bodyPr>
          <a:lstStyle/>
          <a:p>
            <a:pPr marL="0" lvl="0" indent="0" algn="ctr" defTabSz="755650">
              <a:lnSpc>
                <a:spcPct val="90000"/>
              </a:lnSpc>
              <a:spcBef>
                <a:spcPct val="0"/>
              </a:spcBef>
              <a:spcAft>
                <a:spcPct val="35000"/>
              </a:spcAft>
              <a:buNone/>
            </a:pPr>
            <a:r>
              <a:rPr lang="fr-FR" sz="1600" b="1" kern="1200" dirty="0">
                <a:solidFill>
                  <a:schemeClr val="bg1"/>
                </a:solidFill>
                <a:latin typeface="Cambria" panose="02040503050406030204" pitchFamily="18" charset="0"/>
                <a:ea typeface="Cambria" panose="02040503050406030204" pitchFamily="18" charset="0"/>
              </a:rPr>
              <a:t>Etat de l’art avant le projet</a:t>
            </a:r>
          </a:p>
        </p:txBody>
      </p:sp>
      <p:sp>
        <p:nvSpPr>
          <p:cNvPr id="12" name="Google Shape;235;p7">
            <a:extLst>
              <a:ext uri="{FF2B5EF4-FFF2-40B4-BE49-F238E27FC236}">
                <a16:creationId xmlns:a16="http://schemas.microsoft.com/office/drawing/2014/main" id="{2EC1E985-19BD-DFA1-A604-5BA22E878E14}"/>
              </a:ext>
            </a:extLst>
          </p:cNvPr>
          <p:cNvSpPr/>
          <p:nvPr/>
        </p:nvSpPr>
        <p:spPr>
          <a:xfrm>
            <a:off x="-1341486" y="217345"/>
            <a:ext cx="7469196" cy="7469196"/>
          </a:xfrm>
          <a:prstGeom prst="blockArc">
            <a:avLst>
              <a:gd name="adj1" fmla="val 18900000"/>
              <a:gd name="adj2" fmla="val 2700000"/>
              <a:gd name="adj3" fmla="val 289"/>
            </a:avLst>
          </a:prstGeom>
          <a:noFill/>
          <a:ln w="15875" cap="rnd" cmpd="sng">
            <a:solidFill>
              <a:srgbClr val="487AA8"/>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6" name="Google Shape;239;p7">
            <a:extLst>
              <a:ext uri="{FF2B5EF4-FFF2-40B4-BE49-F238E27FC236}">
                <a16:creationId xmlns:a16="http://schemas.microsoft.com/office/drawing/2014/main" id="{E1D332A1-C071-F26E-0DA7-71E94FDA000E}"/>
              </a:ext>
            </a:extLst>
          </p:cNvPr>
          <p:cNvSpPr/>
          <p:nvPr/>
        </p:nvSpPr>
        <p:spPr>
          <a:xfrm>
            <a:off x="6092045" y="3609944"/>
            <a:ext cx="3426131"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240;p7">
            <a:extLst>
              <a:ext uri="{FF2B5EF4-FFF2-40B4-BE49-F238E27FC236}">
                <a16:creationId xmlns:a16="http://schemas.microsoft.com/office/drawing/2014/main" id="{5F3F3C00-DC84-6E1E-D73A-277EEE884F40}"/>
              </a:ext>
            </a:extLst>
          </p:cNvPr>
          <p:cNvSpPr txBox="1"/>
          <p:nvPr/>
        </p:nvSpPr>
        <p:spPr>
          <a:xfrm>
            <a:off x="6092045" y="3609944"/>
            <a:ext cx="3426131" cy="683997"/>
          </a:xfrm>
          <a:prstGeom prst="rect">
            <a:avLst/>
          </a:prstGeom>
          <a:solidFill>
            <a:schemeClr val="accent4"/>
          </a:solidFill>
          <a:ln>
            <a:solidFill>
              <a:schemeClr val="accent4"/>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defPPr>
              <a:defRPr lang="fr-FR"/>
            </a:defPPr>
            <a:lvl1pPr marR="0" lvl="0" indent="0">
              <a:lnSpc>
                <a:spcPct val="90000"/>
              </a:lnSpc>
              <a:spcBef>
                <a:spcPts val="0"/>
              </a:spcBef>
              <a:spcAft>
                <a:spcPts val="0"/>
              </a:spcAft>
              <a:buClr>
                <a:srgbClr val="003399"/>
              </a:buClr>
              <a:buSzPts val="1600"/>
              <a:buFont typeface="Arial"/>
              <a:buNone/>
              <a:defRPr sz="1600" b="1">
                <a:solidFill>
                  <a:srgbClr val="003399"/>
                </a:solidFill>
                <a:latin typeface="Arial"/>
                <a:ea typeface="Arial"/>
                <a:cs typeface="Arial"/>
              </a:defRPr>
            </a:lvl1pPr>
          </a:lstStyle>
          <a:p>
            <a:r>
              <a:rPr lang="fr-FR" sz="1800" dirty="0">
                <a:latin typeface="Cambria" panose="02040503050406030204" pitchFamily="18" charset="0"/>
                <a:ea typeface="Cambria" panose="02040503050406030204" pitchFamily="18" charset="0"/>
                <a:sym typeface="Arial"/>
              </a:rPr>
              <a:t>IMPACT</a:t>
            </a:r>
            <a:endParaRPr sz="1800" dirty="0">
              <a:latin typeface="Cambria" panose="02040503050406030204" pitchFamily="18" charset="0"/>
              <a:ea typeface="Cambria" panose="02040503050406030204" pitchFamily="18" charset="0"/>
              <a:sym typeface="Arial"/>
            </a:endParaRPr>
          </a:p>
        </p:txBody>
      </p:sp>
      <p:sp>
        <p:nvSpPr>
          <p:cNvPr id="18" name="Google Shape;241;p7">
            <a:extLst>
              <a:ext uri="{FF2B5EF4-FFF2-40B4-BE49-F238E27FC236}">
                <a16:creationId xmlns:a16="http://schemas.microsoft.com/office/drawing/2014/main" id="{CE3BD96C-68B0-4613-9AC8-675A10ADB7CC}"/>
              </a:ext>
            </a:extLst>
          </p:cNvPr>
          <p:cNvSpPr/>
          <p:nvPr/>
        </p:nvSpPr>
        <p:spPr>
          <a:xfrm>
            <a:off x="5745035" y="3591939"/>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 name="Google Shape;242;p7">
            <a:extLst>
              <a:ext uri="{FF2B5EF4-FFF2-40B4-BE49-F238E27FC236}">
                <a16:creationId xmlns:a16="http://schemas.microsoft.com/office/drawing/2014/main" id="{D58B09A7-C07D-6DD7-9C51-18A8AE0A1BD8}"/>
              </a:ext>
            </a:extLst>
          </p:cNvPr>
          <p:cNvSpPr/>
          <p:nvPr/>
        </p:nvSpPr>
        <p:spPr>
          <a:xfrm>
            <a:off x="5753221" y="5274765"/>
            <a:ext cx="3734627" cy="683997"/>
          </a:xfrm>
          <a:prstGeom prst="rect">
            <a:avLst/>
          </a:prstGeom>
          <a:solidFill>
            <a:srgbClr val="FFDD00"/>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0" name="Google Shape;243;p7">
            <a:extLst>
              <a:ext uri="{FF2B5EF4-FFF2-40B4-BE49-F238E27FC236}">
                <a16:creationId xmlns:a16="http://schemas.microsoft.com/office/drawing/2014/main" id="{68930697-83FB-E711-B6E4-3169AD4D6D13}"/>
              </a:ext>
            </a:extLst>
          </p:cNvPr>
          <p:cNvSpPr txBox="1"/>
          <p:nvPr/>
        </p:nvSpPr>
        <p:spPr>
          <a:xfrm>
            <a:off x="5537201" y="5274765"/>
            <a:ext cx="3950648" cy="683997"/>
          </a:xfrm>
          <a:prstGeom prst="rect">
            <a:avLst/>
          </a:prstGeom>
          <a:solidFill>
            <a:schemeClr val="accent6"/>
          </a:solidFill>
          <a:ln>
            <a:solidFill>
              <a:schemeClr val="accent6"/>
            </a:solidFill>
          </a:ln>
        </p:spPr>
        <p:style>
          <a:lnRef idx="0">
            <a:schemeClr val="accent4"/>
          </a:lnRef>
          <a:fillRef idx="3">
            <a:schemeClr val="accent4"/>
          </a:fillRef>
          <a:effectRef idx="3">
            <a:schemeClr val="accent4"/>
          </a:effectRef>
          <a:fontRef idx="minor">
            <a:schemeClr val="lt1"/>
          </a:fontRef>
        </p:style>
        <p:txBody>
          <a:bodyPr spcFirstLastPara="1" wrap="square" lIns="880950" tIns="40625" rIns="40625" bIns="40625" anchor="ctr" anchorCtr="0">
            <a:noAutofit/>
          </a:bodyPr>
          <a:lstStyle/>
          <a:p>
            <a:pPr marL="0" marR="0" lvl="0" indent="0" algn="l" rtl="0">
              <a:lnSpc>
                <a:spcPct val="90000"/>
              </a:lnSpc>
              <a:spcBef>
                <a:spcPts val="0"/>
              </a:spcBef>
              <a:spcAft>
                <a:spcPts val="0"/>
              </a:spcAft>
              <a:buClr>
                <a:srgbClr val="003399"/>
              </a:buClr>
              <a:buSzPts val="1600"/>
              <a:buFont typeface="Arial"/>
              <a:buNone/>
            </a:pPr>
            <a:r>
              <a:rPr lang="fr-FR" b="1" dirty="0">
                <a:solidFill>
                  <a:srgbClr val="003399"/>
                </a:solidFill>
                <a:latin typeface="Cambria" panose="02040503050406030204" pitchFamily="18" charset="0"/>
                <a:ea typeface="Cambria" panose="02040503050406030204" pitchFamily="18" charset="0"/>
                <a:cs typeface="Arial"/>
                <a:sym typeface="Arial"/>
              </a:rPr>
              <a:t>QUALITY &amp; EFFICIENCY OF THE IMPLEMENTATION</a:t>
            </a:r>
            <a:endParaRPr dirty="0">
              <a:latin typeface="Cambria" panose="02040503050406030204" pitchFamily="18" charset="0"/>
              <a:ea typeface="Cambria" panose="02040503050406030204" pitchFamily="18" charset="0"/>
            </a:endParaRPr>
          </a:p>
        </p:txBody>
      </p:sp>
      <p:sp>
        <p:nvSpPr>
          <p:cNvPr id="21" name="Google Shape;244;p7">
            <a:extLst>
              <a:ext uri="{FF2B5EF4-FFF2-40B4-BE49-F238E27FC236}">
                <a16:creationId xmlns:a16="http://schemas.microsoft.com/office/drawing/2014/main" id="{349E3799-C704-F8A9-259A-6A9BFB595E6A}"/>
              </a:ext>
            </a:extLst>
          </p:cNvPr>
          <p:cNvSpPr/>
          <p:nvPr/>
        </p:nvSpPr>
        <p:spPr>
          <a:xfrm>
            <a:off x="5341594" y="5256760"/>
            <a:ext cx="720007" cy="720007"/>
          </a:xfrm>
          <a:prstGeom prst="ellipse">
            <a:avLst/>
          </a:prstGeom>
          <a:solidFill>
            <a:schemeClr val="lt1"/>
          </a:solidFill>
          <a:ln w="15875" cap="rnd" cmpd="sng">
            <a:solidFill>
              <a:srgbClr val="FFDD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238;p7">
            <a:extLst>
              <a:ext uri="{FF2B5EF4-FFF2-40B4-BE49-F238E27FC236}">
                <a16:creationId xmlns:a16="http://schemas.microsoft.com/office/drawing/2014/main" id="{B59372AD-DA7D-27CF-4AA3-051E4C61B333}"/>
              </a:ext>
            </a:extLst>
          </p:cNvPr>
          <p:cNvSpPr/>
          <p:nvPr/>
        </p:nvSpPr>
        <p:spPr>
          <a:xfrm>
            <a:off x="5341594" y="1927118"/>
            <a:ext cx="720007" cy="720007"/>
          </a:xfrm>
          <a:prstGeom prst="ellipse">
            <a:avLst/>
          </a:prstGeom>
          <a:solidFill>
            <a:schemeClr val="lt1"/>
          </a:solidFill>
          <a:ln w="15875" cap="rnd" cmpd="sng">
            <a:solidFill>
              <a:schemeClr val="accent4"/>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11" name="Google Shape;247;p7">
            <a:extLst>
              <a:ext uri="{FF2B5EF4-FFF2-40B4-BE49-F238E27FC236}">
                <a16:creationId xmlns:a16="http://schemas.microsoft.com/office/drawing/2014/main" id="{9AB8FABC-4B09-C756-B97F-2C3B0772BF3C}"/>
              </a:ext>
            </a:extLst>
          </p:cNvPr>
          <p:cNvSpPr txBox="1"/>
          <p:nvPr/>
        </p:nvSpPr>
        <p:spPr>
          <a:xfrm>
            <a:off x="5650864" y="5485616"/>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3</a:t>
            </a:r>
            <a:endParaRPr sz="1600" b="1" dirty="0">
              <a:solidFill>
                <a:schemeClr val="bg1"/>
              </a:solidFill>
              <a:latin typeface="Arial"/>
              <a:ea typeface="Arial"/>
              <a:cs typeface="Arial"/>
              <a:sym typeface="Arial"/>
            </a:endParaRPr>
          </a:p>
        </p:txBody>
      </p:sp>
      <p:pic>
        <p:nvPicPr>
          <p:cNvPr id="23" name="Google Shape;249;p7">
            <a:extLst>
              <a:ext uri="{FF2B5EF4-FFF2-40B4-BE49-F238E27FC236}">
                <a16:creationId xmlns:a16="http://schemas.microsoft.com/office/drawing/2014/main" id="{15BFE340-E593-E463-AE28-CCBBEAAF9263}"/>
              </a:ext>
            </a:extLst>
          </p:cNvPr>
          <p:cNvPicPr preferRelativeResize="0"/>
          <p:nvPr/>
        </p:nvPicPr>
        <p:blipFill rotWithShape="1">
          <a:blip r:embed="rId3">
            <a:alphaModFix/>
          </a:blip>
          <a:srcRect/>
          <a:stretch/>
        </p:blipFill>
        <p:spPr>
          <a:xfrm>
            <a:off x="1228725" y="1147189"/>
            <a:ext cx="3754648" cy="5487057"/>
          </a:xfrm>
          <a:prstGeom prst="rect">
            <a:avLst/>
          </a:prstGeom>
          <a:noFill/>
          <a:ln>
            <a:noFill/>
          </a:ln>
        </p:spPr>
      </p:pic>
      <p:sp>
        <p:nvSpPr>
          <p:cNvPr id="24" name="Google Shape;250;p7">
            <a:extLst>
              <a:ext uri="{FF2B5EF4-FFF2-40B4-BE49-F238E27FC236}">
                <a16:creationId xmlns:a16="http://schemas.microsoft.com/office/drawing/2014/main" id="{5850D4F2-F737-DF2C-80BB-86E0B5ED6E5A}"/>
              </a:ext>
            </a:extLst>
          </p:cNvPr>
          <p:cNvSpPr/>
          <p:nvPr/>
        </p:nvSpPr>
        <p:spPr>
          <a:xfrm>
            <a:off x="1810649" y="5014479"/>
            <a:ext cx="2590800" cy="238125"/>
          </a:xfrm>
          <a:prstGeom prst="ellipse">
            <a:avLst/>
          </a:prstGeom>
          <a:noFill/>
          <a:ln w="15875" cap="rnd" cmpd="sng">
            <a:solidFill>
              <a:srgbClr val="42719B"/>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entury Gothic"/>
              <a:ea typeface="Century Gothic"/>
              <a:cs typeface="Century Gothic"/>
              <a:sym typeface="Century Gothic"/>
            </a:endParaRPr>
          </a:p>
        </p:txBody>
      </p:sp>
      <p:sp>
        <p:nvSpPr>
          <p:cNvPr id="25" name="Google Shape;247;p7">
            <a:extLst>
              <a:ext uri="{FF2B5EF4-FFF2-40B4-BE49-F238E27FC236}">
                <a16:creationId xmlns:a16="http://schemas.microsoft.com/office/drawing/2014/main" id="{528309D7-2546-583B-4042-117734980822}"/>
              </a:ext>
            </a:extLst>
          </p:cNvPr>
          <p:cNvSpPr txBox="1"/>
          <p:nvPr/>
        </p:nvSpPr>
        <p:spPr>
          <a:xfrm>
            <a:off x="6068017" y="3828831"/>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2</a:t>
            </a:r>
            <a:endParaRPr sz="1600" b="1" dirty="0">
              <a:solidFill>
                <a:schemeClr val="bg1"/>
              </a:solidFill>
              <a:latin typeface="Arial"/>
              <a:ea typeface="Arial"/>
              <a:cs typeface="Arial"/>
              <a:sym typeface="Arial"/>
            </a:endParaRPr>
          </a:p>
        </p:txBody>
      </p:sp>
      <p:sp>
        <p:nvSpPr>
          <p:cNvPr id="26" name="Google Shape;247;p7">
            <a:extLst>
              <a:ext uri="{FF2B5EF4-FFF2-40B4-BE49-F238E27FC236}">
                <a16:creationId xmlns:a16="http://schemas.microsoft.com/office/drawing/2014/main" id="{F06EE025-D2C3-53EF-030E-A7BC575CEF84}"/>
              </a:ext>
            </a:extLst>
          </p:cNvPr>
          <p:cNvSpPr txBox="1"/>
          <p:nvPr/>
        </p:nvSpPr>
        <p:spPr>
          <a:xfrm>
            <a:off x="5650864" y="2161938"/>
            <a:ext cx="180976" cy="246221"/>
          </a:xfrm>
          <a:prstGeom prst="rect">
            <a:avLst/>
          </a:prstGeom>
          <a:solidFill>
            <a:srgbClr val="2E75B5"/>
          </a:solidFill>
          <a:ln>
            <a:noFill/>
          </a:ln>
        </p:spPr>
        <p:txBody>
          <a:bodyPr spcFirstLastPara="1" wrap="square" lIns="0" tIns="0" rIns="0" bIns="0" anchor="t" anchorCtr="0">
            <a:spAutoFit/>
          </a:bodyPr>
          <a:lstStyle/>
          <a:p>
            <a:pPr marL="0" marR="0" lvl="0" indent="0" algn="ctr" rtl="0">
              <a:spcBef>
                <a:spcPts val="0"/>
              </a:spcBef>
              <a:spcAft>
                <a:spcPts val="0"/>
              </a:spcAft>
              <a:buNone/>
            </a:pPr>
            <a:r>
              <a:rPr lang="fr-FR" sz="1600" b="1" dirty="0">
                <a:solidFill>
                  <a:schemeClr val="bg1"/>
                </a:solidFill>
                <a:latin typeface="Arial"/>
                <a:ea typeface="Arial"/>
                <a:cs typeface="Arial"/>
                <a:sym typeface="Arial"/>
              </a:rPr>
              <a:t>1</a:t>
            </a:r>
            <a:endParaRPr sz="1600" b="1" dirty="0">
              <a:solidFill>
                <a:schemeClr val="bg1"/>
              </a:solidFill>
              <a:latin typeface="Arial"/>
              <a:ea typeface="Arial"/>
              <a:cs typeface="Arial"/>
              <a:sym typeface="Arial"/>
            </a:endParaRPr>
          </a:p>
        </p:txBody>
      </p:sp>
      <p:sp>
        <p:nvSpPr>
          <p:cNvPr id="6" name="Google Shape;248;p7">
            <a:extLst>
              <a:ext uri="{FF2B5EF4-FFF2-40B4-BE49-F238E27FC236}">
                <a16:creationId xmlns:a16="http://schemas.microsoft.com/office/drawing/2014/main" id="{D275F4F0-5D2C-153E-E8A2-86B8D19890B0}"/>
              </a:ext>
            </a:extLst>
          </p:cNvPr>
          <p:cNvSpPr/>
          <p:nvPr/>
        </p:nvSpPr>
        <p:spPr>
          <a:xfrm flipH="1">
            <a:off x="9879451" y="5293060"/>
            <a:ext cx="1089700" cy="620612"/>
          </a:xfrm>
          <a:prstGeom prst="rightArrow">
            <a:avLst>
              <a:gd name="adj1" fmla="val 50000"/>
              <a:gd name="adj2" fmla="val 50000"/>
            </a:avLst>
          </a:prstGeom>
          <a:solidFill>
            <a:schemeClr val="accent6"/>
          </a:solidFill>
          <a:ln w="15875" cap="rnd" cmpd="sng">
            <a:solidFill>
              <a:schemeClr val="accent6"/>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fr-FR" sz="1600" b="1" dirty="0">
                <a:solidFill>
                  <a:schemeClr val="lt1"/>
                </a:solidFill>
                <a:latin typeface="Arial"/>
                <a:ea typeface="Arial"/>
                <a:cs typeface="Arial"/>
                <a:sym typeface="Arial"/>
              </a:rPr>
              <a:t>FOCUS</a:t>
            </a:r>
            <a:endParaRPr sz="1600" b="1" dirty="0">
              <a:solidFill>
                <a:schemeClr val="lt1"/>
              </a:solidFill>
              <a:latin typeface="Arial"/>
              <a:ea typeface="Arial"/>
              <a:cs typeface="Arial"/>
              <a:sym typeface="Arial"/>
            </a:endParaRPr>
          </a:p>
        </p:txBody>
      </p:sp>
    </p:spTree>
    <p:extLst>
      <p:ext uri="{BB962C8B-B14F-4D97-AF65-F5344CB8AC3E}">
        <p14:creationId xmlns:p14="http://schemas.microsoft.com/office/powerpoint/2010/main" val="98715881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3A9D3F9-0E20-0A13-B462-749CCAF896B6}"/>
            </a:ext>
          </a:extLst>
        </p:cNvPr>
        <p:cNvGrpSpPr/>
        <p:nvPr/>
      </p:nvGrpSpPr>
      <p:grpSpPr>
        <a:xfrm>
          <a:off x="0" y="0"/>
          <a:ext cx="0" cy="0"/>
          <a:chOff x="0" y="0"/>
          <a:chExt cx="0" cy="0"/>
        </a:xfrm>
      </p:grpSpPr>
      <p:sp>
        <p:nvSpPr>
          <p:cNvPr id="2" name="ZoneTexte 1">
            <a:extLst>
              <a:ext uri="{FF2B5EF4-FFF2-40B4-BE49-F238E27FC236}">
                <a16:creationId xmlns:a16="http://schemas.microsoft.com/office/drawing/2014/main" id="{7EB44A67-E036-6B1A-13C3-21390D4FF7C4}"/>
              </a:ext>
            </a:extLst>
          </p:cNvPr>
          <p:cNvSpPr txBox="1"/>
          <p:nvPr/>
        </p:nvSpPr>
        <p:spPr>
          <a:xfrm>
            <a:off x="1876895" y="716198"/>
            <a:ext cx="8217313" cy="3677353"/>
          </a:xfrm>
          <a:prstGeom prst="rect">
            <a:avLst/>
          </a:prstGeom>
          <a:noFill/>
        </p:spPr>
        <p:txBody>
          <a:bodyPr wrap="none" rtlCol="0">
            <a:spAutoFit/>
          </a:bodyPr>
          <a:lstStyle/>
          <a:p>
            <a:pPr algn="ctr">
              <a:lnSpc>
                <a:spcPct val="150000"/>
              </a:lnSpc>
            </a:pPr>
            <a:r>
              <a:rPr lang="fr-FR" sz="4000" dirty="0">
                <a:solidFill>
                  <a:srgbClr val="7030A0"/>
                </a:solidFill>
                <a:latin typeface="ADLaM Display" panose="02010000000000000000" pitchFamily="2" charset="0"/>
                <a:ea typeface="ADLaM Display" panose="02010000000000000000" pitchFamily="2" charset="0"/>
                <a:cs typeface="ADLaM Display" panose="02010000000000000000" pitchFamily="2" charset="0"/>
              </a:rPr>
              <a:t>Facteur clé de succès N°8</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Démontrer une gestion solide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et </a:t>
            </a:r>
          </a:p>
          <a:p>
            <a:pPr algn="ctr">
              <a:lnSpc>
                <a:spcPct val="150000"/>
              </a:lnSpc>
            </a:pPr>
            <a:r>
              <a:rPr lang="fr-FR"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rPr>
              <a:t>une capacité à livrer les résultats</a:t>
            </a:r>
            <a:endParaRPr lang="en-GB" sz="4000" dirty="0">
              <a:solidFill>
                <a:srgbClr val="9A57CD"/>
              </a:solidFill>
              <a:latin typeface="ADLaM Display" panose="02010000000000000000" pitchFamily="2" charset="0"/>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1828249985"/>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B26C4AC-037F-1852-00FA-849295B8686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4C8DC1BF-27AB-F611-5CE7-E0844809AAA3}"/>
              </a:ext>
            </a:extLst>
          </p:cNvPr>
          <p:cNvSpPr>
            <a:spLocks noGrp="1"/>
          </p:cNvSpPr>
          <p:nvPr>
            <p:ph type="title"/>
          </p:nvPr>
        </p:nvSpPr>
        <p:spPr/>
        <p:txBody>
          <a:bodyPr/>
          <a:lstStyle/>
          <a:p>
            <a:r>
              <a:rPr lang="fr-FR" dirty="0"/>
              <a:t>Grandes règles de base</a:t>
            </a:r>
          </a:p>
        </p:txBody>
      </p:sp>
      <p:sp>
        <p:nvSpPr>
          <p:cNvPr id="3" name="Espace réservé du contenu 2">
            <a:extLst>
              <a:ext uri="{FF2B5EF4-FFF2-40B4-BE49-F238E27FC236}">
                <a16:creationId xmlns:a16="http://schemas.microsoft.com/office/drawing/2014/main" id="{9930A949-D184-6D38-1BD8-108AA54CB759}"/>
              </a:ext>
            </a:extLst>
          </p:cNvPr>
          <p:cNvSpPr>
            <a:spLocks noGrp="1"/>
          </p:cNvSpPr>
          <p:nvPr>
            <p:ph idx="1"/>
          </p:nvPr>
        </p:nvSpPr>
        <p:spPr>
          <a:xfrm>
            <a:off x="483475" y="1439916"/>
            <a:ext cx="11463101" cy="4916433"/>
          </a:xfrm>
        </p:spPr>
        <p:txBody>
          <a:bodyPr>
            <a:normAutofit fontScale="92500" lnSpcReduction="20000"/>
          </a:bodyPr>
          <a:lstStyle/>
          <a:p>
            <a:pPr marL="0" lvl="0" indent="0" algn="just">
              <a:buClr>
                <a:schemeClr val="bg2">
                  <a:lumMod val="50000"/>
                </a:schemeClr>
              </a:buClr>
              <a:buNone/>
            </a:pPr>
            <a:r>
              <a:rPr lang="fr-FR" sz="2800" kern="1200" noProof="0" dirty="0">
                <a:solidFill>
                  <a:schemeClr val="bg2">
                    <a:lumMod val="50000"/>
                  </a:schemeClr>
                </a:solidFill>
              </a:rPr>
              <a:t>Principaux aspects pris en considération dans l'évaluation de cette partie :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Adéquation du plan de travail et procédures de gestion, y compris la gestion des risques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Qualité, efficacité et cohérence du plan de travail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Bonne répartition des tâches et ressources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Pertinence de la présence de chaque participant dans le consortium et rôle de chaque participant et complémentarité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Capacité du consortium à implémenter le projet dans son ensemble. </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p:txBody>
      </p:sp>
      <p:sp>
        <p:nvSpPr>
          <p:cNvPr id="4" name="Espace réservé du numéro de diapositive 3">
            <a:extLst>
              <a:ext uri="{FF2B5EF4-FFF2-40B4-BE49-F238E27FC236}">
                <a16:creationId xmlns:a16="http://schemas.microsoft.com/office/drawing/2014/main" id="{FC309264-A8A6-68AF-20A9-41AB767C81D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67</a:t>
            </a:fld>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50387512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313408-8EFE-C96E-97A2-2EA88BD92C0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313E575-3942-BF5A-50C0-E267B765602F}"/>
              </a:ext>
            </a:extLst>
          </p:cNvPr>
          <p:cNvSpPr>
            <a:spLocks noGrp="1"/>
          </p:cNvSpPr>
          <p:nvPr>
            <p:ph type="title"/>
          </p:nvPr>
        </p:nvSpPr>
        <p:spPr/>
        <p:txBody>
          <a:bodyPr/>
          <a:lstStyle/>
          <a:p>
            <a:r>
              <a:rPr lang="fr-FR" dirty="0"/>
              <a:t>Structurer votre plan de travail</a:t>
            </a:r>
          </a:p>
        </p:txBody>
      </p:sp>
      <p:sp>
        <p:nvSpPr>
          <p:cNvPr id="3" name="Espace réservé du contenu 2">
            <a:extLst>
              <a:ext uri="{FF2B5EF4-FFF2-40B4-BE49-F238E27FC236}">
                <a16:creationId xmlns:a16="http://schemas.microsoft.com/office/drawing/2014/main" id="{25CDB1B5-3B19-27EB-517C-08986C883D48}"/>
              </a:ext>
            </a:extLst>
          </p:cNvPr>
          <p:cNvSpPr>
            <a:spLocks noGrp="1"/>
          </p:cNvSpPr>
          <p:nvPr>
            <p:ph idx="1"/>
          </p:nvPr>
        </p:nvSpPr>
        <p:spPr>
          <a:xfrm>
            <a:off x="-36576" y="1100936"/>
            <a:ext cx="6965250" cy="2460716"/>
          </a:xfrm>
        </p:spPr>
        <p:txBody>
          <a:bodyPr>
            <a:normAutofit/>
          </a:bodyPr>
          <a:lstStyle/>
          <a:p>
            <a:pPr lvl="0" algn="just">
              <a:buClr>
                <a:schemeClr val="bg2">
                  <a:lumMod val="50000"/>
                </a:schemeClr>
              </a:buClr>
              <a:buFont typeface="Wingdings" panose="05000000000000000000" pitchFamily="2" charset="2"/>
              <a:buChar char="ü"/>
            </a:pPr>
            <a:r>
              <a:rPr lang="fr-FR" sz="1600" kern="1200" noProof="0" dirty="0">
                <a:solidFill>
                  <a:schemeClr val="bg2">
                    <a:lumMod val="50000"/>
                  </a:schemeClr>
                </a:solidFill>
              </a:rPr>
              <a:t> Projet : </a:t>
            </a:r>
            <a:r>
              <a:rPr lang="fr-FR" sz="1600" b="1" kern="1200" noProof="0" dirty="0">
                <a:solidFill>
                  <a:schemeClr val="bg2">
                    <a:lumMod val="50000"/>
                  </a:schemeClr>
                </a:solidFill>
              </a:rPr>
              <a:t>ensemble structuré </a:t>
            </a:r>
            <a:r>
              <a:rPr lang="fr-FR" sz="1600" kern="1200" noProof="0" dirty="0">
                <a:solidFill>
                  <a:schemeClr val="bg2">
                    <a:lumMod val="50000"/>
                  </a:schemeClr>
                </a:solidFill>
              </a:rPr>
              <a:t>de </a:t>
            </a:r>
            <a:r>
              <a:rPr lang="fr-FR" sz="1600" b="1" kern="1200" noProof="0" dirty="0">
                <a:solidFill>
                  <a:schemeClr val="bg2">
                    <a:lumMod val="50000"/>
                  </a:schemeClr>
                </a:solidFill>
              </a:rPr>
              <a:t>tâches</a:t>
            </a:r>
            <a:r>
              <a:rPr lang="fr-FR" sz="1600" kern="1200" noProof="0" dirty="0">
                <a:solidFill>
                  <a:schemeClr val="bg2">
                    <a:lumMod val="50000"/>
                  </a:schemeClr>
                </a:solidFill>
              </a:rPr>
              <a:t> et de </a:t>
            </a:r>
            <a:r>
              <a:rPr lang="fr-FR" sz="1600" b="1" kern="1200" noProof="0" dirty="0">
                <a:solidFill>
                  <a:schemeClr val="bg2">
                    <a:lumMod val="50000"/>
                  </a:schemeClr>
                </a:solidFill>
              </a:rPr>
              <a:t>ressources</a:t>
            </a:r>
            <a:r>
              <a:rPr lang="fr-FR" sz="1600" kern="1200" noProof="0" dirty="0">
                <a:solidFill>
                  <a:schemeClr val="bg2">
                    <a:lumMod val="50000"/>
                  </a:schemeClr>
                </a:solidFill>
              </a:rPr>
              <a:t> nécessaires pour atteindre des objectifs selon un plan défini ;</a:t>
            </a:r>
          </a:p>
          <a:p>
            <a:pPr algn="just">
              <a:buClr>
                <a:schemeClr val="bg2">
                  <a:lumMod val="50000"/>
                </a:schemeClr>
              </a:buClr>
              <a:buFont typeface="Wingdings" panose="05000000000000000000" pitchFamily="2" charset="2"/>
              <a:buChar char="ü"/>
            </a:pPr>
            <a:r>
              <a:rPr lang="fr-FR" sz="1600" kern="1200" noProof="0" dirty="0">
                <a:solidFill>
                  <a:schemeClr val="bg2">
                    <a:lumMod val="50000"/>
                  </a:schemeClr>
                </a:solidFill>
              </a:rPr>
              <a:t> La structure de découpage du plan de travail (Work Breakdown Structure - WBS) est une méthode hiérarchique qui permet de diviser un projet complexe en éléments plus petits et plus faciles à gérer, facilitant ainsi le suivi, le contrôle, et l'organisation des tâches à accomplir.</a:t>
            </a:r>
          </a:p>
          <a:p>
            <a:pPr lvl="0" algn="just">
              <a:buClr>
                <a:schemeClr val="bg2">
                  <a:lumMod val="50000"/>
                </a:schemeClr>
              </a:buClr>
              <a:buFont typeface="Wingdings" panose="05000000000000000000" pitchFamily="2" charset="2"/>
              <a:buChar char="ü"/>
            </a:pPr>
            <a:r>
              <a:rPr lang="fr-FR" sz="1600" kern="1200" noProof="0" dirty="0">
                <a:solidFill>
                  <a:schemeClr val="bg2">
                    <a:lumMod val="50000"/>
                  </a:schemeClr>
                </a:solidFill>
              </a:rPr>
              <a:t> La proposition doit donc démontrer la </a:t>
            </a:r>
            <a:r>
              <a:rPr lang="fr-FR" sz="1600" b="1" kern="1200" noProof="0" dirty="0">
                <a:solidFill>
                  <a:schemeClr val="bg2">
                    <a:lumMod val="50000"/>
                  </a:schemeClr>
                </a:solidFill>
              </a:rPr>
              <a:t>cohérence</a:t>
            </a:r>
            <a:r>
              <a:rPr lang="fr-FR" sz="1600" kern="1200" noProof="0" dirty="0">
                <a:solidFill>
                  <a:schemeClr val="bg2">
                    <a:lumMod val="50000"/>
                  </a:schemeClr>
                </a:solidFill>
              </a:rPr>
              <a:t> de la structure logique </a:t>
            </a:r>
            <a:r>
              <a:rPr lang="fr-FR" sz="1600" b="1" kern="1200" noProof="0" dirty="0">
                <a:solidFill>
                  <a:schemeClr val="bg2">
                    <a:lumMod val="50000"/>
                  </a:schemeClr>
                </a:solidFill>
              </a:rPr>
              <a:t>reliant les objectifs</a:t>
            </a:r>
          </a:p>
        </p:txBody>
      </p:sp>
      <p:sp>
        <p:nvSpPr>
          <p:cNvPr id="4" name="Espace réservé du numéro de diapositive 3">
            <a:extLst>
              <a:ext uri="{FF2B5EF4-FFF2-40B4-BE49-F238E27FC236}">
                <a16:creationId xmlns:a16="http://schemas.microsoft.com/office/drawing/2014/main" id="{C98EA8E0-F44E-8ADC-FE43-911FF84C4212}"/>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68</a:t>
            </a:fld>
            <a:endParaRPr lang="fr-FR">
              <a:latin typeface="Cambria" panose="02040503050406030204" pitchFamily="18" charset="0"/>
              <a:ea typeface="Cambria" panose="02040503050406030204" pitchFamily="18" charset="0"/>
            </a:endParaRPr>
          </a:p>
        </p:txBody>
      </p:sp>
      <p:grpSp>
        <p:nvGrpSpPr>
          <p:cNvPr id="41" name="Groupe 40">
            <a:extLst>
              <a:ext uri="{FF2B5EF4-FFF2-40B4-BE49-F238E27FC236}">
                <a16:creationId xmlns:a16="http://schemas.microsoft.com/office/drawing/2014/main" id="{4E0EE00F-6435-7DBC-B466-C9891AA29865}"/>
              </a:ext>
            </a:extLst>
          </p:cNvPr>
          <p:cNvGrpSpPr/>
          <p:nvPr/>
        </p:nvGrpSpPr>
        <p:grpSpPr>
          <a:xfrm>
            <a:off x="5380496" y="3397578"/>
            <a:ext cx="998464" cy="1628618"/>
            <a:chOff x="5380496" y="3397578"/>
            <a:chExt cx="998464" cy="1628618"/>
          </a:xfrm>
        </p:grpSpPr>
        <p:sp>
          <p:nvSpPr>
            <p:cNvPr id="6" name="Rounded Rectangle 7">
              <a:extLst>
                <a:ext uri="{FF2B5EF4-FFF2-40B4-BE49-F238E27FC236}">
                  <a16:creationId xmlns:a16="http://schemas.microsoft.com/office/drawing/2014/main" id="{112C2E91-477A-CA82-E95F-F019797A3BD4}"/>
                </a:ext>
              </a:extLst>
            </p:cNvPr>
            <p:cNvSpPr/>
            <p:nvPr/>
          </p:nvSpPr>
          <p:spPr>
            <a:xfrm>
              <a:off x="5390415" y="3397578"/>
              <a:ext cx="988545"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200" b="1" dirty="0"/>
                <a:t>Objective</a:t>
              </a:r>
            </a:p>
          </p:txBody>
        </p:sp>
        <p:sp>
          <p:nvSpPr>
            <p:cNvPr id="7" name="Rounded Rectangle 9">
              <a:extLst>
                <a:ext uri="{FF2B5EF4-FFF2-40B4-BE49-F238E27FC236}">
                  <a16:creationId xmlns:a16="http://schemas.microsoft.com/office/drawing/2014/main" id="{1D1CA842-583F-35E2-4F64-28BF26A38D33}"/>
                </a:ext>
              </a:extLst>
            </p:cNvPr>
            <p:cNvSpPr/>
            <p:nvPr/>
          </p:nvSpPr>
          <p:spPr>
            <a:xfrm>
              <a:off x="5380496" y="4306116"/>
              <a:ext cx="998464"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sz="1200" b="1" dirty="0"/>
                <a:t>Objective</a:t>
              </a:r>
            </a:p>
          </p:txBody>
        </p:sp>
      </p:grpSp>
      <p:grpSp>
        <p:nvGrpSpPr>
          <p:cNvPr id="42" name="Groupe 41">
            <a:extLst>
              <a:ext uri="{FF2B5EF4-FFF2-40B4-BE49-F238E27FC236}">
                <a16:creationId xmlns:a16="http://schemas.microsoft.com/office/drawing/2014/main" id="{4278834F-FAE2-C4BF-FB15-E5775200B7A2}"/>
              </a:ext>
            </a:extLst>
          </p:cNvPr>
          <p:cNvGrpSpPr/>
          <p:nvPr/>
        </p:nvGrpSpPr>
        <p:grpSpPr>
          <a:xfrm>
            <a:off x="6918754" y="2636029"/>
            <a:ext cx="802008" cy="3682609"/>
            <a:chOff x="6918754" y="2636029"/>
            <a:chExt cx="802008" cy="3682609"/>
          </a:xfrm>
        </p:grpSpPr>
        <p:sp>
          <p:nvSpPr>
            <p:cNvPr id="8" name="Rounded Rectangle 11">
              <a:extLst>
                <a:ext uri="{FF2B5EF4-FFF2-40B4-BE49-F238E27FC236}">
                  <a16:creationId xmlns:a16="http://schemas.microsoft.com/office/drawing/2014/main" id="{E7C26305-0D39-376E-DFB8-D358FFE242E5}"/>
                </a:ext>
              </a:extLst>
            </p:cNvPr>
            <p:cNvSpPr/>
            <p:nvPr/>
          </p:nvSpPr>
          <p:spPr>
            <a:xfrm>
              <a:off x="6928674" y="2636029"/>
              <a:ext cx="792088"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b="1" dirty="0"/>
                <a:t>WP1</a:t>
              </a:r>
            </a:p>
          </p:txBody>
        </p:sp>
        <p:sp>
          <p:nvSpPr>
            <p:cNvPr id="9" name="Rounded Rectangle 13">
              <a:extLst>
                <a:ext uri="{FF2B5EF4-FFF2-40B4-BE49-F238E27FC236}">
                  <a16:creationId xmlns:a16="http://schemas.microsoft.com/office/drawing/2014/main" id="{1013D4B8-A716-14D9-2E5F-3734BC8F841A}"/>
                </a:ext>
              </a:extLst>
            </p:cNvPr>
            <p:cNvSpPr/>
            <p:nvPr/>
          </p:nvSpPr>
          <p:spPr>
            <a:xfrm>
              <a:off x="6918754" y="3586036"/>
              <a:ext cx="792088"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dirty="0"/>
                <a:t>WP2</a:t>
              </a:r>
            </a:p>
          </p:txBody>
        </p:sp>
        <p:sp>
          <p:nvSpPr>
            <p:cNvPr id="10" name="Rounded Rectangle 16">
              <a:extLst>
                <a:ext uri="{FF2B5EF4-FFF2-40B4-BE49-F238E27FC236}">
                  <a16:creationId xmlns:a16="http://schemas.microsoft.com/office/drawing/2014/main" id="{CCA60ECB-E2BE-A6F7-7AFC-B2121D005CD2}"/>
                </a:ext>
              </a:extLst>
            </p:cNvPr>
            <p:cNvSpPr/>
            <p:nvPr/>
          </p:nvSpPr>
          <p:spPr>
            <a:xfrm>
              <a:off x="6928674" y="4573197"/>
              <a:ext cx="792088"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dirty="0"/>
                <a:t>WP3</a:t>
              </a:r>
            </a:p>
          </p:txBody>
        </p:sp>
        <p:sp>
          <p:nvSpPr>
            <p:cNvPr id="11" name="Rounded Rectangle 18">
              <a:extLst>
                <a:ext uri="{FF2B5EF4-FFF2-40B4-BE49-F238E27FC236}">
                  <a16:creationId xmlns:a16="http://schemas.microsoft.com/office/drawing/2014/main" id="{FE9FF262-5A41-011E-278A-E0C4D6C01402}"/>
                </a:ext>
              </a:extLst>
            </p:cNvPr>
            <p:cNvSpPr/>
            <p:nvPr/>
          </p:nvSpPr>
          <p:spPr>
            <a:xfrm>
              <a:off x="6918754" y="5598558"/>
              <a:ext cx="792088"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a:defRPr/>
              </a:pPr>
              <a:r>
                <a:rPr lang="en-GB" b="1" dirty="0" err="1"/>
                <a:t>WPx</a:t>
              </a:r>
              <a:endParaRPr lang="en-GB" b="1" dirty="0"/>
            </a:p>
          </p:txBody>
        </p:sp>
      </p:grpSp>
      <p:grpSp>
        <p:nvGrpSpPr>
          <p:cNvPr id="40" name="Groupe 39">
            <a:extLst>
              <a:ext uri="{FF2B5EF4-FFF2-40B4-BE49-F238E27FC236}">
                <a16:creationId xmlns:a16="http://schemas.microsoft.com/office/drawing/2014/main" id="{0C546C51-6820-E70C-89DD-B79911BF5BD0}"/>
              </a:ext>
            </a:extLst>
          </p:cNvPr>
          <p:cNvGrpSpPr/>
          <p:nvPr/>
        </p:nvGrpSpPr>
        <p:grpSpPr>
          <a:xfrm>
            <a:off x="3657409" y="3423543"/>
            <a:ext cx="1007099" cy="1602653"/>
            <a:chOff x="3657409" y="3423543"/>
            <a:chExt cx="1007099" cy="1602653"/>
          </a:xfrm>
        </p:grpSpPr>
        <p:sp>
          <p:nvSpPr>
            <p:cNvPr id="5" name="Rounded Rectangle 1">
              <a:extLst>
                <a:ext uri="{FF2B5EF4-FFF2-40B4-BE49-F238E27FC236}">
                  <a16:creationId xmlns:a16="http://schemas.microsoft.com/office/drawing/2014/main" id="{C1A7D87C-7989-A155-B8F6-3764AB9B874F}"/>
                </a:ext>
              </a:extLst>
            </p:cNvPr>
            <p:cNvSpPr/>
            <p:nvPr/>
          </p:nvSpPr>
          <p:spPr>
            <a:xfrm>
              <a:off x="3657409" y="3423543"/>
              <a:ext cx="1007099"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b="1" dirty="0"/>
                <a:t>Issue1</a:t>
              </a:r>
            </a:p>
          </p:txBody>
        </p:sp>
        <p:sp>
          <p:nvSpPr>
            <p:cNvPr id="26" name="Rounded Rectangle 1">
              <a:extLst>
                <a:ext uri="{FF2B5EF4-FFF2-40B4-BE49-F238E27FC236}">
                  <a16:creationId xmlns:a16="http://schemas.microsoft.com/office/drawing/2014/main" id="{2427EEEB-0919-908A-E497-B4E5501FB582}"/>
                </a:ext>
              </a:extLst>
            </p:cNvPr>
            <p:cNvSpPr/>
            <p:nvPr/>
          </p:nvSpPr>
          <p:spPr>
            <a:xfrm>
              <a:off x="3657409" y="4306116"/>
              <a:ext cx="1007099" cy="720080"/>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b="1" dirty="0"/>
                <a:t>Issue2</a:t>
              </a:r>
            </a:p>
          </p:txBody>
        </p:sp>
      </p:grpSp>
      <p:grpSp>
        <p:nvGrpSpPr>
          <p:cNvPr id="45" name="Groupe 44">
            <a:extLst>
              <a:ext uri="{FF2B5EF4-FFF2-40B4-BE49-F238E27FC236}">
                <a16:creationId xmlns:a16="http://schemas.microsoft.com/office/drawing/2014/main" id="{4B07A384-5CD9-FBAA-7154-A0E8332388D2}"/>
              </a:ext>
            </a:extLst>
          </p:cNvPr>
          <p:cNvGrpSpPr/>
          <p:nvPr/>
        </p:nvGrpSpPr>
        <p:grpSpPr>
          <a:xfrm>
            <a:off x="10744199" y="2490236"/>
            <a:ext cx="1061752" cy="3866742"/>
            <a:chOff x="10996331" y="2391783"/>
            <a:chExt cx="1061752" cy="3866742"/>
          </a:xfrm>
        </p:grpSpPr>
        <p:sp>
          <p:nvSpPr>
            <p:cNvPr id="33" name="Rounded Rectangle 36">
              <a:extLst>
                <a:ext uri="{FF2B5EF4-FFF2-40B4-BE49-F238E27FC236}">
                  <a16:creationId xmlns:a16="http://schemas.microsoft.com/office/drawing/2014/main" id="{198FEC14-9ACB-F30C-A99F-24D3C968327D}"/>
                </a:ext>
              </a:extLst>
            </p:cNvPr>
            <p:cNvSpPr/>
            <p:nvPr/>
          </p:nvSpPr>
          <p:spPr>
            <a:xfrm>
              <a:off x="10996331" y="2391783"/>
              <a:ext cx="1061752"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Deliverable</a:t>
              </a:r>
            </a:p>
          </p:txBody>
        </p:sp>
        <p:sp>
          <p:nvSpPr>
            <p:cNvPr id="34" name="Rounded Rectangle 36">
              <a:extLst>
                <a:ext uri="{FF2B5EF4-FFF2-40B4-BE49-F238E27FC236}">
                  <a16:creationId xmlns:a16="http://schemas.microsoft.com/office/drawing/2014/main" id="{FB29F809-8FC9-AA10-9636-1B8378D02282}"/>
                </a:ext>
              </a:extLst>
            </p:cNvPr>
            <p:cNvSpPr/>
            <p:nvPr/>
          </p:nvSpPr>
          <p:spPr>
            <a:xfrm>
              <a:off x="10996331" y="3642846"/>
              <a:ext cx="1061752"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Deliverable</a:t>
              </a:r>
            </a:p>
          </p:txBody>
        </p:sp>
        <p:sp>
          <p:nvSpPr>
            <p:cNvPr id="35" name="Rounded Rectangle 36">
              <a:extLst>
                <a:ext uri="{FF2B5EF4-FFF2-40B4-BE49-F238E27FC236}">
                  <a16:creationId xmlns:a16="http://schemas.microsoft.com/office/drawing/2014/main" id="{613C1117-7FBD-1A12-1386-13840C4D7B57}"/>
                </a:ext>
              </a:extLst>
            </p:cNvPr>
            <p:cNvSpPr/>
            <p:nvPr/>
          </p:nvSpPr>
          <p:spPr>
            <a:xfrm>
              <a:off x="10996331" y="4666156"/>
              <a:ext cx="1061752"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Deliverable</a:t>
              </a:r>
            </a:p>
          </p:txBody>
        </p:sp>
        <p:sp>
          <p:nvSpPr>
            <p:cNvPr id="36" name="Rounded Rectangle 36">
              <a:extLst>
                <a:ext uri="{FF2B5EF4-FFF2-40B4-BE49-F238E27FC236}">
                  <a16:creationId xmlns:a16="http://schemas.microsoft.com/office/drawing/2014/main" id="{FFEC6E6B-F13B-2D1D-FB39-755F037E2E97}"/>
                </a:ext>
              </a:extLst>
            </p:cNvPr>
            <p:cNvSpPr/>
            <p:nvPr/>
          </p:nvSpPr>
          <p:spPr>
            <a:xfrm>
              <a:off x="10996331" y="5770034"/>
              <a:ext cx="1061752"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Deliverable</a:t>
              </a:r>
            </a:p>
          </p:txBody>
        </p:sp>
      </p:grpSp>
      <p:grpSp>
        <p:nvGrpSpPr>
          <p:cNvPr id="43" name="Groupe 42">
            <a:extLst>
              <a:ext uri="{FF2B5EF4-FFF2-40B4-BE49-F238E27FC236}">
                <a16:creationId xmlns:a16="http://schemas.microsoft.com/office/drawing/2014/main" id="{097A6E6B-19FF-EAA4-2443-9BA35B63D745}"/>
              </a:ext>
            </a:extLst>
          </p:cNvPr>
          <p:cNvGrpSpPr/>
          <p:nvPr/>
        </p:nvGrpSpPr>
        <p:grpSpPr>
          <a:xfrm>
            <a:off x="8079898" y="2306550"/>
            <a:ext cx="576968" cy="4440466"/>
            <a:chOff x="8079898" y="2306550"/>
            <a:chExt cx="576968" cy="4440466"/>
          </a:xfrm>
        </p:grpSpPr>
        <p:sp>
          <p:nvSpPr>
            <p:cNvPr id="12" name="Rounded Rectangle 36">
              <a:extLst>
                <a:ext uri="{FF2B5EF4-FFF2-40B4-BE49-F238E27FC236}">
                  <a16:creationId xmlns:a16="http://schemas.microsoft.com/office/drawing/2014/main" id="{9A22B3FE-F9C7-B635-D5C3-7F98AA96E250}"/>
                </a:ext>
              </a:extLst>
            </p:cNvPr>
            <p:cNvSpPr/>
            <p:nvPr/>
          </p:nvSpPr>
          <p:spPr>
            <a:xfrm>
              <a:off x="8080802" y="2953529"/>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21" name="Rounded Rectangle 36">
              <a:extLst>
                <a:ext uri="{FF2B5EF4-FFF2-40B4-BE49-F238E27FC236}">
                  <a16:creationId xmlns:a16="http://schemas.microsoft.com/office/drawing/2014/main" id="{20ACEC9C-F63A-9EAE-026D-4CF2E82054B8}"/>
                </a:ext>
              </a:extLst>
            </p:cNvPr>
            <p:cNvSpPr/>
            <p:nvPr/>
          </p:nvSpPr>
          <p:spPr>
            <a:xfrm>
              <a:off x="8080802" y="3607479"/>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22" name="Rounded Rectangle 36">
              <a:extLst>
                <a:ext uri="{FF2B5EF4-FFF2-40B4-BE49-F238E27FC236}">
                  <a16:creationId xmlns:a16="http://schemas.microsoft.com/office/drawing/2014/main" id="{6BF0195B-D3FC-7C18-A479-222BBE348C45}"/>
                </a:ext>
              </a:extLst>
            </p:cNvPr>
            <p:cNvSpPr/>
            <p:nvPr/>
          </p:nvSpPr>
          <p:spPr>
            <a:xfrm>
              <a:off x="8080158" y="4256616"/>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23" name="Rounded Rectangle 36">
              <a:extLst>
                <a:ext uri="{FF2B5EF4-FFF2-40B4-BE49-F238E27FC236}">
                  <a16:creationId xmlns:a16="http://schemas.microsoft.com/office/drawing/2014/main" id="{A77AE2C2-D749-AC52-3A91-FE6EFB10363D}"/>
                </a:ext>
              </a:extLst>
            </p:cNvPr>
            <p:cNvSpPr/>
            <p:nvPr/>
          </p:nvSpPr>
          <p:spPr>
            <a:xfrm>
              <a:off x="8079898" y="4961946"/>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24" name="Rounded Rectangle 36">
              <a:extLst>
                <a:ext uri="{FF2B5EF4-FFF2-40B4-BE49-F238E27FC236}">
                  <a16:creationId xmlns:a16="http://schemas.microsoft.com/office/drawing/2014/main" id="{791FB168-B7BB-4FE2-623C-4D37DC1A3430}"/>
                </a:ext>
              </a:extLst>
            </p:cNvPr>
            <p:cNvSpPr/>
            <p:nvPr/>
          </p:nvSpPr>
          <p:spPr>
            <a:xfrm>
              <a:off x="8080158" y="2306550"/>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25" name="Rounded Rectangle 36">
              <a:extLst>
                <a:ext uri="{FF2B5EF4-FFF2-40B4-BE49-F238E27FC236}">
                  <a16:creationId xmlns:a16="http://schemas.microsoft.com/office/drawing/2014/main" id="{DF5C7D43-1DBA-08F8-024B-00D6F730F5B4}"/>
                </a:ext>
              </a:extLst>
            </p:cNvPr>
            <p:cNvSpPr/>
            <p:nvPr/>
          </p:nvSpPr>
          <p:spPr>
            <a:xfrm>
              <a:off x="8079898" y="5612845"/>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sp>
          <p:nvSpPr>
            <p:cNvPr id="37" name="Rounded Rectangle 36">
              <a:extLst>
                <a:ext uri="{FF2B5EF4-FFF2-40B4-BE49-F238E27FC236}">
                  <a16:creationId xmlns:a16="http://schemas.microsoft.com/office/drawing/2014/main" id="{0D824663-146D-D6B8-AA66-3F9008E8E315}"/>
                </a:ext>
              </a:extLst>
            </p:cNvPr>
            <p:cNvSpPr/>
            <p:nvPr/>
          </p:nvSpPr>
          <p:spPr>
            <a:xfrm>
              <a:off x="8079898" y="6258525"/>
              <a:ext cx="576064"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Task</a:t>
              </a:r>
            </a:p>
          </p:txBody>
        </p:sp>
      </p:grpSp>
      <p:grpSp>
        <p:nvGrpSpPr>
          <p:cNvPr id="44" name="Groupe 43">
            <a:extLst>
              <a:ext uri="{FF2B5EF4-FFF2-40B4-BE49-F238E27FC236}">
                <a16:creationId xmlns:a16="http://schemas.microsoft.com/office/drawing/2014/main" id="{27499811-3574-543E-49CA-1331ED4DB397}"/>
              </a:ext>
            </a:extLst>
          </p:cNvPr>
          <p:cNvGrpSpPr/>
          <p:nvPr/>
        </p:nvGrpSpPr>
        <p:grpSpPr>
          <a:xfrm>
            <a:off x="8808980" y="2297125"/>
            <a:ext cx="1430977" cy="4455537"/>
            <a:chOff x="8808980" y="2297125"/>
            <a:chExt cx="1430977" cy="4455537"/>
          </a:xfrm>
        </p:grpSpPr>
        <p:grpSp>
          <p:nvGrpSpPr>
            <p:cNvPr id="13" name="Groupe 67">
              <a:extLst>
                <a:ext uri="{FF2B5EF4-FFF2-40B4-BE49-F238E27FC236}">
                  <a16:creationId xmlns:a16="http://schemas.microsoft.com/office/drawing/2014/main" id="{56FB823A-CB8F-873F-191D-52A97DC48EE0}"/>
                </a:ext>
              </a:extLst>
            </p:cNvPr>
            <p:cNvGrpSpPr/>
            <p:nvPr/>
          </p:nvGrpSpPr>
          <p:grpSpPr>
            <a:xfrm>
              <a:off x="8808980" y="2546882"/>
              <a:ext cx="503957" cy="3879152"/>
              <a:chOff x="8362270" y="2104095"/>
              <a:chExt cx="1296987" cy="3829980"/>
            </a:xfrm>
          </p:grpSpPr>
          <p:cxnSp>
            <p:nvCxnSpPr>
              <p:cNvPr id="14" name="Straight Arrow Connector 5">
                <a:extLst>
                  <a:ext uri="{FF2B5EF4-FFF2-40B4-BE49-F238E27FC236}">
                    <a16:creationId xmlns:a16="http://schemas.microsoft.com/office/drawing/2014/main" id="{3AC47EF7-7EED-B0B6-E13F-9C38F119AB6F}"/>
                  </a:ext>
                </a:extLst>
              </p:cNvPr>
              <p:cNvCxnSpPr/>
              <p:nvPr/>
            </p:nvCxnSpPr>
            <p:spPr>
              <a:xfrm>
                <a:off x="8362270" y="2104095"/>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64">
                <a:extLst>
                  <a:ext uri="{FF2B5EF4-FFF2-40B4-BE49-F238E27FC236}">
                    <a16:creationId xmlns:a16="http://schemas.microsoft.com/office/drawing/2014/main" id="{41D7891D-70E8-60DD-DE9C-A06CA0B39CB7}"/>
                  </a:ext>
                </a:extLst>
              </p:cNvPr>
              <p:cNvCxnSpPr/>
              <p:nvPr/>
            </p:nvCxnSpPr>
            <p:spPr>
              <a:xfrm>
                <a:off x="8362270" y="2729570"/>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65">
                <a:extLst>
                  <a:ext uri="{FF2B5EF4-FFF2-40B4-BE49-F238E27FC236}">
                    <a16:creationId xmlns:a16="http://schemas.microsoft.com/office/drawing/2014/main" id="{01518630-3841-DCBF-1FCB-0A6ED307A83C}"/>
                  </a:ext>
                </a:extLst>
              </p:cNvPr>
              <p:cNvCxnSpPr/>
              <p:nvPr/>
            </p:nvCxnSpPr>
            <p:spPr>
              <a:xfrm>
                <a:off x="8362270" y="3377270"/>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66">
                <a:extLst>
                  <a:ext uri="{FF2B5EF4-FFF2-40B4-BE49-F238E27FC236}">
                    <a16:creationId xmlns:a16="http://schemas.microsoft.com/office/drawing/2014/main" id="{9BA375C2-DDA0-E4EB-3E0D-D872BBE649BF}"/>
                  </a:ext>
                </a:extLst>
              </p:cNvPr>
              <p:cNvCxnSpPr/>
              <p:nvPr/>
            </p:nvCxnSpPr>
            <p:spPr>
              <a:xfrm>
                <a:off x="8362270" y="4026557"/>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8" name="Straight Arrow Connector 67">
                <a:extLst>
                  <a:ext uri="{FF2B5EF4-FFF2-40B4-BE49-F238E27FC236}">
                    <a16:creationId xmlns:a16="http://schemas.microsoft.com/office/drawing/2014/main" id="{1C406BA4-70F6-9D8A-2774-4501389A4A43}"/>
                  </a:ext>
                </a:extLst>
              </p:cNvPr>
              <p:cNvCxnSpPr/>
              <p:nvPr/>
            </p:nvCxnSpPr>
            <p:spPr>
              <a:xfrm>
                <a:off x="8362270" y="5934075"/>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9" name="Straight Arrow Connector 68">
                <a:extLst>
                  <a:ext uri="{FF2B5EF4-FFF2-40B4-BE49-F238E27FC236}">
                    <a16:creationId xmlns:a16="http://schemas.microsoft.com/office/drawing/2014/main" id="{C84FF1F8-0350-1A7C-0731-9B17448ADBDA}"/>
                  </a:ext>
                </a:extLst>
              </p:cNvPr>
              <p:cNvCxnSpPr/>
              <p:nvPr/>
            </p:nvCxnSpPr>
            <p:spPr>
              <a:xfrm>
                <a:off x="8362270" y="4674257"/>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69">
                <a:extLst>
                  <a:ext uri="{FF2B5EF4-FFF2-40B4-BE49-F238E27FC236}">
                    <a16:creationId xmlns:a16="http://schemas.microsoft.com/office/drawing/2014/main" id="{B5FAF17A-A658-4CC7-095B-411D7E6671FB}"/>
                  </a:ext>
                </a:extLst>
              </p:cNvPr>
              <p:cNvCxnSpPr/>
              <p:nvPr/>
            </p:nvCxnSpPr>
            <p:spPr>
              <a:xfrm>
                <a:off x="8362270" y="5286375"/>
                <a:ext cx="1296987"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grpSp>
        <p:sp>
          <p:nvSpPr>
            <p:cNvPr id="27" name="Rounded Rectangle 36">
              <a:extLst>
                <a:ext uri="{FF2B5EF4-FFF2-40B4-BE49-F238E27FC236}">
                  <a16:creationId xmlns:a16="http://schemas.microsoft.com/office/drawing/2014/main" id="{E6FF638D-4500-2685-E3A4-327742F319E3}"/>
                </a:ext>
              </a:extLst>
            </p:cNvPr>
            <p:cNvSpPr/>
            <p:nvPr/>
          </p:nvSpPr>
          <p:spPr>
            <a:xfrm>
              <a:off x="9448408" y="2297125"/>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28" name="Rounded Rectangle 36">
              <a:extLst>
                <a:ext uri="{FF2B5EF4-FFF2-40B4-BE49-F238E27FC236}">
                  <a16:creationId xmlns:a16="http://schemas.microsoft.com/office/drawing/2014/main" id="{1CD18A72-FB66-9DEC-6441-47076DFBDDEA}"/>
                </a:ext>
              </a:extLst>
            </p:cNvPr>
            <p:cNvSpPr/>
            <p:nvPr/>
          </p:nvSpPr>
          <p:spPr>
            <a:xfrm>
              <a:off x="9448408" y="2948437"/>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29" name="Rounded Rectangle 36">
              <a:extLst>
                <a:ext uri="{FF2B5EF4-FFF2-40B4-BE49-F238E27FC236}">
                  <a16:creationId xmlns:a16="http://schemas.microsoft.com/office/drawing/2014/main" id="{E451D8BB-AD60-9ED4-0223-4C2A2B81CF50}"/>
                </a:ext>
              </a:extLst>
            </p:cNvPr>
            <p:cNvSpPr/>
            <p:nvPr/>
          </p:nvSpPr>
          <p:spPr>
            <a:xfrm>
              <a:off x="9442166" y="3599749"/>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30" name="Rounded Rectangle 36">
              <a:extLst>
                <a:ext uri="{FF2B5EF4-FFF2-40B4-BE49-F238E27FC236}">
                  <a16:creationId xmlns:a16="http://schemas.microsoft.com/office/drawing/2014/main" id="{99D45FCC-9F3A-1AE5-3EA6-5038E080444C}"/>
                </a:ext>
              </a:extLst>
            </p:cNvPr>
            <p:cNvSpPr/>
            <p:nvPr/>
          </p:nvSpPr>
          <p:spPr>
            <a:xfrm>
              <a:off x="9442166" y="4251061"/>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31" name="Rounded Rectangle 36">
              <a:extLst>
                <a:ext uri="{FF2B5EF4-FFF2-40B4-BE49-F238E27FC236}">
                  <a16:creationId xmlns:a16="http://schemas.microsoft.com/office/drawing/2014/main" id="{78CCA533-9333-568A-66F0-39F70A165061}"/>
                </a:ext>
              </a:extLst>
            </p:cNvPr>
            <p:cNvSpPr/>
            <p:nvPr/>
          </p:nvSpPr>
          <p:spPr>
            <a:xfrm>
              <a:off x="9453157" y="4950027"/>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32" name="Rounded Rectangle 36">
              <a:extLst>
                <a:ext uri="{FF2B5EF4-FFF2-40B4-BE49-F238E27FC236}">
                  <a16:creationId xmlns:a16="http://schemas.microsoft.com/office/drawing/2014/main" id="{0140EDB0-AC27-E0FB-B700-6CF2DA388160}"/>
                </a:ext>
              </a:extLst>
            </p:cNvPr>
            <p:cNvSpPr/>
            <p:nvPr/>
          </p:nvSpPr>
          <p:spPr>
            <a:xfrm>
              <a:off x="9482138" y="5613385"/>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sp>
          <p:nvSpPr>
            <p:cNvPr id="38" name="Rounded Rectangle 36">
              <a:extLst>
                <a:ext uri="{FF2B5EF4-FFF2-40B4-BE49-F238E27FC236}">
                  <a16:creationId xmlns:a16="http://schemas.microsoft.com/office/drawing/2014/main" id="{F703CCE4-2D56-CAC1-0F3A-5F8F573E5006}"/>
                </a:ext>
              </a:extLst>
            </p:cNvPr>
            <p:cNvSpPr/>
            <p:nvPr/>
          </p:nvSpPr>
          <p:spPr>
            <a:xfrm>
              <a:off x="9493978" y="6264171"/>
              <a:ext cx="745979" cy="488491"/>
            </a:xfrm>
            <a:prstGeom prst="roundRect">
              <a:avLst/>
            </a:prstGeom>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GB" sz="1100" b="1" dirty="0"/>
                <a:t>Output</a:t>
              </a:r>
            </a:p>
          </p:txBody>
        </p:sp>
      </p:grpSp>
    </p:spTree>
    <p:extLst>
      <p:ext uri="{BB962C8B-B14F-4D97-AF65-F5344CB8AC3E}">
        <p14:creationId xmlns:p14="http://schemas.microsoft.com/office/powerpoint/2010/main" val="36815703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53" presetClass="entr" presetSubtype="16" fill="hold" nodeType="clickEffect">
                                  <p:stCondLst>
                                    <p:cond delay="0"/>
                                  </p:stCondLst>
                                  <p:childTnLst>
                                    <p:set>
                                      <p:cBhvr>
                                        <p:cTn id="18" dur="1" fill="hold">
                                          <p:stCondLst>
                                            <p:cond delay="0"/>
                                          </p:stCondLst>
                                        </p:cTn>
                                        <p:tgtEl>
                                          <p:spTgt spid="41"/>
                                        </p:tgtEl>
                                        <p:attrNameLst>
                                          <p:attrName>style.visibility</p:attrName>
                                        </p:attrNameLst>
                                      </p:cBhvr>
                                      <p:to>
                                        <p:strVal val="visible"/>
                                      </p:to>
                                    </p:set>
                                    <p:anim calcmode="lin" valueType="num">
                                      <p:cBhvr>
                                        <p:cTn id="19" dur="500" fill="hold"/>
                                        <p:tgtEl>
                                          <p:spTgt spid="41"/>
                                        </p:tgtEl>
                                        <p:attrNameLst>
                                          <p:attrName>ppt_w</p:attrName>
                                        </p:attrNameLst>
                                      </p:cBhvr>
                                      <p:tavLst>
                                        <p:tav tm="0">
                                          <p:val>
                                            <p:fltVal val="0"/>
                                          </p:val>
                                        </p:tav>
                                        <p:tav tm="100000">
                                          <p:val>
                                            <p:strVal val="#ppt_w"/>
                                          </p:val>
                                        </p:tav>
                                      </p:tavLst>
                                    </p:anim>
                                    <p:anim calcmode="lin" valueType="num">
                                      <p:cBhvr>
                                        <p:cTn id="20" dur="500" fill="hold"/>
                                        <p:tgtEl>
                                          <p:spTgt spid="41"/>
                                        </p:tgtEl>
                                        <p:attrNameLst>
                                          <p:attrName>ppt_h</p:attrName>
                                        </p:attrNameLst>
                                      </p:cBhvr>
                                      <p:tavLst>
                                        <p:tav tm="0">
                                          <p:val>
                                            <p:fltVal val="0"/>
                                          </p:val>
                                        </p:tav>
                                        <p:tav tm="100000">
                                          <p:val>
                                            <p:strVal val="#ppt_h"/>
                                          </p:val>
                                        </p:tav>
                                      </p:tavLst>
                                    </p:anim>
                                    <p:animEffect transition="in" filter="fade">
                                      <p:cBhvr>
                                        <p:cTn id="21" dur="500"/>
                                        <p:tgtEl>
                                          <p:spTgt spid="41"/>
                                        </p:tgtEl>
                                      </p:cBhvr>
                                    </p:animEffect>
                                  </p:childTnLst>
                                </p:cTn>
                              </p:par>
                              <p:par>
                                <p:cTn id="22" presetID="53" presetClass="entr" presetSubtype="16"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 calcmode="lin" valueType="num">
                                      <p:cBhvr>
                                        <p:cTn id="24" dur="500" fill="hold"/>
                                        <p:tgtEl>
                                          <p:spTgt spid="42"/>
                                        </p:tgtEl>
                                        <p:attrNameLst>
                                          <p:attrName>ppt_w</p:attrName>
                                        </p:attrNameLst>
                                      </p:cBhvr>
                                      <p:tavLst>
                                        <p:tav tm="0">
                                          <p:val>
                                            <p:fltVal val="0"/>
                                          </p:val>
                                        </p:tav>
                                        <p:tav tm="100000">
                                          <p:val>
                                            <p:strVal val="#ppt_w"/>
                                          </p:val>
                                        </p:tav>
                                      </p:tavLst>
                                    </p:anim>
                                    <p:anim calcmode="lin" valueType="num">
                                      <p:cBhvr>
                                        <p:cTn id="25" dur="500" fill="hold"/>
                                        <p:tgtEl>
                                          <p:spTgt spid="42"/>
                                        </p:tgtEl>
                                        <p:attrNameLst>
                                          <p:attrName>ppt_h</p:attrName>
                                        </p:attrNameLst>
                                      </p:cBhvr>
                                      <p:tavLst>
                                        <p:tav tm="0">
                                          <p:val>
                                            <p:fltVal val="0"/>
                                          </p:val>
                                        </p:tav>
                                        <p:tav tm="100000">
                                          <p:val>
                                            <p:strVal val="#ppt_h"/>
                                          </p:val>
                                        </p:tav>
                                      </p:tavLst>
                                    </p:anim>
                                    <p:animEffect transition="in" filter="fade">
                                      <p:cBhvr>
                                        <p:cTn id="26" dur="500"/>
                                        <p:tgtEl>
                                          <p:spTgt spid="42"/>
                                        </p:tgtEl>
                                      </p:cBhvr>
                                    </p:animEffect>
                                  </p:childTnLst>
                                </p:cTn>
                              </p:par>
                              <p:par>
                                <p:cTn id="27" presetID="53" presetClass="entr" presetSubtype="16" fill="hold" nodeType="withEffect">
                                  <p:stCondLst>
                                    <p:cond delay="0"/>
                                  </p:stCondLst>
                                  <p:childTnLst>
                                    <p:set>
                                      <p:cBhvr>
                                        <p:cTn id="28" dur="1" fill="hold">
                                          <p:stCondLst>
                                            <p:cond delay="0"/>
                                          </p:stCondLst>
                                        </p:cTn>
                                        <p:tgtEl>
                                          <p:spTgt spid="40"/>
                                        </p:tgtEl>
                                        <p:attrNameLst>
                                          <p:attrName>style.visibility</p:attrName>
                                        </p:attrNameLst>
                                      </p:cBhvr>
                                      <p:to>
                                        <p:strVal val="visible"/>
                                      </p:to>
                                    </p:set>
                                    <p:anim calcmode="lin" valueType="num">
                                      <p:cBhvr>
                                        <p:cTn id="29" dur="500" fill="hold"/>
                                        <p:tgtEl>
                                          <p:spTgt spid="40"/>
                                        </p:tgtEl>
                                        <p:attrNameLst>
                                          <p:attrName>ppt_w</p:attrName>
                                        </p:attrNameLst>
                                      </p:cBhvr>
                                      <p:tavLst>
                                        <p:tav tm="0">
                                          <p:val>
                                            <p:fltVal val="0"/>
                                          </p:val>
                                        </p:tav>
                                        <p:tav tm="100000">
                                          <p:val>
                                            <p:strVal val="#ppt_w"/>
                                          </p:val>
                                        </p:tav>
                                      </p:tavLst>
                                    </p:anim>
                                    <p:anim calcmode="lin" valueType="num">
                                      <p:cBhvr>
                                        <p:cTn id="30" dur="500" fill="hold"/>
                                        <p:tgtEl>
                                          <p:spTgt spid="40"/>
                                        </p:tgtEl>
                                        <p:attrNameLst>
                                          <p:attrName>ppt_h</p:attrName>
                                        </p:attrNameLst>
                                      </p:cBhvr>
                                      <p:tavLst>
                                        <p:tav tm="0">
                                          <p:val>
                                            <p:fltVal val="0"/>
                                          </p:val>
                                        </p:tav>
                                        <p:tav tm="100000">
                                          <p:val>
                                            <p:strVal val="#ppt_h"/>
                                          </p:val>
                                        </p:tav>
                                      </p:tavLst>
                                    </p:anim>
                                    <p:animEffect transition="in" filter="fade">
                                      <p:cBhvr>
                                        <p:cTn id="31" dur="500"/>
                                        <p:tgtEl>
                                          <p:spTgt spid="40"/>
                                        </p:tgtEl>
                                      </p:cBhvr>
                                    </p:animEffect>
                                  </p:childTnLst>
                                </p:cTn>
                              </p:par>
                              <p:par>
                                <p:cTn id="32" presetID="53" presetClass="entr" presetSubtype="16" fill="hold" nodeType="withEffect">
                                  <p:stCondLst>
                                    <p:cond delay="0"/>
                                  </p:stCondLst>
                                  <p:childTnLst>
                                    <p:set>
                                      <p:cBhvr>
                                        <p:cTn id="33" dur="1" fill="hold">
                                          <p:stCondLst>
                                            <p:cond delay="0"/>
                                          </p:stCondLst>
                                        </p:cTn>
                                        <p:tgtEl>
                                          <p:spTgt spid="45"/>
                                        </p:tgtEl>
                                        <p:attrNameLst>
                                          <p:attrName>style.visibility</p:attrName>
                                        </p:attrNameLst>
                                      </p:cBhvr>
                                      <p:to>
                                        <p:strVal val="visible"/>
                                      </p:to>
                                    </p:set>
                                    <p:anim calcmode="lin" valueType="num">
                                      <p:cBhvr>
                                        <p:cTn id="34" dur="500" fill="hold"/>
                                        <p:tgtEl>
                                          <p:spTgt spid="45"/>
                                        </p:tgtEl>
                                        <p:attrNameLst>
                                          <p:attrName>ppt_w</p:attrName>
                                        </p:attrNameLst>
                                      </p:cBhvr>
                                      <p:tavLst>
                                        <p:tav tm="0">
                                          <p:val>
                                            <p:fltVal val="0"/>
                                          </p:val>
                                        </p:tav>
                                        <p:tav tm="100000">
                                          <p:val>
                                            <p:strVal val="#ppt_w"/>
                                          </p:val>
                                        </p:tav>
                                      </p:tavLst>
                                    </p:anim>
                                    <p:anim calcmode="lin" valueType="num">
                                      <p:cBhvr>
                                        <p:cTn id="35" dur="500" fill="hold"/>
                                        <p:tgtEl>
                                          <p:spTgt spid="45"/>
                                        </p:tgtEl>
                                        <p:attrNameLst>
                                          <p:attrName>ppt_h</p:attrName>
                                        </p:attrNameLst>
                                      </p:cBhvr>
                                      <p:tavLst>
                                        <p:tav tm="0">
                                          <p:val>
                                            <p:fltVal val="0"/>
                                          </p:val>
                                        </p:tav>
                                        <p:tav tm="100000">
                                          <p:val>
                                            <p:strVal val="#ppt_h"/>
                                          </p:val>
                                        </p:tav>
                                      </p:tavLst>
                                    </p:anim>
                                    <p:animEffect transition="in" filter="fade">
                                      <p:cBhvr>
                                        <p:cTn id="36" dur="500"/>
                                        <p:tgtEl>
                                          <p:spTgt spid="45"/>
                                        </p:tgtEl>
                                      </p:cBhvr>
                                    </p:animEffect>
                                  </p:childTnLst>
                                </p:cTn>
                              </p:par>
                              <p:par>
                                <p:cTn id="37" presetID="53" presetClass="entr" presetSubtype="16" fill="hold"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par>
                                <p:cTn id="42" presetID="53" presetClass="entr" presetSubtype="16" fill="hold" nodeType="withEffect">
                                  <p:stCondLst>
                                    <p:cond delay="0"/>
                                  </p:stCondLst>
                                  <p:childTnLst>
                                    <p:set>
                                      <p:cBhvr>
                                        <p:cTn id="43" dur="1" fill="hold">
                                          <p:stCondLst>
                                            <p:cond delay="0"/>
                                          </p:stCondLst>
                                        </p:cTn>
                                        <p:tgtEl>
                                          <p:spTgt spid="44"/>
                                        </p:tgtEl>
                                        <p:attrNameLst>
                                          <p:attrName>style.visibility</p:attrName>
                                        </p:attrNameLst>
                                      </p:cBhvr>
                                      <p:to>
                                        <p:strVal val="visible"/>
                                      </p:to>
                                    </p:set>
                                    <p:anim calcmode="lin" valueType="num">
                                      <p:cBhvr>
                                        <p:cTn id="44" dur="500" fill="hold"/>
                                        <p:tgtEl>
                                          <p:spTgt spid="44"/>
                                        </p:tgtEl>
                                        <p:attrNameLst>
                                          <p:attrName>ppt_w</p:attrName>
                                        </p:attrNameLst>
                                      </p:cBhvr>
                                      <p:tavLst>
                                        <p:tav tm="0">
                                          <p:val>
                                            <p:fltVal val="0"/>
                                          </p:val>
                                        </p:tav>
                                        <p:tav tm="100000">
                                          <p:val>
                                            <p:strVal val="#ppt_w"/>
                                          </p:val>
                                        </p:tav>
                                      </p:tavLst>
                                    </p:anim>
                                    <p:anim calcmode="lin" valueType="num">
                                      <p:cBhvr>
                                        <p:cTn id="45" dur="500" fill="hold"/>
                                        <p:tgtEl>
                                          <p:spTgt spid="44"/>
                                        </p:tgtEl>
                                        <p:attrNameLst>
                                          <p:attrName>ppt_h</p:attrName>
                                        </p:attrNameLst>
                                      </p:cBhvr>
                                      <p:tavLst>
                                        <p:tav tm="0">
                                          <p:val>
                                            <p:fltVal val="0"/>
                                          </p:val>
                                        </p:tav>
                                        <p:tav tm="100000">
                                          <p:val>
                                            <p:strVal val="#ppt_h"/>
                                          </p:val>
                                        </p:tav>
                                      </p:tavLst>
                                    </p:anim>
                                    <p:animEffect transition="in" filter="fade">
                                      <p:cBhvr>
                                        <p:cTn id="46"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7B408A-930F-FDE0-E115-F8D418E71FB6}"/>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C6811AAA-8DDA-06BC-42CF-53B7999CFED6}"/>
              </a:ext>
            </a:extLst>
          </p:cNvPr>
          <p:cNvSpPr>
            <a:spLocks noGrp="1"/>
          </p:cNvSpPr>
          <p:nvPr>
            <p:ph type="title"/>
          </p:nvPr>
        </p:nvSpPr>
        <p:spPr/>
        <p:txBody>
          <a:bodyPr/>
          <a:lstStyle/>
          <a:p>
            <a:r>
              <a:rPr lang="fr-FR" dirty="0"/>
              <a:t>Structurer logiquement en lots de travaux</a:t>
            </a:r>
          </a:p>
        </p:txBody>
      </p:sp>
      <p:sp>
        <p:nvSpPr>
          <p:cNvPr id="4" name="Espace réservé du numéro de diapositive 3">
            <a:extLst>
              <a:ext uri="{FF2B5EF4-FFF2-40B4-BE49-F238E27FC236}">
                <a16:creationId xmlns:a16="http://schemas.microsoft.com/office/drawing/2014/main" id="{5A43432C-9205-4F8F-2C7F-C7ED53ECD754}"/>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69</a:t>
            </a:fld>
            <a:endParaRPr lang="fr-FR">
              <a:latin typeface="Cambria" panose="02040503050406030204" pitchFamily="18" charset="0"/>
              <a:ea typeface="Cambria" panose="02040503050406030204" pitchFamily="18" charset="0"/>
            </a:endParaRPr>
          </a:p>
        </p:txBody>
      </p:sp>
      <p:sp>
        <p:nvSpPr>
          <p:cNvPr id="64" name="101 Rectángulo redondeado">
            <a:extLst>
              <a:ext uri="{FF2B5EF4-FFF2-40B4-BE49-F238E27FC236}">
                <a16:creationId xmlns:a16="http://schemas.microsoft.com/office/drawing/2014/main" id="{9003F1B4-81BF-8B7D-B234-4438E6957379}"/>
              </a:ext>
            </a:extLst>
          </p:cNvPr>
          <p:cNvSpPr/>
          <p:nvPr/>
        </p:nvSpPr>
        <p:spPr>
          <a:xfrm>
            <a:off x="3181369" y="2594042"/>
            <a:ext cx="5508625" cy="1800225"/>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ctr">
              <a:defRPr/>
            </a:pPr>
            <a:endParaRPr lang="en-GB">
              <a:latin typeface="Cambria" panose="02040503050406030204" pitchFamily="18" charset="0"/>
              <a:ea typeface="Cambria" panose="02040503050406030204" pitchFamily="18" charset="0"/>
            </a:endParaRPr>
          </a:p>
        </p:txBody>
      </p:sp>
      <p:sp>
        <p:nvSpPr>
          <p:cNvPr id="65" name="37 Rectángulo redondeado">
            <a:extLst>
              <a:ext uri="{FF2B5EF4-FFF2-40B4-BE49-F238E27FC236}">
                <a16:creationId xmlns:a16="http://schemas.microsoft.com/office/drawing/2014/main" id="{5D710EC1-F812-1917-10CC-AD69EB590CD1}"/>
              </a:ext>
            </a:extLst>
          </p:cNvPr>
          <p:cNvSpPr/>
          <p:nvPr/>
        </p:nvSpPr>
        <p:spPr>
          <a:xfrm>
            <a:off x="2326773" y="1297848"/>
            <a:ext cx="7272808" cy="504056"/>
          </a:xfrm>
          <a:prstGeom prst="roundRect">
            <a:avLst/>
          </a:prstGeom>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chor="ctr"/>
          <a:lstStyle/>
          <a:p>
            <a:pPr algn="ctr">
              <a:lnSpc>
                <a:spcPts val="800"/>
              </a:lnSpc>
              <a:defRPr/>
            </a:pPr>
            <a:r>
              <a:rPr lang="en-US" b="1" dirty="0">
                <a:solidFill>
                  <a:schemeClr val="bg1"/>
                </a:solidFill>
                <a:latin typeface="Cambria" panose="02040503050406030204" pitchFamily="18" charset="0"/>
                <a:ea typeface="Cambria" panose="02040503050406030204" pitchFamily="18" charset="0"/>
              </a:rPr>
              <a:t>PROJECT MANAGEMENT – WP1</a:t>
            </a:r>
          </a:p>
        </p:txBody>
      </p:sp>
      <p:sp>
        <p:nvSpPr>
          <p:cNvPr id="66" name="41 Rectángulo redondeado">
            <a:extLst>
              <a:ext uri="{FF2B5EF4-FFF2-40B4-BE49-F238E27FC236}">
                <a16:creationId xmlns:a16="http://schemas.microsoft.com/office/drawing/2014/main" id="{B0540EE6-05D3-8858-886A-BF7C9562E312}"/>
              </a:ext>
            </a:extLst>
          </p:cNvPr>
          <p:cNvSpPr/>
          <p:nvPr/>
        </p:nvSpPr>
        <p:spPr>
          <a:xfrm>
            <a:off x="3243827" y="1945920"/>
            <a:ext cx="5423588" cy="428627"/>
          </a:xfrm>
          <a:prstGeom prst="roundRect">
            <a:avLst/>
          </a:prstGeom>
          <a:solidFill>
            <a:schemeClr val="accent2">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dirty="0">
                <a:solidFill>
                  <a:schemeClr val="bg1"/>
                </a:solidFill>
                <a:latin typeface="Cambria" panose="02040503050406030204" pitchFamily="18" charset="0"/>
                <a:ea typeface="Cambria" panose="02040503050406030204" pitchFamily="18" charset="0"/>
              </a:rPr>
              <a:t>Users Requirements– </a:t>
            </a:r>
            <a:r>
              <a:rPr lang="en-US" dirty="0">
                <a:latin typeface="Cambria" panose="02040503050406030204" pitchFamily="18" charset="0"/>
                <a:ea typeface="Cambria" panose="02040503050406030204" pitchFamily="18" charset="0"/>
              </a:rPr>
              <a:t>WP2</a:t>
            </a:r>
          </a:p>
        </p:txBody>
      </p:sp>
      <p:sp>
        <p:nvSpPr>
          <p:cNvPr id="67" name="53 Rectángulo redondeado">
            <a:extLst>
              <a:ext uri="{FF2B5EF4-FFF2-40B4-BE49-F238E27FC236}">
                <a16:creationId xmlns:a16="http://schemas.microsoft.com/office/drawing/2014/main" id="{94A72CDA-7947-12A3-4098-7FEEE1E94FBC}"/>
              </a:ext>
            </a:extLst>
          </p:cNvPr>
          <p:cNvSpPr/>
          <p:nvPr/>
        </p:nvSpPr>
        <p:spPr>
          <a:xfrm>
            <a:off x="2542797" y="5863038"/>
            <a:ext cx="6768752" cy="428628"/>
          </a:xfrm>
          <a:prstGeom prst="roundRect">
            <a:avLst/>
          </a:prstGeom>
          <a:solidFill>
            <a:schemeClr val="accent5">
              <a:lumMod val="75000"/>
            </a:schemeClr>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3">
            <a:schemeClr val="lt1"/>
          </a:lnRef>
          <a:fillRef idx="1">
            <a:schemeClr val="accent1"/>
          </a:fillRef>
          <a:effectRef idx="1">
            <a:schemeClr val="accent1"/>
          </a:effectRef>
          <a:fontRef idx="minor">
            <a:schemeClr val="lt1"/>
          </a:fontRef>
        </p:style>
        <p:txBody>
          <a:bodyPr anchor="ctr"/>
          <a:lstStyle/>
          <a:p>
            <a:pPr algn="ctr">
              <a:lnSpc>
                <a:spcPts val="800"/>
              </a:lnSpc>
              <a:defRPr/>
            </a:pPr>
            <a:r>
              <a:rPr lang="en-US" dirty="0">
                <a:solidFill>
                  <a:schemeClr val="bg1"/>
                </a:solidFill>
                <a:latin typeface="Cambria" panose="02040503050406030204" pitchFamily="18" charset="0"/>
                <a:ea typeface="Cambria" panose="02040503050406030204" pitchFamily="18" charset="0"/>
              </a:rPr>
              <a:t>DISSEMINATION, EXPLOITATION, COMMUNICATION – WP8</a:t>
            </a:r>
          </a:p>
        </p:txBody>
      </p:sp>
      <p:sp>
        <p:nvSpPr>
          <p:cNvPr id="68" name="57 Rectángulo redondeado">
            <a:extLst>
              <a:ext uri="{FF2B5EF4-FFF2-40B4-BE49-F238E27FC236}">
                <a16:creationId xmlns:a16="http://schemas.microsoft.com/office/drawing/2014/main" id="{0598EB7D-E325-28B9-EA38-FE67727B2420}"/>
              </a:ext>
            </a:extLst>
          </p:cNvPr>
          <p:cNvSpPr/>
          <p:nvPr/>
        </p:nvSpPr>
        <p:spPr>
          <a:xfrm>
            <a:off x="3243826" y="2669420"/>
            <a:ext cx="2400149" cy="165276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900"/>
              </a:lnSpc>
              <a:defRPr/>
            </a:pPr>
            <a:r>
              <a:rPr lang="en-US" sz="1600" dirty="0">
                <a:solidFill>
                  <a:schemeClr val="bg1"/>
                </a:solidFill>
                <a:latin typeface="Cambria" panose="02040503050406030204" pitchFamily="18" charset="0"/>
                <a:ea typeface="Cambria" panose="02040503050406030204" pitchFamily="18" charset="0"/>
                <a:cs typeface="Arial" pitchFamily="34" charset="0"/>
              </a:rPr>
              <a:t>WP3</a:t>
            </a:r>
          </a:p>
        </p:txBody>
      </p:sp>
      <p:sp>
        <p:nvSpPr>
          <p:cNvPr id="69" name="61 Rectángulo redondeado">
            <a:extLst>
              <a:ext uri="{FF2B5EF4-FFF2-40B4-BE49-F238E27FC236}">
                <a16:creationId xmlns:a16="http://schemas.microsoft.com/office/drawing/2014/main" id="{E71643E0-77B0-A44D-57BC-FD8235BA4932}"/>
              </a:ext>
            </a:extLst>
          </p:cNvPr>
          <p:cNvSpPr/>
          <p:nvPr/>
        </p:nvSpPr>
        <p:spPr>
          <a:xfrm rot="5400000">
            <a:off x="7477340" y="3568095"/>
            <a:ext cx="3744416" cy="500066"/>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900"/>
              </a:lnSpc>
              <a:defRPr/>
            </a:pPr>
            <a:r>
              <a:rPr lang="en-US" sz="1600" dirty="0">
                <a:solidFill>
                  <a:schemeClr val="bg1"/>
                </a:solidFill>
                <a:latin typeface="Cambria" panose="02040503050406030204" pitchFamily="18" charset="0"/>
                <a:ea typeface="Cambria" panose="02040503050406030204" pitchFamily="18" charset="0"/>
                <a:cs typeface="Arial" pitchFamily="34" charset="0"/>
              </a:rPr>
              <a:t>Modeling – WP5</a:t>
            </a:r>
          </a:p>
        </p:txBody>
      </p:sp>
      <p:sp>
        <p:nvSpPr>
          <p:cNvPr id="70" name="73 Rectángulo redondeado">
            <a:extLst>
              <a:ext uri="{FF2B5EF4-FFF2-40B4-BE49-F238E27FC236}">
                <a16:creationId xmlns:a16="http://schemas.microsoft.com/office/drawing/2014/main" id="{6E847224-AFFD-8E30-BE17-BD445035CB7B}"/>
              </a:ext>
            </a:extLst>
          </p:cNvPr>
          <p:cNvSpPr/>
          <p:nvPr/>
        </p:nvSpPr>
        <p:spPr>
          <a:xfrm>
            <a:off x="6455190" y="2669420"/>
            <a:ext cx="2189237" cy="1652764"/>
          </a:xfrm>
          <a:prstGeom prst="roundRect">
            <a:avLst/>
          </a:prstGeom>
          <a:solidFill>
            <a:srgbClr val="7030A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900"/>
              </a:lnSpc>
              <a:defRPr/>
            </a:pPr>
            <a:r>
              <a:rPr lang="en-US" sz="1600" dirty="0">
                <a:solidFill>
                  <a:schemeClr val="bg1"/>
                </a:solidFill>
                <a:latin typeface="Cambria" panose="02040503050406030204" pitchFamily="18" charset="0"/>
                <a:ea typeface="Cambria" panose="02040503050406030204" pitchFamily="18" charset="0"/>
                <a:cs typeface="Arial" pitchFamily="34" charset="0"/>
              </a:rPr>
              <a:t>WP4</a:t>
            </a:r>
          </a:p>
        </p:txBody>
      </p:sp>
      <p:sp>
        <p:nvSpPr>
          <p:cNvPr id="71" name="74 Rectángulo redondeado">
            <a:extLst>
              <a:ext uri="{FF2B5EF4-FFF2-40B4-BE49-F238E27FC236}">
                <a16:creationId xmlns:a16="http://schemas.microsoft.com/office/drawing/2014/main" id="{6B342703-E1B3-87B3-8ECD-0FDB55B55D6F}"/>
              </a:ext>
            </a:extLst>
          </p:cNvPr>
          <p:cNvSpPr/>
          <p:nvPr/>
        </p:nvSpPr>
        <p:spPr>
          <a:xfrm>
            <a:off x="3243827" y="4545049"/>
            <a:ext cx="5423588" cy="428627"/>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atin typeface="Cambria" panose="02040503050406030204" pitchFamily="18" charset="0"/>
                <a:ea typeface="Cambria" panose="02040503050406030204" pitchFamily="18" charset="0"/>
              </a:rPr>
              <a:t>Integration – WP6</a:t>
            </a:r>
          </a:p>
        </p:txBody>
      </p:sp>
      <p:sp>
        <p:nvSpPr>
          <p:cNvPr id="72" name="75 Rectángulo redondeado">
            <a:extLst>
              <a:ext uri="{FF2B5EF4-FFF2-40B4-BE49-F238E27FC236}">
                <a16:creationId xmlns:a16="http://schemas.microsoft.com/office/drawing/2014/main" id="{0D39800C-AA10-97AB-A14F-860CFE41990F}"/>
              </a:ext>
            </a:extLst>
          </p:cNvPr>
          <p:cNvSpPr/>
          <p:nvPr/>
        </p:nvSpPr>
        <p:spPr>
          <a:xfrm rot="16200000">
            <a:off x="704598" y="3568095"/>
            <a:ext cx="3744416" cy="500066"/>
          </a:xfrm>
          <a:prstGeom prst="roundRect">
            <a:avLst/>
          </a:prstGeom>
          <a:solidFill>
            <a:srgbClr val="00206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lnSpc>
                <a:spcPts val="900"/>
              </a:lnSpc>
              <a:defRPr/>
            </a:pPr>
            <a:r>
              <a:rPr lang="en-US" sz="1600" dirty="0">
                <a:solidFill>
                  <a:schemeClr val="bg1"/>
                </a:solidFill>
                <a:latin typeface="Cambria" panose="02040503050406030204" pitchFamily="18" charset="0"/>
                <a:ea typeface="Cambria" panose="02040503050406030204" pitchFamily="18" charset="0"/>
                <a:cs typeface="Arial" pitchFamily="34" charset="0"/>
              </a:rPr>
              <a:t>Analysis – WP9</a:t>
            </a:r>
          </a:p>
        </p:txBody>
      </p:sp>
      <p:sp>
        <p:nvSpPr>
          <p:cNvPr id="73" name="76 Rectángulo redondeado">
            <a:extLst>
              <a:ext uri="{FF2B5EF4-FFF2-40B4-BE49-F238E27FC236}">
                <a16:creationId xmlns:a16="http://schemas.microsoft.com/office/drawing/2014/main" id="{CB8CAE96-89B6-A1E1-9D72-EE3E6FEA6BF5}"/>
              </a:ext>
            </a:extLst>
          </p:cNvPr>
          <p:cNvSpPr/>
          <p:nvPr/>
        </p:nvSpPr>
        <p:spPr>
          <a:xfrm>
            <a:off x="3243827" y="5261709"/>
            <a:ext cx="5423588" cy="428627"/>
          </a:xfrm>
          <a:prstGeom prst="roundRect">
            <a:avLst/>
          </a:prstGeom>
          <a:solidFill>
            <a:srgbClr val="0070C0"/>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1600" dirty="0">
                <a:latin typeface="Cambria" panose="02040503050406030204" pitchFamily="18" charset="0"/>
                <a:ea typeface="Cambria" panose="02040503050406030204" pitchFamily="18" charset="0"/>
              </a:rPr>
              <a:t>Validation and testing – WP7</a:t>
            </a:r>
          </a:p>
        </p:txBody>
      </p:sp>
      <p:cxnSp>
        <p:nvCxnSpPr>
          <p:cNvPr id="74" name="78 Conector recto de flecha">
            <a:extLst>
              <a:ext uri="{FF2B5EF4-FFF2-40B4-BE49-F238E27FC236}">
                <a16:creationId xmlns:a16="http://schemas.microsoft.com/office/drawing/2014/main" id="{DA80A1EF-8935-638C-70CE-18BFC87A6429}"/>
              </a:ext>
            </a:extLst>
          </p:cNvPr>
          <p:cNvCxnSpPr/>
          <p:nvPr/>
        </p:nvCxnSpPr>
        <p:spPr>
          <a:xfrm>
            <a:off x="4054494" y="2378142"/>
            <a:ext cx="0" cy="2873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5" name="82 Conector recto de flecha">
            <a:extLst>
              <a:ext uri="{FF2B5EF4-FFF2-40B4-BE49-F238E27FC236}">
                <a16:creationId xmlns:a16="http://schemas.microsoft.com/office/drawing/2014/main" id="{C2FC9309-F606-271D-2EE4-DEE9D447480E}"/>
              </a:ext>
            </a:extLst>
          </p:cNvPr>
          <p:cNvCxnSpPr/>
          <p:nvPr/>
        </p:nvCxnSpPr>
        <p:spPr>
          <a:xfrm>
            <a:off x="7799406" y="2378142"/>
            <a:ext cx="0" cy="28733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6" name="84 Conector recto de flecha">
            <a:extLst>
              <a:ext uri="{FF2B5EF4-FFF2-40B4-BE49-F238E27FC236}">
                <a16:creationId xmlns:a16="http://schemas.microsoft.com/office/drawing/2014/main" id="{A6785BEE-44CF-F573-0F2F-8BFCBA0D782A}"/>
              </a:ext>
            </a:extLst>
          </p:cNvPr>
          <p:cNvCxnSpPr/>
          <p:nvPr/>
        </p:nvCxnSpPr>
        <p:spPr>
          <a:xfrm flipH="1">
            <a:off x="2830531" y="2160654"/>
            <a:ext cx="412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7" name="89 Conector recto de flecha">
            <a:extLst>
              <a:ext uri="{FF2B5EF4-FFF2-40B4-BE49-F238E27FC236}">
                <a16:creationId xmlns:a16="http://schemas.microsoft.com/office/drawing/2014/main" id="{BCED2960-E896-C2E6-C5AA-7CC9301D6D71}"/>
              </a:ext>
            </a:extLst>
          </p:cNvPr>
          <p:cNvCxnSpPr/>
          <p:nvPr/>
        </p:nvCxnSpPr>
        <p:spPr>
          <a:xfrm>
            <a:off x="8663006" y="2162242"/>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78" name="94 Conector recto de flecha">
            <a:extLst>
              <a:ext uri="{FF2B5EF4-FFF2-40B4-BE49-F238E27FC236}">
                <a16:creationId xmlns:a16="http://schemas.microsoft.com/office/drawing/2014/main" id="{87ED0187-055C-96CE-2593-A1AEE6405110}"/>
              </a:ext>
            </a:extLst>
          </p:cNvPr>
          <p:cNvCxnSpPr/>
          <p:nvPr/>
        </p:nvCxnSpPr>
        <p:spPr>
          <a:xfrm>
            <a:off x="4846656" y="4106929"/>
            <a:ext cx="2160588" cy="0"/>
          </a:xfrm>
          <a:prstGeom prst="straightConnector1">
            <a:avLst/>
          </a:prstGeom>
          <a:ln>
            <a:headEnd type="arrow"/>
            <a:tailEnd type="arrow"/>
          </a:ln>
        </p:spPr>
        <p:style>
          <a:lnRef idx="1">
            <a:schemeClr val="accent1"/>
          </a:lnRef>
          <a:fillRef idx="0">
            <a:schemeClr val="accent1"/>
          </a:fillRef>
          <a:effectRef idx="0">
            <a:schemeClr val="accent1"/>
          </a:effectRef>
          <a:fontRef idx="minor">
            <a:schemeClr val="tx1"/>
          </a:fontRef>
        </p:style>
      </p:cxnSp>
      <p:cxnSp>
        <p:nvCxnSpPr>
          <p:cNvPr id="79" name="95 Conector recto de flecha">
            <a:extLst>
              <a:ext uri="{FF2B5EF4-FFF2-40B4-BE49-F238E27FC236}">
                <a16:creationId xmlns:a16="http://schemas.microsoft.com/office/drawing/2014/main" id="{9A98BBAB-8233-3904-D755-0020ECFE8A32}"/>
              </a:ext>
            </a:extLst>
          </p:cNvPr>
          <p:cNvCxnSpPr/>
          <p:nvPr/>
        </p:nvCxnSpPr>
        <p:spPr>
          <a:xfrm>
            <a:off x="4054494" y="4214879"/>
            <a:ext cx="0" cy="2873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0" name="97 Conector recto de flecha">
            <a:extLst>
              <a:ext uri="{FF2B5EF4-FFF2-40B4-BE49-F238E27FC236}">
                <a16:creationId xmlns:a16="http://schemas.microsoft.com/office/drawing/2014/main" id="{DE4FBD29-F9D6-DBF1-E5D6-A9C52CBA6DB2}"/>
              </a:ext>
            </a:extLst>
          </p:cNvPr>
          <p:cNvCxnSpPr/>
          <p:nvPr/>
        </p:nvCxnSpPr>
        <p:spPr>
          <a:xfrm>
            <a:off x="7799406" y="4214879"/>
            <a:ext cx="0" cy="2873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1" name="99 Conector recto de flecha">
            <a:extLst>
              <a:ext uri="{FF2B5EF4-FFF2-40B4-BE49-F238E27FC236}">
                <a16:creationId xmlns:a16="http://schemas.microsoft.com/office/drawing/2014/main" id="{DC9B8B84-5365-8BAE-1062-F2787D1EDF5B}"/>
              </a:ext>
            </a:extLst>
          </p:cNvPr>
          <p:cNvCxnSpPr/>
          <p:nvPr/>
        </p:nvCxnSpPr>
        <p:spPr>
          <a:xfrm>
            <a:off x="4846656" y="4970529"/>
            <a:ext cx="0" cy="2873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2" name="100 Conector recto de flecha">
            <a:extLst>
              <a:ext uri="{FF2B5EF4-FFF2-40B4-BE49-F238E27FC236}">
                <a16:creationId xmlns:a16="http://schemas.microsoft.com/office/drawing/2014/main" id="{E69B60F0-A9D6-3D6C-C1EF-8642BBFCA7EE}"/>
              </a:ext>
            </a:extLst>
          </p:cNvPr>
          <p:cNvCxnSpPr/>
          <p:nvPr/>
        </p:nvCxnSpPr>
        <p:spPr>
          <a:xfrm>
            <a:off x="7078681" y="4970529"/>
            <a:ext cx="0" cy="28733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3" name="102 Conector recto de flecha">
            <a:extLst>
              <a:ext uri="{FF2B5EF4-FFF2-40B4-BE49-F238E27FC236}">
                <a16:creationId xmlns:a16="http://schemas.microsoft.com/office/drawing/2014/main" id="{83D8B3BA-D39D-1333-A321-A4867CD04B34}"/>
              </a:ext>
            </a:extLst>
          </p:cNvPr>
          <p:cNvCxnSpPr/>
          <p:nvPr/>
        </p:nvCxnSpPr>
        <p:spPr>
          <a:xfrm flipH="1">
            <a:off x="2830531" y="3386204"/>
            <a:ext cx="412750" cy="1588"/>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4" name="103 Conector recto de flecha">
            <a:extLst>
              <a:ext uri="{FF2B5EF4-FFF2-40B4-BE49-F238E27FC236}">
                <a16:creationId xmlns:a16="http://schemas.microsoft.com/office/drawing/2014/main" id="{61AA79F2-5DE1-F28B-74B6-3040C15E2EC7}"/>
              </a:ext>
            </a:extLst>
          </p:cNvPr>
          <p:cNvCxnSpPr/>
          <p:nvPr/>
        </p:nvCxnSpPr>
        <p:spPr>
          <a:xfrm>
            <a:off x="8663006" y="3387792"/>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5" name="104 Conector recto de flecha">
            <a:extLst>
              <a:ext uri="{FF2B5EF4-FFF2-40B4-BE49-F238E27FC236}">
                <a16:creationId xmlns:a16="http://schemas.microsoft.com/office/drawing/2014/main" id="{00E6DA17-C901-4688-0619-9BED52DEACCD}"/>
              </a:ext>
            </a:extLst>
          </p:cNvPr>
          <p:cNvCxnSpPr/>
          <p:nvPr/>
        </p:nvCxnSpPr>
        <p:spPr>
          <a:xfrm flipH="1">
            <a:off x="2830531" y="4753042"/>
            <a:ext cx="412750" cy="1587"/>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cxnSp>
        <p:nvCxnSpPr>
          <p:cNvPr id="86" name="105 Conector recto de flecha">
            <a:extLst>
              <a:ext uri="{FF2B5EF4-FFF2-40B4-BE49-F238E27FC236}">
                <a16:creationId xmlns:a16="http://schemas.microsoft.com/office/drawing/2014/main" id="{6164A000-689B-78BD-7256-0931ED7C8DF6}"/>
              </a:ext>
            </a:extLst>
          </p:cNvPr>
          <p:cNvCxnSpPr/>
          <p:nvPr/>
        </p:nvCxnSpPr>
        <p:spPr>
          <a:xfrm>
            <a:off x="8663006" y="4754629"/>
            <a:ext cx="431800" cy="0"/>
          </a:xfrm>
          <a:prstGeom prst="straightConnector1">
            <a:avLst/>
          </a:prstGeom>
          <a:ln>
            <a:tailEnd type="arrow"/>
          </a:ln>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493212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E3DA467-75E3-BFE1-1C0A-665C06EC10C5}"/>
              </a:ext>
            </a:extLst>
          </p:cNvPr>
          <p:cNvSpPr>
            <a:spLocks noGrp="1"/>
          </p:cNvSpPr>
          <p:nvPr>
            <p:ph type="title"/>
          </p:nvPr>
        </p:nvSpPr>
        <p:spPr>
          <a:xfrm>
            <a:off x="483476" y="139500"/>
            <a:ext cx="11214538" cy="687481"/>
          </a:xfrm>
        </p:spPr>
        <p:txBody>
          <a:bodyPr/>
          <a:lstStyle/>
          <a:p>
            <a:r>
              <a:rPr lang="fr-FR" dirty="0"/>
              <a:t>Qui sommes-nous?</a:t>
            </a:r>
          </a:p>
        </p:txBody>
      </p:sp>
      <p:sp>
        <p:nvSpPr>
          <p:cNvPr id="4" name="Espace réservé du numéro de diapositive 3">
            <a:extLst>
              <a:ext uri="{FF2B5EF4-FFF2-40B4-BE49-F238E27FC236}">
                <a16:creationId xmlns:a16="http://schemas.microsoft.com/office/drawing/2014/main" id="{37DFDE57-1024-1121-0333-1DB3DF8A8CD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7</a:t>
            </a:fld>
            <a:endParaRPr lang="fr-FR">
              <a:latin typeface="Cambria" panose="02040503050406030204" pitchFamily="18" charset="0"/>
              <a:ea typeface="Cambria" panose="02040503050406030204" pitchFamily="18" charset="0"/>
            </a:endParaRPr>
          </a:p>
        </p:txBody>
      </p:sp>
      <p:sp>
        <p:nvSpPr>
          <p:cNvPr id="5" name="Espace réservé du contenu 2">
            <a:extLst>
              <a:ext uri="{FF2B5EF4-FFF2-40B4-BE49-F238E27FC236}">
                <a16:creationId xmlns:a16="http://schemas.microsoft.com/office/drawing/2014/main" id="{AD000218-18F9-31A7-AAC1-F5E433F1DF05}"/>
              </a:ext>
            </a:extLst>
          </p:cNvPr>
          <p:cNvSpPr txBox="1">
            <a:spLocks/>
          </p:cNvSpPr>
          <p:nvPr/>
        </p:nvSpPr>
        <p:spPr>
          <a:xfrm>
            <a:off x="101149" y="756199"/>
            <a:ext cx="6214018" cy="37651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Cambria" panose="02040503050406030204" pitchFamily="18" charset="0"/>
                <a:ea typeface="Cambria" panose="02040503050406030204" pitchFamily="18"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Cambria" panose="02040503050406030204" pitchFamily="18" charset="0"/>
                <a:ea typeface="Cambria" panose="02040503050406030204" pitchFamily="18"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Cambria" panose="02040503050406030204" pitchFamily="18" charset="0"/>
                <a:ea typeface="Cambria" panose="02040503050406030204" pitchFamily="18"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Cambria" panose="02040503050406030204" pitchFamily="18" charset="0"/>
                <a:ea typeface="Cambria" panose="02040503050406030204" pitchFamily="18"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1800" dirty="0" err="1">
                <a:cs typeface="Arial" panose="020B0604020202020204" pitchFamily="34" charset="0"/>
              </a:rPr>
              <a:t>INNOfluence</a:t>
            </a:r>
            <a:r>
              <a:rPr lang="fr-FR" sz="1800" dirty="0">
                <a:cs typeface="Arial" panose="020B0604020202020204" pitchFamily="34" charset="0"/>
              </a:rPr>
              <a:t> est une société française spécialisée en Ingénierie de la </a:t>
            </a:r>
            <a:r>
              <a:rPr lang="fr-FR" sz="1800" b="1" dirty="0">
                <a:cs typeface="Arial" panose="020B0604020202020204" pitchFamily="34" charset="0"/>
              </a:rPr>
              <a:t>recherche et de l’innovation </a:t>
            </a:r>
          </a:p>
          <a:p>
            <a:pPr algn="just"/>
            <a:r>
              <a:rPr lang="fr-FR" sz="1800" dirty="0">
                <a:cs typeface="Arial" panose="020B0604020202020204" pitchFamily="34" charset="0"/>
              </a:rPr>
              <a:t> Accompagne les entreprises, universités, centres de recherche et les Collectivités.</a:t>
            </a:r>
          </a:p>
          <a:p>
            <a:pPr algn="just"/>
            <a:r>
              <a:rPr lang="fr-FR" sz="1800" dirty="0">
                <a:cs typeface="Arial" panose="020B0604020202020204" pitchFamily="34" charset="0"/>
              </a:rPr>
              <a:t> </a:t>
            </a:r>
            <a:r>
              <a:rPr lang="fr-FR" sz="1800" b="1" dirty="0">
                <a:cs typeface="Arial" panose="020B0604020202020204" pitchFamily="34" charset="0"/>
              </a:rPr>
              <a:t>Conseil </a:t>
            </a:r>
            <a:r>
              <a:rPr lang="fr-FR" sz="1800" dirty="0">
                <a:cs typeface="Arial" panose="020B0604020202020204" pitchFamily="34" charset="0"/>
              </a:rPr>
              <a:t>en stratégie, </a:t>
            </a:r>
            <a:r>
              <a:rPr lang="fr-FR" sz="1800" b="1" dirty="0">
                <a:cs typeface="Arial" panose="020B0604020202020204" pitchFamily="34" charset="0"/>
              </a:rPr>
              <a:t>montage</a:t>
            </a:r>
            <a:r>
              <a:rPr lang="fr-FR" sz="1800" dirty="0">
                <a:cs typeface="Arial" panose="020B0604020202020204" pitchFamily="34" charset="0"/>
              </a:rPr>
              <a:t> et </a:t>
            </a:r>
            <a:r>
              <a:rPr lang="fr-FR" sz="1800" b="1" dirty="0">
                <a:cs typeface="Arial" panose="020B0604020202020204" pitchFamily="34" charset="0"/>
              </a:rPr>
              <a:t>gestion</a:t>
            </a:r>
            <a:r>
              <a:rPr lang="fr-FR" sz="1800" dirty="0">
                <a:cs typeface="Arial" panose="020B0604020202020204" pitchFamily="34" charset="0"/>
              </a:rPr>
              <a:t> de projets</a:t>
            </a:r>
          </a:p>
          <a:p>
            <a:pPr algn="just"/>
            <a:r>
              <a:rPr lang="fr-FR" sz="1800" b="1" dirty="0">
                <a:cs typeface="Arial" panose="020B0604020202020204" pitchFamily="34" charset="0"/>
              </a:rPr>
              <a:t>CIR</a:t>
            </a:r>
            <a:r>
              <a:rPr lang="fr-FR" sz="1800" dirty="0">
                <a:cs typeface="Arial" panose="020B0604020202020204" pitchFamily="34" charset="0"/>
              </a:rPr>
              <a:t>, </a:t>
            </a:r>
            <a:r>
              <a:rPr lang="fr-FR" sz="1800" b="1" dirty="0">
                <a:cs typeface="Arial" panose="020B0604020202020204" pitchFamily="34" charset="0"/>
              </a:rPr>
              <a:t>Financements</a:t>
            </a:r>
            <a:r>
              <a:rPr lang="fr-FR" sz="1800" dirty="0">
                <a:cs typeface="Arial" panose="020B0604020202020204" pitchFamily="34" charset="0"/>
              </a:rPr>
              <a:t> français et </a:t>
            </a:r>
            <a:r>
              <a:rPr lang="fr-FR" sz="1800" b="1" dirty="0">
                <a:cs typeface="Arial" panose="020B0604020202020204" pitchFamily="34" charset="0"/>
              </a:rPr>
              <a:t>européen </a:t>
            </a:r>
            <a:r>
              <a:rPr lang="fr-FR" sz="1800" dirty="0">
                <a:cs typeface="Arial" panose="020B0604020202020204" pitchFamily="34" charset="0"/>
              </a:rPr>
              <a:t>(Horizon Europe, FED, Interreg Med, Prima, Fonds structurel, EIC, </a:t>
            </a:r>
            <a:r>
              <a:rPr lang="fr-FR" sz="1800" dirty="0" err="1">
                <a:cs typeface="Arial" panose="020B0604020202020204" pitchFamily="34" charset="0"/>
              </a:rPr>
              <a:t>Eramus</a:t>
            </a:r>
            <a:r>
              <a:rPr lang="fr-FR" sz="1800" dirty="0">
                <a:cs typeface="Arial" panose="020B0604020202020204" pitchFamily="34" charset="0"/>
              </a:rPr>
              <a:t>+…)</a:t>
            </a:r>
          </a:p>
          <a:p>
            <a:pPr algn="just"/>
            <a:r>
              <a:rPr lang="fr-FR" sz="1800" dirty="0">
                <a:cs typeface="Arial" panose="020B0604020202020204" pitchFamily="34" charset="0"/>
              </a:rPr>
              <a:t> </a:t>
            </a:r>
            <a:r>
              <a:rPr lang="fr-FR" sz="1800" b="1" dirty="0">
                <a:cs typeface="Arial" panose="020B0604020202020204" pitchFamily="34" charset="0"/>
              </a:rPr>
              <a:t>Organisme de formation déclaré </a:t>
            </a:r>
            <a:r>
              <a:rPr lang="fr-FR" sz="1800" dirty="0">
                <a:cs typeface="Arial" panose="020B0604020202020204" pitchFamily="34" charset="0"/>
              </a:rPr>
              <a:t>sous le numéro : 93060798706</a:t>
            </a:r>
            <a:endParaRPr kumimoji="0" lang="fr-FR" altLang="fr-FR" sz="1800" b="0" i="0" u="none" strike="noStrike" cap="none" normalizeH="0" baseline="0" dirty="0">
              <a:ln>
                <a:noFill/>
              </a:ln>
              <a:effectLst/>
              <a:cs typeface="Arial" panose="020B0604020202020204" pitchFamily="34" charset="0"/>
            </a:endParaRPr>
          </a:p>
        </p:txBody>
      </p:sp>
      <p:pic>
        <p:nvPicPr>
          <p:cNvPr id="6" name="Image 31">
            <a:extLst>
              <a:ext uri="{FF2B5EF4-FFF2-40B4-BE49-F238E27FC236}">
                <a16:creationId xmlns:a16="http://schemas.microsoft.com/office/drawing/2014/main" id="{06202C75-7E22-BEC0-0E7D-5157B133C14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7139" y="4859582"/>
            <a:ext cx="1137944" cy="1226944"/>
          </a:xfrm>
          <a:prstGeom prst="rect">
            <a:avLst/>
          </a:prstGeom>
        </p:spPr>
      </p:pic>
      <p:sp>
        <p:nvSpPr>
          <p:cNvPr id="7" name="object 9">
            <a:extLst>
              <a:ext uri="{FF2B5EF4-FFF2-40B4-BE49-F238E27FC236}">
                <a16:creationId xmlns:a16="http://schemas.microsoft.com/office/drawing/2014/main" id="{DEA8EBCB-0601-C03B-1C2E-D12249C3CE17}"/>
              </a:ext>
            </a:extLst>
          </p:cNvPr>
          <p:cNvSpPr/>
          <p:nvPr/>
        </p:nvSpPr>
        <p:spPr>
          <a:xfrm>
            <a:off x="9233625" y="4881197"/>
            <a:ext cx="460874" cy="460899"/>
          </a:xfrm>
          <a:prstGeom prst="rect">
            <a:avLst/>
          </a:prstGeom>
          <a:blipFill>
            <a:blip r:embed="rId4" cstate="print"/>
            <a:stretch>
              <a:fillRect/>
            </a:stretch>
          </a:blipFill>
        </p:spPr>
        <p:txBody>
          <a:bodyPr wrap="square" lIns="0" tIns="0" rIns="0" bIns="0" rtlCol="0"/>
          <a:lstStyle/>
          <a:p>
            <a:endParaRPr>
              <a:latin typeface="Cambria" panose="02040503050406030204" pitchFamily="18" charset="0"/>
              <a:ea typeface="Cambria" panose="02040503050406030204" pitchFamily="18" charset="0"/>
            </a:endParaRPr>
          </a:p>
        </p:txBody>
      </p:sp>
      <p:sp>
        <p:nvSpPr>
          <p:cNvPr id="8" name="object 17">
            <a:extLst>
              <a:ext uri="{FF2B5EF4-FFF2-40B4-BE49-F238E27FC236}">
                <a16:creationId xmlns:a16="http://schemas.microsoft.com/office/drawing/2014/main" id="{2D9D2B9D-F28B-F930-82FD-5F8298A17B79}"/>
              </a:ext>
            </a:extLst>
          </p:cNvPr>
          <p:cNvSpPr/>
          <p:nvPr/>
        </p:nvSpPr>
        <p:spPr>
          <a:xfrm>
            <a:off x="6700912" y="5561193"/>
            <a:ext cx="708417" cy="287687"/>
          </a:xfrm>
          <a:prstGeom prst="rect">
            <a:avLst/>
          </a:prstGeom>
          <a:blipFill>
            <a:blip r:embed="rId5"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dirty="0">
              <a:latin typeface="Cambria" panose="02040503050406030204" pitchFamily="18" charset="0"/>
              <a:ea typeface="Cambria" panose="02040503050406030204" pitchFamily="18" charset="0"/>
            </a:endParaRPr>
          </a:p>
        </p:txBody>
      </p:sp>
      <p:sp>
        <p:nvSpPr>
          <p:cNvPr id="9" name="object 20">
            <a:extLst>
              <a:ext uri="{FF2B5EF4-FFF2-40B4-BE49-F238E27FC236}">
                <a16:creationId xmlns:a16="http://schemas.microsoft.com/office/drawing/2014/main" id="{3944C6CC-CC47-9E96-6D17-89FAC185BABC}"/>
              </a:ext>
            </a:extLst>
          </p:cNvPr>
          <p:cNvSpPr txBox="1"/>
          <p:nvPr/>
        </p:nvSpPr>
        <p:spPr>
          <a:xfrm>
            <a:off x="1391717" y="4656051"/>
            <a:ext cx="8807101" cy="320601"/>
          </a:xfrm>
          <a:prstGeom prst="rect">
            <a:avLst/>
          </a:prstGeom>
        </p:spPr>
        <p:txBody>
          <a:bodyPr vert="horz" wrap="square" lIns="0" tIns="12700" rIns="0" bIns="0" rtlCol="0">
            <a:spAutoFit/>
          </a:bodyPr>
          <a:lstStyle/>
          <a:p>
            <a:pPr marL="12700" algn="ctr">
              <a:lnSpc>
                <a:spcPct val="100000"/>
              </a:lnSpc>
              <a:spcBef>
                <a:spcPts val="100"/>
              </a:spcBef>
            </a:pPr>
            <a:r>
              <a:rPr sz="2000" b="1" kern="1500" spc="230" dirty="0">
                <a:solidFill>
                  <a:schemeClr val="accent6"/>
                </a:solidFill>
                <a:latin typeface="Cambria" panose="02040503050406030204" pitchFamily="18" charset="0"/>
                <a:ea typeface="Cambria" panose="02040503050406030204" pitchFamily="18" charset="0"/>
                <a:cs typeface="Arial"/>
              </a:rPr>
              <a:t>Ils nous </a:t>
            </a:r>
            <a:r>
              <a:rPr lang="fr-FR" sz="2000" b="1" kern="1500" spc="230" dirty="0">
                <a:solidFill>
                  <a:schemeClr val="accent6"/>
                </a:solidFill>
                <a:latin typeface="Cambria" panose="02040503050406030204" pitchFamily="18" charset="0"/>
                <a:ea typeface="Cambria" panose="02040503050406030204" pitchFamily="18" charset="0"/>
                <a:cs typeface="Arial"/>
              </a:rPr>
              <a:t>font confiance</a:t>
            </a:r>
            <a:endParaRPr lang="fr-FR" sz="2000" kern="1500" spc="230" dirty="0">
              <a:solidFill>
                <a:schemeClr val="accent6"/>
              </a:solidFill>
              <a:latin typeface="Cambria" panose="02040503050406030204" pitchFamily="18" charset="0"/>
              <a:ea typeface="Cambria" panose="02040503050406030204" pitchFamily="18" charset="0"/>
              <a:cs typeface="Arial"/>
            </a:endParaRPr>
          </a:p>
        </p:txBody>
      </p:sp>
      <p:pic>
        <p:nvPicPr>
          <p:cNvPr id="10" name="Image 21">
            <a:extLst>
              <a:ext uri="{FF2B5EF4-FFF2-40B4-BE49-F238E27FC236}">
                <a16:creationId xmlns:a16="http://schemas.microsoft.com/office/drawing/2014/main" id="{CBC63E74-11EB-51BF-2B61-127333741F2B}"/>
              </a:ext>
            </a:extLst>
          </p:cNvPr>
          <p:cNvPicPr/>
          <p:nvPr/>
        </p:nvPicPr>
        <p:blipFill>
          <a:blip r:embed="rId6">
            <a:extLst>
              <a:ext uri="{28A0092B-C50C-407E-A947-70E740481C1C}">
                <a14:useLocalDpi xmlns:a14="http://schemas.microsoft.com/office/drawing/2010/main" val="0"/>
              </a:ext>
            </a:extLst>
          </a:blip>
          <a:stretch>
            <a:fillRect/>
          </a:stretch>
        </p:blipFill>
        <p:spPr>
          <a:xfrm>
            <a:off x="5310853" y="4989107"/>
            <a:ext cx="1416050" cy="404495"/>
          </a:xfrm>
          <a:prstGeom prst="rect">
            <a:avLst/>
          </a:prstGeom>
        </p:spPr>
      </p:pic>
      <p:pic>
        <p:nvPicPr>
          <p:cNvPr id="11" name="Image 22">
            <a:extLst>
              <a:ext uri="{FF2B5EF4-FFF2-40B4-BE49-F238E27FC236}">
                <a16:creationId xmlns:a16="http://schemas.microsoft.com/office/drawing/2014/main" id="{750E33CD-6D86-451E-485A-A8915035A11A}"/>
              </a:ext>
            </a:extLst>
          </p:cNvPr>
          <p:cNvPicPr/>
          <p:nvPr/>
        </p:nvPicPr>
        <p:blipFill>
          <a:blip r:embed="rId7" cstate="print">
            <a:extLst>
              <a:ext uri="{28A0092B-C50C-407E-A947-70E740481C1C}">
                <a14:useLocalDpi xmlns:a14="http://schemas.microsoft.com/office/drawing/2010/main" val="0"/>
              </a:ext>
            </a:extLst>
          </a:blip>
          <a:stretch>
            <a:fillRect/>
          </a:stretch>
        </p:blipFill>
        <p:spPr>
          <a:xfrm>
            <a:off x="3207774" y="4989107"/>
            <a:ext cx="1365250" cy="271145"/>
          </a:xfrm>
          <a:prstGeom prst="rect">
            <a:avLst/>
          </a:prstGeom>
        </p:spPr>
      </p:pic>
      <p:pic>
        <p:nvPicPr>
          <p:cNvPr id="12" name="Image 23">
            <a:extLst>
              <a:ext uri="{FF2B5EF4-FFF2-40B4-BE49-F238E27FC236}">
                <a16:creationId xmlns:a16="http://schemas.microsoft.com/office/drawing/2014/main" id="{F6EB172D-AC30-42CF-9736-DAB6769712FD}"/>
              </a:ext>
            </a:extLst>
          </p:cNvPr>
          <p:cNvPicPr/>
          <p:nvPr/>
        </p:nvPicPr>
        <p:blipFill>
          <a:blip r:embed="rId8">
            <a:extLst>
              <a:ext uri="{28A0092B-C50C-407E-A947-70E740481C1C}">
                <a14:useLocalDpi xmlns:a14="http://schemas.microsoft.com/office/drawing/2010/main" val="0"/>
              </a:ext>
            </a:extLst>
          </a:blip>
          <a:srcRect/>
          <a:stretch/>
        </p:blipFill>
        <p:spPr>
          <a:xfrm>
            <a:off x="7382604" y="4904647"/>
            <a:ext cx="748366" cy="428256"/>
          </a:xfrm>
          <a:prstGeom prst="rect">
            <a:avLst/>
          </a:prstGeom>
        </p:spPr>
      </p:pic>
      <p:pic>
        <p:nvPicPr>
          <p:cNvPr id="13" name="Image 24">
            <a:extLst>
              <a:ext uri="{FF2B5EF4-FFF2-40B4-BE49-F238E27FC236}">
                <a16:creationId xmlns:a16="http://schemas.microsoft.com/office/drawing/2014/main" id="{6402ECB0-5343-A278-61D3-491C8CDE9CD3}"/>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008641" y="5426751"/>
            <a:ext cx="818313" cy="578522"/>
          </a:xfrm>
          <a:prstGeom prst="rect">
            <a:avLst/>
          </a:prstGeom>
        </p:spPr>
      </p:pic>
      <p:pic>
        <p:nvPicPr>
          <p:cNvPr id="14" name="Image 25">
            <a:extLst>
              <a:ext uri="{FF2B5EF4-FFF2-40B4-BE49-F238E27FC236}">
                <a16:creationId xmlns:a16="http://schemas.microsoft.com/office/drawing/2014/main" id="{3798A2DB-A60C-4FA1-15B6-6F8C0B074B36}"/>
              </a:ext>
            </a:extLst>
          </p:cNvPr>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1613413" y="5663745"/>
            <a:ext cx="608224" cy="220794"/>
          </a:xfrm>
          <a:prstGeom prst="rect">
            <a:avLst/>
          </a:prstGeom>
        </p:spPr>
      </p:pic>
      <p:pic>
        <p:nvPicPr>
          <p:cNvPr id="15" name="Image 26">
            <a:extLst>
              <a:ext uri="{FF2B5EF4-FFF2-40B4-BE49-F238E27FC236}">
                <a16:creationId xmlns:a16="http://schemas.microsoft.com/office/drawing/2014/main" id="{536B42C9-C55D-8433-11DC-263DC7EABB45}"/>
              </a:ext>
            </a:extLst>
          </p:cNvPr>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6402645" y="3978987"/>
            <a:ext cx="79893" cy="45719"/>
          </a:xfrm>
          <a:prstGeom prst="rect">
            <a:avLst/>
          </a:prstGeom>
        </p:spPr>
      </p:pic>
      <p:pic>
        <p:nvPicPr>
          <p:cNvPr id="16" name="Image 27">
            <a:extLst>
              <a:ext uri="{FF2B5EF4-FFF2-40B4-BE49-F238E27FC236}">
                <a16:creationId xmlns:a16="http://schemas.microsoft.com/office/drawing/2014/main" id="{68B6DD90-AA3A-E478-F396-629028997366}"/>
              </a:ext>
            </a:extLst>
          </p:cNvPr>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997716" y="5561193"/>
            <a:ext cx="902492" cy="444304"/>
          </a:xfrm>
          <a:prstGeom prst="rect">
            <a:avLst/>
          </a:prstGeom>
        </p:spPr>
      </p:pic>
      <p:pic>
        <p:nvPicPr>
          <p:cNvPr id="17" name="Image 28">
            <a:extLst>
              <a:ext uri="{FF2B5EF4-FFF2-40B4-BE49-F238E27FC236}">
                <a16:creationId xmlns:a16="http://schemas.microsoft.com/office/drawing/2014/main" id="{810F5C2A-2A1F-DBEA-AB12-923B00B452B8}"/>
              </a:ext>
            </a:extLst>
          </p:cNvPr>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89312" y="5663745"/>
            <a:ext cx="636923" cy="239200"/>
          </a:xfrm>
          <a:prstGeom prst="rect">
            <a:avLst/>
          </a:prstGeom>
        </p:spPr>
      </p:pic>
      <p:pic>
        <p:nvPicPr>
          <p:cNvPr id="18" name="Image 29">
            <a:extLst>
              <a:ext uri="{FF2B5EF4-FFF2-40B4-BE49-F238E27FC236}">
                <a16:creationId xmlns:a16="http://schemas.microsoft.com/office/drawing/2014/main" id="{F1506050-5400-1E11-8146-BB859CD4CA8E}"/>
              </a:ext>
            </a:extLst>
          </p:cNvPr>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5736618" y="5494070"/>
            <a:ext cx="578549" cy="578549"/>
          </a:xfrm>
          <a:prstGeom prst="rect">
            <a:avLst/>
          </a:prstGeom>
        </p:spPr>
      </p:pic>
      <p:pic>
        <p:nvPicPr>
          <p:cNvPr id="19" name="Image 30">
            <a:extLst>
              <a:ext uri="{FF2B5EF4-FFF2-40B4-BE49-F238E27FC236}">
                <a16:creationId xmlns:a16="http://schemas.microsoft.com/office/drawing/2014/main" id="{9D6CBE9C-8439-B06C-AAB8-07BC26ECAFED}"/>
              </a:ext>
            </a:extLst>
          </p:cNvPr>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7594311" y="5512496"/>
            <a:ext cx="1206531" cy="422286"/>
          </a:xfrm>
          <a:prstGeom prst="rect">
            <a:avLst/>
          </a:prstGeom>
        </p:spPr>
      </p:pic>
      <p:cxnSp>
        <p:nvCxnSpPr>
          <p:cNvPr id="20" name="Connecteur droit 7">
            <a:extLst>
              <a:ext uri="{FF2B5EF4-FFF2-40B4-BE49-F238E27FC236}">
                <a16:creationId xmlns:a16="http://schemas.microsoft.com/office/drawing/2014/main" id="{88BDB3E2-0101-1BCD-0300-63B203268A9B}"/>
              </a:ext>
            </a:extLst>
          </p:cNvPr>
          <p:cNvCxnSpPr/>
          <p:nvPr/>
        </p:nvCxnSpPr>
        <p:spPr>
          <a:xfrm>
            <a:off x="1312162" y="4629995"/>
            <a:ext cx="9144000" cy="3289"/>
          </a:xfrm>
          <a:prstGeom prst="line">
            <a:avLst/>
          </a:prstGeom>
          <a:ln w="38100">
            <a:solidFill>
              <a:schemeClr val="accent2"/>
            </a:solidFill>
          </a:ln>
        </p:spPr>
        <p:style>
          <a:lnRef idx="1">
            <a:schemeClr val="accent6"/>
          </a:lnRef>
          <a:fillRef idx="0">
            <a:schemeClr val="accent6"/>
          </a:fillRef>
          <a:effectRef idx="0">
            <a:schemeClr val="accent6"/>
          </a:effectRef>
          <a:fontRef idx="minor">
            <a:schemeClr val="tx1"/>
          </a:fontRef>
        </p:style>
      </p:cxnSp>
      <p:pic>
        <p:nvPicPr>
          <p:cNvPr id="21" name="Graphique 4">
            <a:extLst>
              <a:ext uri="{FF2B5EF4-FFF2-40B4-BE49-F238E27FC236}">
                <a16:creationId xmlns:a16="http://schemas.microsoft.com/office/drawing/2014/main" id="{3A560974-0988-D042-C639-DAF7207317C6}"/>
              </a:ext>
            </a:extLst>
          </p:cNvPr>
          <p:cNvPicPr>
            <a:picLocks noChangeAspect="1"/>
          </p:cNvPicPr>
          <p:nvPr/>
        </p:nvPicPr>
        <p:blipFill>
          <a:blip r:embed="rId16" cstate="print">
            <a:extLst>
              <a:ext uri="{28A0092B-C50C-407E-A947-70E740481C1C}">
                <a14:useLocalDpi xmlns:a14="http://schemas.microsoft.com/office/drawing/2010/main" val="0"/>
              </a:ext>
              <a:ext uri="{96DAC541-7B7A-43D3-8B79-37D633B846F1}">
                <asvg:svgBlip xmlns:asvg="http://schemas.microsoft.com/office/drawing/2016/SVG/main" r:embed="rId17"/>
              </a:ext>
            </a:extLst>
          </a:blip>
          <a:stretch>
            <a:fillRect/>
          </a:stretch>
        </p:blipFill>
        <p:spPr>
          <a:xfrm>
            <a:off x="1742958" y="4947643"/>
            <a:ext cx="957357" cy="386388"/>
          </a:xfrm>
          <a:prstGeom prst="rect">
            <a:avLst/>
          </a:prstGeom>
        </p:spPr>
      </p:pic>
      <p:sp>
        <p:nvSpPr>
          <p:cNvPr id="22" name="object 6">
            <a:extLst>
              <a:ext uri="{FF2B5EF4-FFF2-40B4-BE49-F238E27FC236}">
                <a16:creationId xmlns:a16="http://schemas.microsoft.com/office/drawing/2014/main" id="{49AB7B14-2388-247A-F36D-937F6F4776E2}"/>
              </a:ext>
            </a:extLst>
          </p:cNvPr>
          <p:cNvSpPr txBox="1"/>
          <p:nvPr/>
        </p:nvSpPr>
        <p:spPr>
          <a:xfrm>
            <a:off x="6824305" y="1927703"/>
            <a:ext cx="5266546" cy="2670924"/>
          </a:xfrm>
          <a:prstGeom prst="rect">
            <a:avLst/>
          </a:prstGeom>
        </p:spPr>
        <p:txBody>
          <a:bodyPr vert="horz" wrap="square" lIns="0" tIns="12700" rIns="0" bIns="0" rtlCol="0">
            <a:spAutoFit/>
          </a:bodyPr>
          <a:lstStyle/>
          <a:p>
            <a:pPr marL="12700" marR="5080" lvl="0" indent="0" algn="just" rtl="0">
              <a:lnSpc>
                <a:spcPct val="112500"/>
              </a:lnSpc>
              <a:spcBef>
                <a:spcPts val="0"/>
              </a:spcBef>
              <a:spcAft>
                <a:spcPts val="0"/>
              </a:spcAft>
              <a:buNone/>
            </a:pPr>
            <a:r>
              <a:rPr lang="fr-FR" sz="1400" dirty="0">
                <a:solidFill>
                  <a:srgbClr val="666666"/>
                </a:solidFill>
                <a:latin typeface="Cambria" panose="02040503050406030204" pitchFamily="18" charset="0"/>
                <a:ea typeface="Cambria" panose="02040503050406030204" pitchFamily="18" charset="0"/>
                <a:cs typeface="Arial" panose="020B0604020202020204" pitchFamily="34" charset="0"/>
                <a:sym typeface="Calibri"/>
              </a:rPr>
              <a:t>Sensible aux problématiques de l’innovation et de management, il intervient principalement dans l’amélioration de la performance de l’innovation, la stratégie d’innovation, l’intelligence technologique, la conception et positionnement stratégique des projets, l’audit des capacités d’innovation, le transfert de technologie, l’ingénierie financière dans le cadre des écosystèmes de l’innovation collaborative avec notamment l’élaboration du business model et modèle d’affaire ainsi que la coordination et le management des projets R&amp;D&amp;I, management de projets.  Ses domaines d’expertises englobent les secteurs des </a:t>
            </a:r>
            <a:r>
              <a:rPr lang="fr-FR" sz="1400" dirty="0" err="1">
                <a:solidFill>
                  <a:srgbClr val="666666"/>
                </a:solidFill>
                <a:latin typeface="Cambria" panose="02040503050406030204" pitchFamily="18" charset="0"/>
                <a:ea typeface="Cambria" panose="02040503050406030204" pitchFamily="18" charset="0"/>
                <a:cs typeface="Arial" panose="020B0604020202020204" pitchFamily="34" charset="0"/>
                <a:sym typeface="Calibri"/>
              </a:rPr>
              <a:t>TICs</a:t>
            </a:r>
            <a:r>
              <a:rPr lang="fr-FR" sz="1400" dirty="0">
                <a:solidFill>
                  <a:srgbClr val="666666"/>
                </a:solidFill>
                <a:latin typeface="Cambria" panose="02040503050406030204" pitchFamily="18" charset="0"/>
                <a:ea typeface="Cambria" panose="02040503050406030204" pitchFamily="18" charset="0"/>
                <a:cs typeface="Arial" panose="020B0604020202020204" pitchFamily="34" charset="0"/>
                <a:sym typeface="Calibri"/>
              </a:rPr>
              <a:t>, maritime, l’industrie, la défense, l’énergie, développement durable.</a:t>
            </a:r>
          </a:p>
        </p:txBody>
      </p:sp>
      <p:sp>
        <p:nvSpPr>
          <p:cNvPr id="29" name="Rectangle 28">
            <a:extLst>
              <a:ext uri="{FF2B5EF4-FFF2-40B4-BE49-F238E27FC236}">
                <a16:creationId xmlns:a16="http://schemas.microsoft.com/office/drawing/2014/main" id="{E3492370-7DCE-BCE5-9DDB-C368B5C6C021}"/>
              </a:ext>
            </a:extLst>
          </p:cNvPr>
          <p:cNvSpPr/>
          <p:nvPr/>
        </p:nvSpPr>
        <p:spPr>
          <a:xfrm>
            <a:off x="6782335" y="310114"/>
            <a:ext cx="5215918" cy="155894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2700" marR="5080">
              <a:lnSpc>
                <a:spcPct val="112500"/>
              </a:lnSpc>
              <a:spcBef>
                <a:spcPts val="100"/>
              </a:spcBef>
              <a:tabLst>
                <a:tab pos="704850" algn="l"/>
                <a:tab pos="1005840" algn="l"/>
                <a:tab pos="1477645" algn="l"/>
                <a:tab pos="2387600" algn="l"/>
                <a:tab pos="3001645" algn="l"/>
              </a:tabLst>
            </a:pPr>
            <a:r>
              <a:rPr lang="fr-FR" sz="1200" b="1"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rPr>
              <a:t>Mamadou BALDE </a:t>
            </a:r>
            <a:r>
              <a:rPr lang="fr-FR" sz="1200"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rPr>
              <a:t>                                                              </a:t>
            </a:r>
            <a:r>
              <a:rPr lang="fr-FR" sz="1200" b="1" i="1" dirty="0" err="1">
                <a:solidFill>
                  <a:schemeClr val="bg1"/>
                </a:solidFill>
                <a:latin typeface="Cambria" panose="02040503050406030204" pitchFamily="18" charset="0"/>
                <a:ea typeface="Cambria" panose="02040503050406030204" pitchFamily="18" charset="0"/>
                <a:cs typeface="Arial" panose="020B0604020202020204" pitchFamily="34" charset="0"/>
                <a:sym typeface="Calibri"/>
              </a:rPr>
              <a:t>Ph.D</a:t>
            </a:r>
            <a:r>
              <a:rPr lang="fr-FR" sz="1200" b="1"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rPr>
              <a:t>. Consultant Sénior</a:t>
            </a:r>
          </a:p>
          <a:p>
            <a:pPr marL="12700" marR="5080">
              <a:lnSpc>
                <a:spcPct val="112500"/>
              </a:lnSpc>
              <a:spcBef>
                <a:spcPts val="100"/>
              </a:spcBef>
              <a:tabLst>
                <a:tab pos="704850" algn="l"/>
                <a:tab pos="1005840" algn="l"/>
                <a:tab pos="1477645" algn="l"/>
                <a:tab pos="2387600" algn="l"/>
                <a:tab pos="3001645" algn="l"/>
              </a:tabLst>
            </a:pPr>
            <a:endParaRPr lang="fr-FR" sz="1100"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endParaRPr>
          </a:p>
          <a:p>
            <a:pPr marL="12700" marR="5080">
              <a:lnSpc>
                <a:spcPct val="112500"/>
              </a:lnSpc>
              <a:spcBef>
                <a:spcPts val="100"/>
              </a:spcBef>
              <a:tabLst>
                <a:tab pos="704850" algn="l"/>
                <a:tab pos="1005840" algn="l"/>
                <a:tab pos="1477645" algn="l"/>
                <a:tab pos="2387600" algn="l"/>
                <a:tab pos="3001645" algn="l"/>
              </a:tabLst>
            </a:pPr>
            <a:endParaRPr lang="fr-FR" sz="1100"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endParaRPr>
          </a:p>
          <a:p>
            <a:pPr marL="12700" marR="5080" algn="just">
              <a:lnSpc>
                <a:spcPct val="112500"/>
              </a:lnSpc>
              <a:spcBef>
                <a:spcPts val="100"/>
              </a:spcBef>
              <a:tabLst>
                <a:tab pos="704850" algn="l"/>
                <a:tab pos="1005840" algn="l"/>
                <a:tab pos="1477645" algn="l"/>
                <a:tab pos="2387600" algn="l"/>
                <a:tab pos="3001645" algn="l"/>
              </a:tabLst>
            </a:pPr>
            <a:r>
              <a:rPr lang="fr-FR" sz="1300" i="1" dirty="0">
                <a:solidFill>
                  <a:schemeClr val="bg1"/>
                </a:solidFill>
                <a:latin typeface="Cambria" panose="02040503050406030204" pitchFamily="18" charset="0"/>
                <a:ea typeface="Cambria" panose="02040503050406030204" pitchFamily="18" charset="0"/>
                <a:cs typeface="Arial" panose="020B0604020202020204" pitchFamily="34" charset="0"/>
                <a:sym typeface="Calibri"/>
              </a:rPr>
              <a:t>Titulaire d’un doctorat en Télécommunications à l’Université de Rennes 1 Mamadou est consultant sénior en Business Innovation où il est en charge de l’ingénierie de projets collaboratifs Européens et Nationaux ainsi que le pilotage et management de projets R&amp;D&amp;I.</a:t>
            </a:r>
            <a:endParaRPr lang="fr-FR" sz="1300" dirty="0">
              <a:solidFill>
                <a:schemeClr val="bg1"/>
              </a:solidFill>
              <a:latin typeface="Cambria" panose="02040503050406030204" pitchFamily="18" charset="0"/>
              <a:ea typeface="Cambria" panose="02040503050406030204" pitchFamily="18" charset="0"/>
              <a:cs typeface="Arial" panose="020B0604020202020204" pitchFamily="34" charset="0"/>
              <a:sym typeface="Arial"/>
            </a:endParaRPr>
          </a:p>
        </p:txBody>
      </p:sp>
      <p:pic>
        <p:nvPicPr>
          <p:cNvPr id="30" name="Google Shape;480;g1157e26c319_0_0" descr="Une image contenant Visage humain, habits, personne, homme&#10;&#10;Description générée automatiquement">
            <a:extLst>
              <a:ext uri="{FF2B5EF4-FFF2-40B4-BE49-F238E27FC236}">
                <a16:creationId xmlns:a16="http://schemas.microsoft.com/office/drawing/2014/main" id="{C7EC1EEE-B5D8-58D9-0E08-28BFDF6A0BB2}"/>
              </a:ext>
            </a:extLst>
          </p:cNvPr>
          <p:cNvPicPr preferRelativeResize="0"/>
          <p:nvPr/>
        </p:nvPicPr>
        <p:blipFill>
          <a:blip r:embed="rId18"/>
          <a:stretch>
            <a:fillRect/>
          </a:stretch>
        </p:blipFill>
        <p:spPr>
          <a:xfrm>
            <a:off x="8692738" y="19341"/>
            <a:ext cx="1134234" cy="981084"/>
          </a:xfrm>
          <a:prstGeom prst="ellipse">
            <a:avLst/>
          </a:prstGeom>
          <a:solidFill>
            <a:schemeClr val="bg1"/>
          </a:solidFill>
          <a:ln>
            <a:solidFill>
              <a:schemeClr val="bg1"/>
            </a:solidFill>
          </a:ln>
          <a:scene3d>
            <a:camera prst="orthographicFront"/>
            <a:lightRig rig="twoPt" dir="t">
              <a:rot lat="0" lon="0" rev="7200000"/>
            </a:lightRig>
          </a:scene3d>
          <a:sp3d>
            <a:bevelT w="25400" h="19050"/>
            <a:contourClr>
              <a:srgbClr val="FFFFFF"/>
            </a:contourClr>
          </a:sp3d>
        </p:spPr>
      </p:pic>
      <p:pic>
        <p:nvPicPr>
          <p:cNvPr id="31" name="Picture 2" descr="La nouvelle identité de l'Université de Lille - Newsroom de ...">
            <a:extLst>
              <a:ext uri="{FF2B5EF4-FFF2-40B4-BE49-F238E27FC236}">
                <a16:creationId xmlns:a16="http://schemas.microsoft.com/office/drawing/2014/main" id="{1F50CFD8-A8FC-72FC-D9EC-9C690E02A5AC}"/>
              </a:ext>
            </a:extLst>
          </p:cNvPr>
          <p:cNvPicPr>
            <a:picLocks noChangeAspect="1" noChangeArrowheads="1"/>
          </p:cNvPicPr>
          <p:nvPr/>
        </p:nvPicPr>
        <p:blipFill rotWithShape="1">
          <a:blip r:embed="rId19">
            <a:extLst>
              <a:ext uri="{28A0092B-C50C-407E-A947-70E740481C1C}">
                <a14:useLocalDpi xmlns:a14="http://schemas.microsoft.com/office/drawing/2010/main" val="0"/>
              </a:ext>
            </a:extLst>
          </a:blip>
          <a:srcRect l="18164" t="33927" r="18371" b="30813"/>
          <a:stretch/>
        </p:blipFill>
        <p:spPr bwMode="auto">
          <a:xfrm>
            <a:off x="10389363" y="4913764"/>
            <a:ext cx="1091649" cy="341159"/>
          </a:xfrm>
          <a:prstGeom prst="rect">
            <a:avLst/>
          </a:prstGeom>
          <a:noFill/>
          <a:extLst>
            <a:ext uri="{909E8E84-426E-40DD-AFC4-6F175D3DCCD1}">
              <a14:hiddenFill xmlns:a14="http://schemas.microsoft.com/office/drawing/2010/main">
                <a:solidFill>
                  <a:srgbClr val="FFFFFF"/>
                </a:solidFill>
              </a14:hiddenFill>
            </a:ext>
          </a:extLst>
        </p:spPr>
      </p:pic>
      <p:pic>
        <p:nvPicPr>
          <p:cNvPr id="32" name="Picture 4" descr="Vitec | SCHOMS">
            <a:extLst>
              <a:ext uri="{FF2B5EF4-FFF2-40B4-BE49-F238E27FC236}">
                <a16:creationId xmlns:a16="http://schemas.microsoft.com/office/drawing/2014/main" id="{BE075EB1-87C6-46A5-4AFF-86DA4E0EAEEC}"/>
              </a:ext>
            </a:extLst>
          </p:cNvPr>
          <p:cNvPicPr>
            <a:picLocks noChangeAspect="1" noChangeArrowheads="1"/>
          </p:cNvPicPr>
          <p:nvPr/>
        </p:nvPicPr>
        <p:blipFill rotWithShape="1">
          <a:blip r:embed="rId20">
            <a:extLst>
              <a:ext uri="{28A0092B-C50C-407E-A947-70E740481C1C}">
                <a14:useLocalDpi xmlns:a14="http://schemas.microsoft.com/office/drawing/2010/main" val="0"/>
              </a:ext>
            </a:extLst>
          </a:blip>
          <a:srcRect t="31967" b="29142"/>
          <a:stretch/>
        </p:blipFill>
        <p:spPr bwMode="auto">
          <a:xfrm>
            <a:off x="10268345" y="5524076"/>
            <a:ext cx="1480585" cy="383872"/>
          </a:xfrm>
          <a:prstGeom prst="rect">
            <a:avLst/>
          </a:prstGeom>
          <a:noFill/>
          <a:extLst>
            <a:ext uri="{909E8E84-426E-40DD-AFC4-6F175D3DCCD1}">
              <a14:hiddenFill xmlns:a14="http://schemas.microsoft.com/office/drawing/2010/main">
                <a:solidFill>
                  <a:srgbClr val="FFFFFF"/>
                </a:solidFill>
              </a14:hiddenFill>
            </a:ext>
          </a:extLst>
        </p:spPr>
      </p:pic>
      <p:sp>
        <p:nvSpPr>
          <p:cNvPr id="33" name="Rectángulo 35">
            <a:extLst>
              <a:ext uri="{FF2B5EF4-FFF2-40B4-BE49-F238E27FC236}">
                <a16:creationId xmlns:a16="http://schemas.microsoft.com/office/drawing/2014/main" id="{AD44B980-B69C-C06C-078B-AEE2DC64CEE2}"/>
              </a:ext>
            </a:extLst>
          </p:cNvPr>
          <p:cNvSpPr/>
          <p:nvPr/>
        </p:nvSpPr>
        <p:spPr>
          <a:xfrm rot="16200000">
            <a:off x="4418761" y="2371059"/>
            <a:ext cx="4253222" cy="159894"/>
          </a:xfrm>
          <a:prstGeom prst="rect">
            <a:avLst/>
          </a:prstGeom>
          <a:solidFill>
            <a:srgbClr val="004562"/>
          </a:solidFill>
          <a:ln w="12700" cap="flat" cmpd="sng" algn="ctr">
            <a:noFill/>
            <a:prstDash val="solid"/>
            <a:miter lim="800000"/>
          </a:ln>
          <a:effectLst/>
        </p:spPr>
        <p:txBody>
          <a:bodyPr rtlCol="0" anchor="ctr"/>
          <a:lstStyle/>
          <a:p>
            <a:pPr marL="0" marR="0" lvl="0" indent="0" algn="ctr" defTabSz="1828434" eaLnBrk="1" fontAlgn="auto" latinLnBrk="0" hangingPunct="1">
              <a:lnSpc>
                <a:spcPct val="100000"/>
              </a:lnSpc>
              <a:spcBef>
                <a:spcPts val="0"/>
              </a:spcBef>
              <a:spcAft>
                <a:spcPts val="0"/>
              </a:spcAft>
              <a:buClrTx/>
              <a:buSzTx/>
              <a:buFontTx/>
              <a:buNone/>
              <a:tabLst/>
              <a:defRPr/>
            </a:pPr>
            <a:endParaRPr kumimoji="0" lang="es-SV" sz="3600" b="0" i="0" u="none" strike="noStrike" kern="0" cap="none" spc="0" normalizeH="0" baseline="0" noProof="0" dirty="0">
              <a:ln>
                <a:noFill/>
              </a:ln>
              <a:solidFill>
                <a:srgbClr val="141617"/>
              </a:solidFill>
              <a:effectLst/>
              <a:uLnTx/>
              <a:uFillTx/>
              <a:latin typeface="Cambria" panose="02040503050406030204" pitchFamily="18" charset="0"/>
              <a:ea typeface="Cambria" panose="02040503050406030204" pitchFamily="18" charset="0"/>
            </a:endParaRPr>
          </a:p>
        </p:txBody>
      </p:sp>
      <p:sp>
        <p:nvSpPr>
          <p:cNvPr id="25" name="ZoneTexte 24">
            <a:extLst>
              <a:ext uri="{FF2B5EF4-FFF2-40B4-BE49-F238E27FC236}">
                <a16:creationId xmlns:a16="http://schemas.microsoft.com/office/drawing/2014/main" id="{541A52E5-2F9E-2EAA-4000-B7706D98F984}"/>
              </a:ext>
            </a:extLst>
          </p:cNvPr>
          <p:cNvSpPr txBox="1"/>
          <p:nvPr/>
        </p:nvSpPr>
        <p:spPr>
          <a:xfrm>
            <a:off x="936308" y="6172280"/>
            <a:ext cx="10544704" cy="646331"/>
          </a:xfrm>
          <a:prstGeom prst="rect">
            <a:avLst/>
          </a:prstGeom>
          <a:noFill/>
        </p:spPr>
        <p:txBody>
          <a:bodyPr wrap="square">
            <a:spAutoFit/>
          </a:bodyPr>
          <a:lstStyle/>
          <a:p>
            <a:pPr algn="ctr"/>
            <a:r>
              <a:rPr kumimoji="0" lang="fr-FR" b="1" i="0" u="none" strike="noStrike" kern="1200" cap="none" spc="0" normalizeH="0" baseline="0" noProof="0" dirty="0">
                <a:ln>
                  <a:noFill/>
                </a:ln>
                <a:solidFill>
                  <a:schemeClr val="accent6"/>
                </a:solidFill>
                <a:effectLst>
                  <a:outerShdw blurRad="38100" dist="38100" dir="2700000" algn="tl">
                    <a:srgbClr val="000000">
                      <a:alpha val="43137"/>
                    </a:srgbClr>
                  </a:outerShdw>
                </a:effectLst>
                <a:uLnTx/>
                <a:uFillTx/>
                <a:latin typeface="Cambria" panose="02040503050406030204" pitchFamily="18" charset="0"/>
                <a:ea typeface="Cambria" panose="02040503050406030204" pitchFamily="18" charset="0"/>
                <a:cs typeface="+mj-cs"/>
              </a:rPr>
              <a:t>Notre objectif : vous doter d'une expertise pointue sur les mécanismes de financement de la R&amp;D et vous aider à élaborer une proposition gagnante.</a:t>
            </a:r>
            <a:endParaRPr lang="fr-FR" dirty="0">
              <a:solidFill>
                <a:schemeClr val="accent6"/>
              </a:solidFill>
            </a:endParaRPr>
          </a:p>
        </p:txBody>
      </p:sp>
    </p:spTree>
    <p:extLst>
      <p:ext uri="{BB962C8B-B14F-4D97-AF65-F5344CB8AC3E}">
        <p14:creationId xmlns:p14="http://schemas.microsoft.com/office/powerpoint/2010/main" val="1552440393"/>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3F1B0A9-D1D0-3B04-E55E-441ECAFFACF5}"/>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677EA275-8B96-C322-C948-5E8D8BAB7A4E}"/>
              </a:ext>
            </a:extLst>
          </p:cNvPr>
          <p:cNvSpPr>
            <a:spLocks noGrp="1"/>
          </p:cNvSpPr>
          <p:nvPr>
            <p:ph type="title"/>
          </p:nvPr>
        </p:nvSpPr>
        <p:spPr/>
        <p:txBody>
          <a:bodyPr/>
          <a:lstStyle/>
          <a:p>
            <a:r>
              <a:rPr lang="fr-FR" dirty="0"/>
              <a:t>Plan de travail et ressources</a:t>
            </a:r>
          </a:p>
        </p:txBody>
      </p:sp>
      <p:sp>
        <p:nvSpPr>
          <p:cNvPr id="4" name="Espace réservé du numéro de diapositive 3">
            <a:extLst>
              <a:ext uri="{FF2B5EF4-FFF2-40B4-BE49-F238E27FC236}">
                <a16:creationId xmlns:a16="http://schemas.microsoft.com/office/drawing/2014/main" id="{D820EFE1-F9D7-28B9-C631-5996B4761859}"/>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70</a:t>
            </a:fld>
            <a:endParaRPr lang="fr-FR">
              <a:latin typeface="Cambria" panose="02040503050406030204" pitchFamily="18" charset="0"/>
              <a:ea typeface="Cambria" panose="02040503050406030204" pitchFamily="18" charset="0"/>
            </a:endParaRPr>
          </a:p>
        </p:txBody>
      </p:sp>
      <p:sp>
        <p:nvSpPr>
          <p:cNvPr id="3" name="Slide Number Placeholder 4">
            <a:extLst>
              <a:ext uri="{FF2B5EF4-FFF2-40B4-BE49-F238E27FC236}">
                <a16:creationId xmlns:a16="http://schemas.microsoft.com/office/drawing/2014/main" id="{9A2B7392-0267-334B-FF9D-F8391CD4B35F}"/>
              </a:ext>
            </a:extLst>
          </p:cNvPr>
          <p:cNvSpPr txBox="1">
            <a:spLocks/>
          </p:cNvSpPr>
          <p:nvPr/>
        </p:nvSpPr>
        <p:spPr>
          <a:xfrm>
            <a:off x="86106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7E663E-E560-4A52-9EC1-091AEEA487BB}" type="slidenum">
              <a:rPr lang="fr-FR" smtClean="0">
                <a:solidFill>
                  <a:schemeClr val="accent1">
                    <a:lumMod val="75000"/>
                  </a:schemeClr>
                </a:solidFill>
                <a:latin typeface="Cambria" panose="02040503050406030204" pitchFamily="18" charset="0"/>
                <a:ea typeface="Cambria" panose="02040503050406030204" pitchFamily="18" charset="0"/>
              </a:rPr>
              <a:pPr/>
              <a:t>70</a:t>
            </a:fld>
            <a:endParaRPr lang="fr-FR">
              <a:solidFill>
                <a:schemeClr val="accent1">
                  <a:lumMod val="75000"/>
                </a:schemeClr>
              </a:solidFill>
              <a:latin typeface="Cambria" panose="02040503050406030204" pitchFamily="18" charset="0"/>
              <a:ea typeface="Cambria" panose="02040503050406030204" pitchFamily="18" charset="0"/>
            </a:endParaRPr>
          </a:p>
        </p:txBody>
      </p:sp>
      <p:pic>
        <p:nvPicPr>
          <p:cNvPr id="5" name="Image 4">
            <a:extLst>
              <a:ext uri="{FF2B5EF4-FFF2-40B4-BE49-F238E27FC236}">
                <a16:creationId xmlns:a16="http://schemas.microsoft.com/office/drawing/2014/main" id="{F1D6F35B-0E0D-8EEC-4211-B43EBEED3B98}"/>
              </a:ext>
            </a:extLst>
          </p:cNvPr>
          <p:cNvPicPr>
            <a:picLocks noChangeAspect="1"/>
          </p:cNvPicPr>
          <p:nvPr/>
        </p:nvPicPr>
        <p:blipFill>
          <a:blip r:embed="rId3"/>
          <a:stretch>
            <a:fillRect/>
          </a:stretch>
        </p:blipFill>
        <p:spPr>
          <a:xfrm>
            <a:off x="2956767" y="1004686"/>
            <a:ext cx="9065710" cy="5832305"/>
          </a:xfrm>
          <a:prstGeom prst="rect">
            <a:avLst/>
          </a:prstGeom>
        </p:spPr>
      </p:pic>
      <p:grpSp>
        <p:nvGrpSpPr>
          <p:cNvPr id="6" name="Groupe 8">
            <a:extLst>
              <a:ext uri="{FF2B5EF4-FFF2-40B4-BE49-F238E27FC236}">
                <a16:creationId xmlns:a16="http://schemas.microsoft.com/office/drawing/2014/main" id="{1828252F-84BC-59A1-FE83-84AB28FC6EB0}"/>
              </a:ext>
            </a:extLst>
          </p:cNvPr>
          <p:cNvGrpSpPr/>
          <p:nvPr/>
        </p:nvGrpSpPr>
        <p:grpSpPr>
          <a:xfrm>
            <a:off x="994001" y="5335299"/>
            <a:ext cx="2411841" cy="613015"/>
            <a:chOff x="608945" y="1012901"/>
            <a:chExt cx="2411841" cy="613015"/>
          </a:xfrm>
        </p:grpSpPr>
        <p:sp>
          <p:nvSpPr>
            <p:cNvPr id="7" name="Ellipse 2">
              <a:extLst>
                <a:ext uri="{FF2B5EF4-FFF2-40B4-BE49-F238E27FC236}">
                  <a16:creationId xmlns:a16="http://schemas.microsoft.com/office/drawing/2014/main" id="{FA5A33B8-1927-0C1B-8994-23ACA62637D3}"/>
                </a:ext>
              </a:extLst>
            </p:cNvPr>
            <p:cNvSpPr/>
            <p:nvPr/>
          </p:nvSpPr>
          <p:spPr>
            <a:xfrm>
              <a:off x="2621567" y="1123353"/>
              <a:ext cx="399219" cy="502563"/>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75000"/>
                  </a:schemeClr>
                </a:solidFill>
                <a:latin typeface="Cambria" panose="02040503050406030204" pitchFamily="18" charset="0"/>
                <a:ea typeface="Cambria" panose="02040503050406030204" pitchFamily="18" charset="0"/>
              </a:endParaRPr>
            </a:p>
          </p:txBody>
        </p:sp>
        <p:cxnSp>
          <p:nvCxnSpPr>
            <p:cNvPr id="8" name="Connecteur droit 6">
              <a:extLst>
                <a:ext uri="{FF2B5EF4-FFF2-40B4-BE49-F238E27FC236}">
                  <a16:creationId xmlns:a16="http://schemas.microsoft.com/office/drawing/2014/main" id="{403E6F13-AF71-3ECD-BAA1-5DF1151DAC66}"/>
                </a:ext>
              </a:extLst>
            </p:cNvPr>
            <p:cNvCxnSpPr>
              <a:cxnSpLocks/>
              <a:endCxn id="7" idx="2"/>
            </p:cNvCxnSpPr>
            <p:nvPr/>
          </p:nvCxnSpPr>
          <p:spPr>
            <a:xfrm>
              <a:off x="1286540" y="1249979"/>
              <a:ext cx="1335027" cy="124656"/>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9" name="ZoneTexte 7">
              <a:extLst>
                <a:ext uri="{FF2B5EF4-FFF2-40B4-BE49-F238E27FC236}">
                  <a16:creationId xmlns:a16="http://schemas.microsoft.com/office/drawing/2014/main" id="{D93A1D87-9424-98CF-69D7-12BC95C4AB62}"/>
                </a:ext>
              </a:extLst>
            </p:cNvPr>
            <p:cNvSpPr txBox="1"/>
            <p:nvPr/>
          </p:nvSpPr>
          <p:spPr>
            <a:xfrm>
              <a:off x="608945" y="1012901"/>
              <a:ext cx="785408" cy="369332"/>
            </a:xfrm>
            <a:prstGeom prst="rect">
              <a:avLst/>
            </a:prstGeom>
            <a:noFill/>
          </p:spPr>
          <p:txBody>
            <a:bodyPr wrap="none" rtlCol="0">
              <a:spAutoFit/>
            </a:bodyPr>
            <a:lstStyle/>
            <a:p>
              <a:r>
                <a:rPr lang="en-GB" b="1" dirty="0">
                  <a:solidFill>
                    <a:schemeClr val="accent1">
                      <a:lumMod val="75000"/>
                    </a:schemeClr>
                  </a:solidFill>
                  <a:latin typeface="Cambria" panose="02040503050406030204" pitchFamily="18" charset="0"/>
                  <a:ea typeface="Cambria" panose="02040503050406030204" pitchFamily="18" charset="0"/>
                </a:rPr>
                <a:t>Tasks</a:t>
              </a:r>
            </a:p>
          </p:txBody>
        </p:sp>
      </p:grpSp>
      <p:grpSp>
        <p:nvGrpSpPr>
          <p:cNvPr id="10" name="Groupe 17">
            <a:extLst>
              <a:ext uri="{FF2B5EF4-FFF2-40B4-BE49-F238E27FC236}">
                <a16:creationId xmlns:a16="http://schemas.microsoft.com/office/drawing/2014/main" id="{52425272-25FE-3AC9-9D4E-058981A487CF}"/>
              </a:ext>
            </a:extLst>
          </p:cNvPr>
          <p:cNvGrpSpPr/>
          <p:nvPr/>
        </p:nvGrpSpPr>
        <p:grpSpPr>
          <a:xfrm>
            <a:off x="1004021" y="2367460"/>
            <a:ext cx="6836735" cy="1486496"/>
            <a:chOff x="906509" y="909424"/>
            <a:chExt cx="2114277" cy="610917"/>
          </a:xfrm>
        </p:grpSpPr>
        <p:sp>
          <p:nvSpPr>
            <p:cNvPr id="11" name="Ellipse 18">
              <a:extLst>
                <a:ext uri="{FF2B5EF4-FFF2-40B4-BE49-F238E27FC236}">
                  <a16:creationId xmlns:a16="http://schemas.microsoft.com/office/drawing/2014/main" id="{472AFB72-7585-94BA-37C4-51FFD146B52A}"/>
                </a:ext>
              </a:extLst>
            </p:cNvPr>
            <p:cNvSpPr/>
            <p:nvPr/>
          </p:nvSpPr>
          <p:spPr>
            <a:xfrm>
              <a:off x="2628042" y="1382233"/>
              <a:ext cx="392744" cy="138108"/>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75000"/>
                  </a:schemeClr>
                </a:solidFill>
                <a:latin typeface="Cambria" panose="02040503050406030204" pitchFamily="18" charset="0"/>
                <a:ea typeface="Cambria" panose="02040503050406030204" pitchFamily="18" charset="0"/>
              </a:endParaRPr>
            </a:p>
          </p:txBody>
        </p:sp>
        <p:cxnSp>
          <p:nvCxnSpPr>
            <p:cNvPr id="12" name="Connecteur droit 19">
              <a:extLst>
                <a:ext uri="{FF2B5EF4-FFF2-40B4-BE49-F238E27FC236}">
                  <a16:creationId xmlns:a16="http://schemas.microsoft.com/office/drawing/2014/main" id="{2660274A-02F4-1D45-49B1-2418F824FE2A}"/>
                </a:ext>
              </a:extLst>
            </p:cNvPr>
            <p:cNvCxnSpPr>
              <a:endCxn id="11" idx="2"/>
            </p:cNvCxnSpPr>
            <p:nvPr/>
          </p:nvCxnSpPr>
          <p:spPr>
            <a:xfrm>
              <a:off x="1293056" y="1036207"/>
              <a:ext cx="1334986" cy="415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3" name="ZoneTexte 20">
              <a:extLst>
                <a:ext uri="{FF2B5EF4-FFF2-40B4-BE49-F238E27FC236}">
                  <a16:creationId xmlns:a16="http://schemas.microsoft.com/office/drawing/2014/main" id="{CD0A0F4A-26AC-CF18-7041-B2691C6E851E}"/>
                </a:ext>
              </a:extLst>
            </p:cNvPr>
            <p:cNvSpPr txBox="1"/>
            <p:nvPr/>
          </p:nvSpPr>
          <p:spPr>
            <a:xfrm>
              <a:off x="906509" y="909424"/>
              <a:ext cx="478977" cy="151787"/>
            </a:xfrm>
            <a:prstGeom prst="rect">
              <a:avLst/>
            </a:prstGeom>
            <a:noFill/>
          </p:spPr>
          <p:txBody>
            <a:bodyPr wrap="none" rtlCol="0">
              <a:spAutoFit/>
            </a:bodyPr>
            <a:lstStyle/>
            <a:p>
              <a:r>
                <a:rPr lang="en-GB" b="1" dirty="0">
                  <a:solidFill>
                    <a:schemeClr val="accent1">
                      <a:lumMod val="75000"/>
                    </a:schemeClr>
                  </a:solidFill>
                  <a:latin typeface="Cambria" panose="02040503050406030204" pitchFamily="18" charset="0"/>
                  <a:ea typeface="Cambria" panose="02040503050406030204" pitchFamily="18" charset="0"/>
                </a:rPr>
                <a:t>Deliverables</a:t>
              </a:r>
            </a:p>
          </p:txBody>
        </p:sp>
      </p:grpSp>
      <p:grpSp>
        <p:nvGrpSpPr>
          <p:cNvPr id="14" name="Groupe 27">
            <a:extLst>
              <a:ext uri="{FF2B5EF4-FFF2-40B4-BE49-F238E27FC236}">
                <a16:creationId xmlns:a16="http://schemas.microsoft.com/office/drawing/2014/main" id="{61A61F6A-CEEF-F015-9634-B3CB61B9F3C6}"/>
              </a:ext>
            </a:extLst>
          </p:cNvPr>
          <p:cNvGrpSpPr/>
          <p:nvPr/>
        </p:nvGrpSpPr>
        <p:grpSpPr>
          <a:xfrm>
            <a:off x="994001" y="1578617"/>
            <a:ext cx="8742059" cy="654103"/>
            <a:chOff x="906509" y="792389"/>
            <a:chExt cx="2703503" cy="268822"/>
          </a:xfrm>
        </p:grpSpPr>
        <p:sp>
          <p:nvSpPr>
            <p:cNvPr id="15" name="Ellipse 28">
              <a:extLst>
                <a:ext uri="{FF2B5EF4-FFF2-40B4-BE49-F238E27FC236}">
                  <a16:creationId xmlns:a16="http://schemas.microsoft.com/office/drawing/2014/main" id="{616A8C0F-61F5-75A6-D43A-4F56C45018D9}"/>
                </a:ext>
              </a:extLst>
            </p:cNvPr>
            <p:cNvSpPr/>
            <p:nvPr/>
          </p:nvSpPr>
          <p:spPr>
            <a:xfrm>
              <a:off x="3217268" y="792389"/>
              <a:ext cx="392744" cy="138108"/>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75000"/>
                  </a:schemeClr>
                </a:solidFill>
                <a:latin typeface="Cambria" panose="02040503050406030204" pitchFamily="18" charset="0"/>
                <a:ea typeface="Cambria" panose="02040503050406030204" pitchFamily="18" charset="0"/>
              </a:endParaRPr>
            </a:p>
          </p:txBody>
        </p:sp>
        <p:cxnSp>
          <p:nvCxnSpPr>
            <p:cNvPr id="16" name="Connecteur droit 29">
              <a:extLst>
                <a:ext uri="{FF2B5EF4-FFF2-40B4-BE49-F238E27FC236}">
                  <a16:creationId xmlns:a16="http://schemas.microsoft.com/office/drawing/2014/main" id="{1E951C10-C544-8032-A844-56864B5D21EF}"/>
                </a:ext>
              </a:extLst>
            </p:cNvPr>
            <p:cNvCxnSpPr>
              <a:cxnSpLocks/>
              <a:stCxn id="17" idx="3"/>
              <a:endCxn id="15" idx="2"/>
            </p:cNvCxnSpPr>
            <p:nvPr/>
          </p:nvCxnSpPr>
          <p:spPr>
            <a:xfrm flipV="1">
              <a:off x="1332938" y="861443"/>
              <a:ext cx="1884330" cy="123875"/>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7" name="ZoneTexte 30">
              <a:extLst>
                <a:ext uri="{FF2B5EF4-FFF2-40B4-BE49-F238E27FC236}">
                  <a16:creationId xmlns:a16="http://schemas.microsoft.com/office/drawing/2014/main" id="{828AE889-6F79-39B5-91AD-B18D101B04E0}"/>
                </a:ext>
              </a:extLst>
            </p:cNvPr>
            <p:cNvSpPr txBox="1"/>
            <p:nvPr/>
          </p:nvSpPr>
          <p:spPr>
            <a:xfrm>
              <a:off x="906509" y="909424"/>
              <a:ext cx="426429" cy="151787"/>
            </a:xfrm>
            <a:prstGeom prst="rect">
              <a:avLst/>
            </a:prstGeom>
            <a:noFill/>
          </p:spPr>
          <p:txBody>
            <a:bodyPr wrap="none" rtlCol="0">
              <a:spAutoFit/>
            </a:bodyPr>
            <a:lstStyle/>
            <a:p>
              <a:r>
                <a:rPr lang="en-GB" b="1" dirty="0">
                  <a:solidFill>
                    <a:schemeClr val="accent1">
                      <a:lumMod val="75000"/>
                    </a:schemeClr>
                  </a:solidFill>
                  <a:latin typeface="Cambria" panose="02040503050406030204" pitchFamily="18" charset="0"/>
                  <a:ea typeface="Cambria" panose="02040503050406030204" pitchFamily="18" charset="0"/>
                </a:rPr>
                <a:t>Milestones</a:t>
              </a:r>
            </a:p>
          </p:txBody>
        </p:sp>
      </p:grpSp>
      <p:grpSp>
        <p:nvGrpSpPr>
          <p:cNvPr id="18" name="Groupe 31">
            <a:extLst>
              <a:ext uri="{FF2B5EF4-FFF2-40B4-BE49-F238E27FC236}">
                <a16:creationId xmlns:a16="http://schemas.microsoft.com/office/drawing/2014/main" id="{C9A7F4FA-1D73-8D62-B9E0-F0A95F09972B}"/>
              </a:ext>
            </a:extLst>
          </p:cNvPr>
          <p:cNvGrpSpPr/>
          <p:nvPr/>
        </p:nvGrpSpPr>
        <p:grpSpPr>
          <a:xfrm>
            <a:off x="392071" y="4036249"/>
            <a:ext cx="3701321" cy="1486496"/>
            <a:chOff x="906509" y="909424"/>
            <a:chExt cx="2114277" cy="610917"/>
          </a:xfrm>
        </p:grpSpPr>
        <p:sp>
          <p:nvSpPr>
            <p:cNvPr id="19" name="Ellipse 32">
              <a:extLst>
                <a:ext uri="{FF2B5EF4-FFF2-40B4-BE49-F238E27FC236}">
                  <a16:creationId xmlns:a16="http://schemas.microsoft.com/office/drawing/2014/main" id="{5A47EF68-51C7-C466-144F-0FFA68BEDFC9}"/>
                </a:ext>
              </a:extLst>
            </p:cNvPr>
            <p:cNvSpPr/>
            <p:nvPr/>
          </p:nvSpPr>
          <p:spPr>
            <a:xfrm>
              <a:off x="2628042" y="1382233"/>
              <a:ext cx="392744" cy="138108"/>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b="1">
                <a:solidFill>
                  <a:schemeClr val="accent1">
                    <a:lumMod val="75000"/>
                  </a:schemeClr>
                </a:solidFill>
                <a:latin typeface="Cambria" panose="02040503050406030204" pitchFamily="18" charset="0"/>
                <a:ea typeface="Cambria" panose="02040503050406030204" pitchFamily="18" charset="0"/>
              </a:endParaRPr>
            </a:p>
          </p:txBody>
        </p:sp>
        <p:cxnSp>
          <p:nvCxnSpPr>
            <p:cNvPr id="20" name="Connecteur droit 33">
              <a:extLst>
                <a:ext uri="{FF2B5EF4-FFF2-40B4-BE49-F238E27FC236}">
                  <a16:creationId xmlns:a16="http://schemas.microsoft.com/office/drawing/2014/main" id="{D2A62923-A43B-2DFE-26F8-ACA16263DE3B}"/>
                </a:ext>
              </a:extLst>
            </p:cNvPr>
            <p:cNvCxnSpPr>
              <a:endCxn id="19" idx="2"/>
            </p:cNvCxnSpPr>
            <p:nvPr/>
          </p:nvCxnSpPr>
          <p:spPr>
            <a:xfrm>
              <a:off x="1293056" y="1036207"/>
              <a:ext cx="1334986" cy="415080"/>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1" name="ZoneTexte 34">
              <a:extLst>
                <a:ext uri="{FF2B5EF4-FFF2-40B4-BE49-F238E27FC236}">
                  <a16:creationId xmlns:a16="http://schemas.microsoft.com/office/drawing/2014/main" id="{2CF6867A-9074-07E4-2F92-7A80D4C159A8}"/>
                </a:ext>
              </a:extLst>
            </p:cNvPr>
            <p:cNvSpPr txBox="1"/>
            <p:nvPr/>
          </p:nvSpPr>
          <p:spPr>
            <a:xfrm>
              <a:off x="906509" y="909424"/>
              <a:ext cx="1098256" cy="151787"/>
            </a:xfrm>
            <a:prstGeom prst="rect">
              <a:avLst/>
            </a:prstGeom>
            <a:noFill/>
          </p:spPr>
          <p:txBody>
            <a:bodyPr wrap="none" rtlCol="0">
              <a:spAutoFit/>
            </a:bodyPr>
            <a:lstStyle/>
            <a:p>
              <a:r>
                <a:rPr lang="en-GB" b="1" dirty="0">
                  <a:solidFill>
                    <a:schemeClr val="accent1">
                      <a:lumMod val="75000"/>
                    </a:schemeClr>
                  </a:solidFill>
                  <a:latin typeface="Cambria" panose="02040503050406030204" pitchFamily="18" charset="0"/>
                  <a:ea typeface="Cambria" panose="02040503050406030204" pitchFamily="18" charset="0"/>
                </a:rPr>
                <a:t>Work - packages</a:t>
              </a:r>
            </a:p>
          </p:txBody>
        </p:sp>
      </p:grpSp>
      <p:sp>
        <p:nvSpPr>
          <p:cNvPr id="22" name="TextBox 21">
            <a:extLst>
              <a:ext uri="{FF2B5EF4-FFF2-40B4-BE49-F238E27FC236}">
                <a16:creationId xmlns:a16="http://schemas.microsoft.com/office/drawing/2014/main" id="{A40E02DF-BC51-8B5B-FA07-D2E92AA9A1B4}"/>
              </a:ext>
            </a:extLst>
          </p:cNvPr>
          <p:cNvSpPr txBox="1"/>
          <p:nvPr/>
        </p:nvSpPr>
        <p:spPr>
          <a:xfrm>
            <a:off x="0" y="1128946"/>
            <a:ext cx="6127530" cy="646331"/>
          </a:xfrm>
          <a:prstGeom prst="rect">
            <a:avLst/>
          </a:prstGeom>
          <a:noFill/>
        </p:spPr>
        <p:txBody>
          <a:bodyPr wrap="square">
            <a:spAutoFit/>
          </a:bodyPr>
          <a:lstStyle/>
          <a:p>
            <a:pPr marL="0" indent="0">
              <a:buNone/>
            </a:pPr>
            <a:r>
              <a:rPr lang="fr-FR" b="1" dirty="0">
                <a:solidFill>
                  <a:schemeClr val="accent1">
                    <a:lumMod val="75000"/>
                  </a:schemeClr>
                </a:solidFill>
                <a:latin typeface="Cambria" panose="02040503050406030204" pitchFamily="18" charset="0"/>
                <a:ea typeface="Cambria" panose="02040503050406030204" pitchFamily="18" charset="0"/>
              </a:rPr>
              <a:t>Gantt Chart</a:t>
            </a:r>
          </a:p>
          <a:p>
            <a:pPr marL="0" indent="0">
              <a:buNone/>
            </a:pPr>
            <a:endParaRPr lang="fr-FR" b="1" u="sng" dirty="0">
              <a:solidFill>
                <a:schemeClr val="accent1">
                  <a:lumMod val="75000"/>
                </a:schemeClr>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830607219"/>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4F21CC71-3D4E-1693-44FE-6C8AD85732A1}"/>
              </a:ext>
            </a:extLst>
          </p:cNvPr>
          <p:cNvSpPr>
            <a:spLocks noGrp="1"/>
          </p:cNvSpPr>
          <p:nvPr>
            <p:ph type="title"/>
          </p:nvPr>
        </p:nvSpPr>
        <p:spPr>
          <a:xfrm>
            <a:off x="182526" y="162904"/>
            <a:ext cx="11214538" cy="687481"/>
          </a:xfrm>
        </p:spPr>
        <p:txBody>
          <a:bodyPr/>
          <a:lstStyle/>
          <a:p>
            <a:r>
              <a:rPr lang="fr-FR" dirty="0"/>
              <a:t>Lot de travail</a:t>
            </a:r>
          </a:p>
        </p:txBody>
      </p:sp>
      <p:sp>
        <p:nvSpPr>
          <p:cNvPr id="4" name="Espace réservé du numéro de diapositive 3">
            <a:extLst>
              <a:ext uri="{FF2B5EF4-FFF2-40B4-BE49-F238E27FC236}">
                <a16:creationId xmlns:a16="http://schemas.microsoft.com/office/drawing/2014/main" id="{7A9BB8E2-0E5C-DF18-2DCD-F3FC9B2D3700}"/>
              </a:ext>
            </a:extLst>
          </p:cNvPr>
          <p:cNvSpPr>
            <a:spLocks noGrp="1"/>
          </p:cNvSpPr>
          <p:nvPr>
            <p:ph type="sldNum" sz="quarter" idx="12"/>
          </p:nvPr>
        </p:nvSpPr>
        <p:spPr>
          <a:xfrm>
            <a:off x="3584700" y="6449784"/>
            <a:ext cx="2743200" cy="365125"/>
          </a:xfrm>
        </p:spPr>
        <p:txBody>
          <a:bodyPr/>
          <a:lstStyle/>
          <a:p>
            <a:fld id="{67A26BC6-3AD6-4031-B39F-1DDABC68D122}" type="slidenum">
              <a:rPr lang="fr-FR" smtClean="0">
                <a:latin typeface="Cambria" panose="02040503050406030204" pitchFamily="18" charset="0"/>
                <a:ea typeface="Cambria" panose="02040503050406030204" pitchFamily="18" charset="0"/>
              </a:rPr>
              <a:pPr/>
              <a:t>71</a:t>
            </a:fld>
            <a:endParaRPr lang="fr-FR">
              <a:latin typeface="Cambria" panose="02040503050406030204" pitchFamily="18" charset="0"/>
              <a:ea typeface="Cambria" panose="02040503050406030204" pitchFamily="18" charset="0"/>
            </a:endParaRPr>
          </a:p>
        </p:txBody>
      </p:sp>
      <p:sp>
        <p:nvSpPr>
          <p:cNvPr id="5" name="Slide Number Placeholder 4">
            <a:extLst>
              <a:ext uri="{FF2B5EF4-FFF2-40B4-BE49-F238E27FC236}">
                <a16:creationId xmlns:a16="http://schemas.microsoft.com/office/drawing/2014/main" id="{626289BE-84D1-0B07-0D19-E574D625AC99}"/>
              </a:ext>
            </a:extLst>
          </p:cNvPr>
          <p:cNvSpPr txBox="1">
            <a:spLocks/>
          </p:cNvSpPr>
          <p:nvPr/>
        </p:nvSpPr>
        <p:spPr>
          <a:xfrm>
            <a:off x="2794000" y="6356350"/>
            <a:ext cx="2743200" cy="365125"/>
          </a:xfrm>
          <a:prstGeom prst="rect">
            <a:avLst/>
          </a:prstGeom>
        </p:spPr>
        <p:txBody>
          <a:bodyPr vert="horz" lIns="91440" tIns="45720" rIns="91440" bIns="45720" rtlCol="0" anchor="ctr"/>
          <a:lstStyle>
            <a:defPPr>
              <a:defRPr lang="fr-FR"/>
            </a:defPPr>
            <a:lvl1pPr marL="0" algn="r" defTabSz="914400" rtl="0" eaLnBrk="1" latinLnBrk="0" hangingPunct="1">
              <a:defRPr sz="1200" b="1"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547E663E-E560-4A52-9EC1-091AEEA487BB}" type="slidenum">
              <a:rPr lang="fr-FR" smtClean="0">
                <a:solidFill>
                  <a:schemeClr val="accent1">
                    <a:lumMod val="75000"/>
                  </a:schemeClr>
                </a:solidFill>
                <a:latin typeface="Cambria" panose="02040503050406030204" pitchFamily="18" charset="0"/>
                <a:ea typeface="Cambria" panose="02040503050406030204" pitchFamily="18" charset="0"/>
              </a:rPr>
              <a:pPr/>
              <a:t>71</a:t>
            </a:fld>
            <a:endParaRPr lang="fr-FR">
              <a:solidFill>
                <a:schemeClr val="accent1">
                  <a:lumMod val="75000"/>
                </a:schemeClr>
              </a:solidFill>
              <a:latin typeface="Cambria" panose="02040503050406030204" pitchFamily="18" charset="0"/>
              <a:ea typeface="Cambria" panose="02040503050406030204" pitchFamily="18" charset="0"/>
            </a:endParaRPr>
          </a:p>
        </p:txBody>
      </p:sp>
      <p:pic>
        <p:nvPicPr>
          <p:cNvPr id="6" name="Picture 3">
            <a:extLst>
              <a:ext uri="{FF2B5EF4-FFF2-40B4-BE49-F238E27FC236}">
                <a16:creationId xmlns:a16="http://schemas.microsoft.com/office/drawing/2014/main" id="{8C6F1C2C-0375-F2C2-F9DE-F4AC9454BF30}"/>
              </a:ext>
            </a:extLst>
          </p:cNvPr>
          <p:cNvPicPr>
            <a:picLocks noChangeAspect="1"/>
          </p:cNvPicPr>
          <p:nvPr/>
        </p:nvPicPr>
        <p:blipFill>
          <a:blip r:embed="rId3"/>
          <a:stretch>
            <a:fillRect/>
          </a:stretch>
        </p:blipFill>
        <p:spPr>
          <a:xfrm>
            <a:off x="161662" y="818032"/>
            <a:ext cx="6198313" cy="6038700"/>
          </a:xfrm>
          <a:prstGeom prst="rect">
            <a:avLst/>
          </a:prstGeom>
        </p:spPr>
      </p:pic>
      <p:sp>
        <p:nvSpPr>
          <p:cNvPr id="8" name="Ellipse 20">
            <a:extLst>
              <a:ext uri="{FF2B5EF4-FFF2-40B4-BE49-F238E27FC236}">
                <a16:creationId xmlns:a16="http://schemas.microsoft.com/office/drawing/2014/main" id="{9D2B0977-2B0D-EDF7-0206-A49A71C9C2C5}"/>
              </a:ext>
            </a:extLst>
          </p:cNvPr>
          <p:cNvSpPr/>
          <p:nvPr/>
        </p:nvSpPr>
        <p:spPr>
          <a:xfrm>
            <a:off x="92519" y="3351633"/>
            <a:ext cx="1269978" cy="336047"/>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Cambria" panose="02040503050406030204" pitchFamily="18" charset="0"/>
              <a:ea typeface="Cambria" panose="02040503050406030204" pitchFamily="18" charset="0"/>
            </a:endParaRPr>
          </a:p>
        </p:txBody>
      </p:sp>
      <p:grpSp>
        <p:nvGrpSpPr>
          <p:cNvPr id="11" name="Groupe 19">
            <a:extLst>
              <a:ext uri="{FF2B5EF4-FFF2-40B4-BE49-F238E27FC236}">
                <a16:creationId xmlns:a16="http://schemas.microsoft.com/office/drawing/2014/main" id="{DE656554-374D-3513-C9A2-5B49A560FD2C}"/>
              </a:ext>
            </a:extLst>
          </p:cNvPr>
          <p:cNvGrpSpPr/>
          <p:nvPr/>
        </p:nvGrpSpPr>
        <p:grpSpPr>
          <a:xfrm>
            <a:off x="182526" y="6154404"/>
            <a:ext cx="5120173" cy="598258"/>
            <a:chOff x="2817988" y="1282815"/>
            <a:chExt cx="1583426" cy="245871"/>
          </a:xfrm>
        </p:grpSpPr>
        <p:sp>
          <p:nvSpPr>
            <p:cNvPr id="12" name="Ellipse 20">
              <a:extLst>
                <a:ext uri="{FF2B5EF4-FFF2-40B4-BE49-F238E27FC236}">
                  <a16:creationId xmlns:a16="http://schemas.microsoft.com/office/drawing/2014/main" id="{E979988C-15CB-7D28-0648-E3DD6A8639ED}"/>
                </a:ext>
              </a:extLst>
            </p:cNvPr>
            <p:cNvSpPr/>
            <p:nvPr/>
          </p:nvSpPr>
          <p:spPr>
            <a:xfrm>
              <a:off x="2817988" y="1282815"/>
              <a:ext cx="101801" cy="245871"/>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accent1">
                    <a:lumMod val="75000"/>
                  </a:schemeClr>
                </a:solidFill>
                <a:latin typeface="Cambria" panose="02040503050406030204" pitchFamily="18" charset="0"/>
                <a:ea typeface="Cambria" panose="02040503050406030204" pitchFamily="18" charset="0"/>
              </a:endParaRPr>
            </a:p>
          </p:txBody>
        </p:sp>
        <p:cxnSp>
          <p:nvCxnSpPr>
            <p:cNvPr id="13" name="Connecteur droit 21">
              <a:extLst>
                <a:ext uri="{FF2B5EF4-FFF2-40B4-BE49-F238E27FC236}">
                  <a16:creationId xmlns:a16="http://schemas.microsoft.com/office/drawing/2014/main" id="{3ADBED06-49CB-9B2F-362A-07AE20957A98}"/>
                </a:ext>
              </a:extLst>
            </p:cNvPr>
            <p:cNvCxnSpPr>
              <a:cxnSpLocks/>
            </p:cNvCxnSpPr>
            <p:nvPr/>
          </p:nvCxnSpPr>
          <p:spPr>
            <a:xfrm flipH="1" flipV="1">
              <a:off x="2943165" y="1432360"/>
              <a:ext cx="1035207" cy="11847"/>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14" name="ZoneTexte 22">
              <a:extLst>
                <a:ext uri="{FF2B5EF4-FFF2-40B4-BE49-F238E27FC236}">
                  <a16:creationId xmlns:a16="http://schemas.microsoft.com/office/drawing/2014/main" id="{86AC7C8A-5F13-A7C4-EF2F-4E8FDEEB8A34}"/>
                </a:ext>
              </a:extLst>
            </p:cNvPr>
            <p:cNvSpPr txBox="1"/>
            <p:nvPr/>
          </p:nvSpPr>
          <p:spPr>
            <a:xfrm>
              <a:off x="3967549" y="1365810"/>
              <a:ext cx="433865" cy="151787"/>
            </a:xfrm>
            <a:prstGeom prst="rect">
              <a:avLst/>
            </a:prstGeom>
            <a:noFill/>
          </p:spPr>
          <p:txBody>
            <a:bodyPr wrap="none" rtlCol="0">
              <a:spAutoFit/>
            </a:bodyPr>
            <a:lstStyle/>
            <a:p>
              <a:r>
                <a:rPr lang="en-GB" dirty="0">
                  <a:solidFill>
                    <a:schemeClr val="accent1">
                      <a:lumMod val="75000"/>
                    </a:schemeClr>
                  </a:solidFill>
                  <a:latin typeface="Cambria" panose="02040503050406030204" pitchFamily="18" charset="0"/>
                  <a:ea typeface="Cambria" panose="02040503050406030204" pitchFamily="18" charset="0"/>
                </a:rPr>
                <a:t>Deliverables</a:t>
              </a:r>
            </a:p>
          </p:txBody>
        </p:sp>
      </p:grpSp>
      <p:sp>
        <p:nvSpPr>
          <p:cNvPr id="15" name="Ellipse 20">
            <a:extLst>
              <a:ext uri="{FF2B5EF4-FFF2-40B4-BE49-F238E27FC236}">
                <a16:creationId xmlns:a16="http://schemas.microsoft.com/office/drawing/2014/main" id="{964C5E43-75C0-E431-A94F-9D88C29FB929}"/>
              </a:ext>
            </a:extLst>
          </p:cNvPr>
          <p:cNvSpPr/>
          <p:nvPr/>
        </p:nvSpPr>
        <p:spPr>
          <a:xfrm>
            <a:off x="162348" y="4804566"/>
            <a:ext cx="1269979" cy="336047"/>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Cambria" panose="02040503050406030204" pitchFamily="18" charset="0"/>
              <a:ea typeface="Cambria" panose="02040503050406030204" pitchFamily="18" charset="0"/>
            </a:endParaRPr>
          </a:p>
        </p:txBody>
      </p:sp>
      <p:sp>
        <p:nvSpPr>
          <p:cNvPr id="18" name="Ellipse 20">
            <a:extLst>
              <a:ext uri="{FF2B5EF4-FFF2-40B4-BE49-F238E27FC236}">
                <a16:creationId xmlns:a16="http://schemas.microsoft.com/office/drawing/2014/main" id="{75409250-E957-1FCF-054D-E5CE462C8995}"/>
              </a:ext>
            </a:extLst>
          </p:cNvPr>
          <p:cNvSpPr/>
          <p:nvPr/>
        </p:nvSpPr>
        <p:spPr>
          <a:xfrm>
            <a:off x="119014" y="1067094"/>
            <a:ext cx="1320942" cy="1354526"/>
          </a:xfrm>
          <a:prstGeom prst="ellipse">
            <a:avLst/>
          </a:prstGeom>
          <a:solidFill>
            <a:srgbClr val="F4B183">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accent1">
                  <a:lumMod val="75000"/>
                </a:schemeClr>
              </a:solidFill>
              <a:latin typeface="Cambria" panose="02040503050406030204" pitchFamily="18" charset="0"/>
              <a:ea typeface="Cambria" panose="02040503050406030204" pitchFamily="18" charset="0"/>
            </a:endParaRPr>
          </a:p>
        </p:txBody>
      </p:sp>
      <p:cxnSp>
        <p:nvCxnSpPr>
          <p:cNvPr id="19" name="Connecteur droit 21">
            <a:extLst>
              <a:ext uri="{FF2B5EF4-FFF2-40B4-BE49-F238E27FC236}">
                <a16:creationId xmlns:a16="http://schemas.microsoft.com/office/drawing/2014/main" id="{5B8B7856-C0E1-D4D2-609A-CA7E3CDE4C30}"/>
              </a:ext>
            </a:extLst>
          </p:cNvPr>
          <p:cNvCxnSpPr>
            <a:cxnSpLocks/>
            <a:stCxn id="20" idx="1"/>
          </p:cNvCxnSpPr>
          <p:nvPr/>
        </p:nvCxnSpPr>
        <p:spPr>
          <a:xfrm flipH="1">
            <a:off x="1362499" y="871297"/>
            <a:ext cx="2692157" cy="463103"/>
          </a:xfrm>
          <a:prstGeom prst="line">
            <a:avLst/>
          </a:prstGeom>
          <a:ln>
            <a:solidFill>
              <a:schemeClr val="accent2"/>
            </a:solidFill>
          </a:ln>
        </p:spPr>
        <p:style>
          <a:lnRef idx="1">
            <a:schemeClr val="accent1"/>
          </a:lnRef>
          <a:fillRef idx="0">
            <a:schemeClr val="accent1"/>
          </a:fillRef>
          <a:effectRef idx="0">
            <a:schemeClr val="accent1"/>
          </a:effectRef>
          <a:fontRef idx="minor">
            <a:schemeClr val="tx1"/>
          </a:fontRef>
        </p:style>
      </p:cxnSp>
      <p:sp>
        <p:nvSpPr>
          <p:cNvPr id="20" name="ZoneTexte 22">
            <a:extLst>
              <a:ext uri="{FF2B5EF4-FFF2-40B4-BE49-F238E27FC236}">
                <a16:creationId xmlns:a16="http://schemas.microsoft.com/office/drawing/2014/main" id="{8C18D186-92F4-4517-C2AA-0B43F4C1AB7E}"/>
              </a:ext>
            </a:extLst>
          </p:cNvPr>
          <p:cNvSpPr txBox="1"/>
          <p:nvPr/>
        </p:nvSpPr>
        <p:spPr>
          <a:xfrm>
            <a:off x="4054656" y="686631"/>
            <a:ext cx="1803288" cy="369332"/>
          </a:xfrm>
          <a:prstGeom prst="rect">
            <a:avLst/>
          </a:prstGeom>
          <a:noFill/>
        </p:spPr>
        <p:txBody>
          <a:bodyPr wrap="square" rtlCol="0">
            <a:spAutoFit/>
          </a:bodyPr>
          <a:lstStyle/>
          <a:p>
            <a:r>
              <a:rPr lang="en-GB" dirty="0">
                <a:solidFill>
                  <a:schemeClr val="accent1">
                    <a:lumMod val="75000"/>
                  </a:schemeClr>
                </a:solidFill>
                <a:latin typeface="Cambria" panose="02040503050406030204" pitchFamily="18" charset="0"/>
                <a:ea typeface="Cambria" panose="02040503050406030204" pitchFamily="18" charset="0"/>
              </a:rPr>
              <a:t>A compléter !</a:t>
            </a:r>
          </a:p>
        </p:txBody>
      </p:sp>
      <p:pic>
        <p:nvPicPr>
          <p:cNvPr id="3" name="Picture 8">
            <a:extLst>
              <a:ext uri="{FF2B5EF4-FFF2-40B4-BE49-F238E27FC236}">
                <a16:creationId xmlns:a16="http://schemas.microsoft.com/office/drawing/2014/main" id="{A9147012-7B22-FF6E-64E8-54F7F7E7E7D4}"/>
              </a:ext>
            </a:extLst>
          </p:cNvPr>
          <p:cNvPicPr>
            <a:picLocks noChangeAspect="1"/>
          </p:cNvPicPr>
          <p:nvPr/>
        </p:nvPicPr>
        <p:blipFill>
          <a:blip r:embed="rId4"/>
          <a:stretch>
            <a:fillRect/>
          </a:stretch>
        </p:blipFill>
        <p:spPr>
          <a:xfrm>
            <a:off x="6634608" y="2100079"/>
            <a:ext cx="5302600" cy="1056812"/>
          </a:xfrm>
          <a:prstGeom prst="rect">
            <a:avLst/>
          </a:prstGeom>
        </p:spPr>
      </p:pic>
      <p:pic>
        <p:nvPicPr>
          <p:cNvPr id="32" name="Picture 4">
            <a:extLst>
              <a:ext uri="{FF2B5EF4-FFF2-40B4-BE49-F238E27FC236}">
                <a16:creationId xmlns:a16="http://schemas.microsoft.com/office/drawing/2014/main" id="{A701D19C-65F5-3A31-6DA6-57038553EE46}"/>
              </a:ext>
            </a:extLst>
          </p:cNvPr>
          <p:cNvPicPr>
            <a:picLocks noChangeAspect="1"/>
          </p:cNvPicPr>
          <p:nvPr/>
        </p:nvPicPr>
        <p:blipFill rotWithShape="1">
          <a:blip r:embed="rId5"/>
          <a:srcRect b="52356"/>
          <a:stretch/>
        </p:blipFill>
        <p:spPr>
          <a:xfrm>
            <a:off x="6836381" y="3837382"/>
            <a:ext cx="4899054" cy="417574"/>
          </a:xfrm>
          <a:prstGeom prst="rect">
            <a:avLst/>
          </a:prstGeom>
        </p:spPr>
      </p:pic>
      <p:pic>
        <p:nvPicPr>
          <p:cNvPr id="43" name="Picture 5">
            <a:extLst>
              <a:ext uri="{FF2B5EF4-FFF2-40B4-BE49-F238E27FC236}">
                <a16:creationId xmlns:a16="http://schemas.microsoft.com/office/drawing/2014/main" id="{797F6A91-3E73-0A72-0012-E2F430B7A8D6}"/>
              </a:ext>
            </a:extLst>
          </p:cNvPr>
          <p:cNvPicPr>
            <a:picLocks noChangeAspect="1"/>
          </p:cNvPicPr>
          <p:nvPr/>
        </p:nvPicPr>
        <p:blipFill rotWithShape="1">
          <a:blip r:embed="rId6"/>
          <a:srcRect t="3451" b="48661"/>
          <a:stretch/>
        </p:blipFill>
        <p:spPr>
          <a:xfrm>
            <a:off x="7023494" y="5241514"/>
            <a:ext cx="4711941" cy="417574"/>
          </a:xfrm>
          <a:prstGeom prst="rect">
            <a:avLst/>
          </a:prstGeom>
        </p:spPr>
      </p:pic>
    </p:spTree>
    <p:extLst>
      <p:ext uri="{BB962C8B-B14F-4D97-AF65-F5344CB8AC3E}">
        <p14:creationId xmlns:p14="http://schemas.microsoft.com/office/powerpoint/2010/main" val="233077862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6F9E89-8890-0AA8-868F-455EABAADF2D}"/>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7A5F4104-5675-494B-268E-158494676523}"/>
              </a:ext>
            </a:extLst>
          </p:cNvPr>
          <p:cNvSpPr>
            <a:spLocks noGrp="1"/>
          </p:cNvSpPr>
          <p:nvPr>
            <p:ph type="title"/>
          </p:nvPr>
        </p:nvSpPr>
        <p:spPr/>
        <p:txBody>
          <a:bodyPr/>
          <a:lstStyle/>
          <a:p>
            <a:r>
              <a:rPr lang="fr-FR" dirty="0"/>
              <a:t>Consortium as a </a:t>
            </a:r>
            <a:r>
              <a:rPr lang="fr-FR" dirty="0" err="1"/>
              <a:t>whole</a:t>
            </a:r>
            <a:endParaRPr lang="fr-FR" dirty="0"/>
          </a:p>
        </p:txBody>
      </p:sp>
      <p:sp>
        <p:nvSpPr>
          <p:cNvPr id="3" name="Espace réservé du contenu 2">
            <a:extLst>
              <a:ext uri="{FF2B5EF4-FFF2-40B4-BE49-F238E27FC236}">
                <a16:creationId xmlns:a16="http://schemas.microsoft.com/office/drawing/2014/main" id="{D65F3024-5DC4-E65B-E264-C4BD3D2CC7C1}"/>
              </a:ext>
            </a:extLst>
          </p:cNvPr>
          <p:cNvSpPr>
            <a:spLocks noGrp="1"/>
          </p:cNvSpPr>
          <p:nvPr>
            <p:ph idx="1"/>
          </p:nvPr>
        </p:nvSpPr>
        <p:spPr>
          <a:xfrm>
            <a:off x="483475" y="1439916"/>
            <a:ext cx="11463101" cy="4916433"/>
          </a:xfrm>
        </p:spPr>
        <p:txBody>
          <a:bodyPr>
            <a:normAutofit fontScale="92500" lnSpcReduction="10000"/>
          </a:bodyPr>
          <a:lstStyle/>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Démontrer la complémentarité entre tous les partenaires</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Pas de chevauchement / double emploi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Rôle spécifique de chaque partenaire (Gouvernance)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La masse critique = dimension européenne.</a:t>
            </a:r>
          </a:p>
          <a:p>
            <a:pPr lvl="0" algn="just">
              <a:buClr>
                <a:schemeClr val="bg2">
                  <a:lumMod val="50000"/>
                </a:schemeClr>
              </a:buClr>
              <a:buFont typeface="Wingdings" panose="05000000000000000000" pitchFamily="2" charset="2"/>
              <a:buChar char="ü"/>
            </a:pPr>
            <a:endParaRPr lang="fr-FR" sz="2800" kern="1200" noProof="0" dirty="0">
              <a:solidFill>
                <a:schemeClr val="bg2">
                  <a:lumMod val="50000"/>
                </a:schemeClr>
              </a:solidFill>
            </a:endParaRP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Prendre en considération aussi les critères additionnels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Mettre en valeur l'équilibre géographique = Nord-Sud / Est-Ouest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L’équilibre entre les nouveaux anciens partenaires / États membres / pays associés / Pays tiers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Les utilisateurs finaux lorsqu’ils sont présents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La participation académique / industrielle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La place des PMEs ;</a:t>
            </a:r>
          </a:p>
          <a:p>
            <a:pPr lvl="1" algn="just">
              <a:buClr>
                <a:schemeClr val="bg2">
                  <a:lumMod val="50000"/>
                </a:schemeClr>
              </a:buClr>
              <a:buFont typeface="Wingdings" panose="05000000000000000000" pitchFamily="2" charset="2"/>
              <a:buChar char="ü"/>
            </a:pPr>
            <a:r>
              <a:rPr lang="fr-FR" kern="1200" noProof="0" dirty="0">
                <a:solidFill>
                  <a:schemeClr val="bg2">
                    <a:lumMod val="50000"/>
                  </a:schemeClr>
                </a:solidFill>
              </a:rPr>
              <a:t> Le genre.</a:t>
            </a:r>
          </a:p>
          <a:p>
            <a:pPr lvl="0" algn="just">
              <a:buClr>
                <a:schemeClr val="accent1">
                  <a:lumMod val="75000"/>
                </a:schemeClr>
              </a:buClr>
              <a:buFont typeface="Wingdings" panose="05000000000000000000" pitchFamily="2" charset="2"/>
              <a:buChar char="q"/>
            </a:pPr>
            <a:endParaRPr lang="fr-FR" sz="2800" kern="1200" noProof="0" dirty="0"/>
          </a:p>
        </p:txBody>
      </p:sp>
      <p:sp>
        <p:nvSpPr>
          <p:cNvPr id="4" name="Espace réservé du numéro de diapositive 3">
            <a:extLst>
              <a:ext uri="{FF2B5EF4-FFF2-40B4-BE49-F238E27FC236}">
                <a16:creationId xmlns:a16="http://schemas.microsoft.com/office/drawing/2014/main" id="{8B7C548A-121B-1AC5-D180-DD4B3968954B}"/>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72</a:t>
            </a:fld>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0823558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6363D93-94FA-5D19-32C5-CD9E83467D1E}"/>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FFFBB4DB-A565-8B44-9807-AADC578305F6}"/>
              </a:ext>
            </a:extLst>
          </p:cNvPr>
          <p:cNvSpPr>
            <a:spLocks noGrp="1"/>
          </p:cNvSpPr>
          <p:nvPr>
            <p:ph type="title"/>
          </p:nvPr>
        </p:nvSpPr>
        <p:spPr/>
        <p:txBody>
          <a:bodyPr/>
          <a:lstStyle/>
          <a:p>
            <a:r>
              <a:rPr lang="fr-FR" dirty="0" err="1"/>
              <a:t>Takeaways</a:t>
            </a:r>
            <a:endParaRPr lang="fr-FR" dirty="0"/>
          </a:p>
        </p:txBody>
      </p:sp>
      <p:sp>
        <p:nvSpPr>
          <p:cNvPr id="3" name="Espace réservé du contenu 2">
            <a:extLst>
              <a:ext uri="{FF2B5EF4-FFF2-40B4-BE49-F238E27FC236}">
                <a16:creationId xmlns:a16="http://schemas.microsoft.com/office/drawing/2014/main" id="{D8481824-F510-F593-EED5-1E8F38EB45CF}"/>
              </a:ext>
            </a:extLst>
          </p:cNvPr>
          <p:cNvSpPr>
            <a:spLocks noGrp="1"/>
          </p:cNvSpPr>
          <p:nvPr>
            <p:ph idx="1"/>
          </p:nvPr>
        </p:nvSpPr>
        <p:spPr>
          <a:xfrm>
            <a:off x="483475" y="1439916"/>
            <a:ext cx="11463101" cy="4916433"/>
          </a:xfrm>
        </p:spPr>
        <p:txBody>
          <a:bodyPr>
            <a:normAutofit/>
          </a:bodyPr>
          <a:lstStyle/>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ressortir la répartition des rôles entre partenaire (Qui fait quoi et comment ?)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Expliciter les livrables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positionner les jalons et bien démontrer leurs évaluations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identifier vos risques (techniques/non-techniques) et les liés aux jalons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Soigner vos plans de mitigation et contingence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démontrer l’implication des parties prenantes et leurs rôles ;</a:t>
            </a:r>
          </a:p>
          <a:p>
            <a:pPr lvl="0" algn="just">
              <a:buClr>
                <a:schemeClr val="bg2">
                  <a:lumMod val="50000"/>
                </a:schemeClr>
              </a:buClr>
              <a:buFont typeface="Wingdings" panose="05000000000000000000" pitchFamily="2" charset="2"/>
              <a:buChar char="ü"/>
            </a:pPr>
            <a:r>
              <a:rPr lang="fr-FR" sz="2800" kern="1200" noProof="0" dirty="0">
                <a:solidFill>
                  <a:schemeClr val="bg2">
                    <a:lumMod val="50000"/>
                  </a:schemeClr>
                </a:solidFill>
              </a:rPr>
              <a:t> Bien justifier les coûts budgétaires (cf. session 2).</a:t>
            </a:r>
          </a:p>
          <a:p>
            <a:pPr lvl="0" algn="just">
              <a:buClr>
                <a:schemeClr val="accent1">
                  <a:lumMod val="75000"/>
                </a:schemeClr>
              </a:buClr>
              <a:buFont typeface="Wingdings" panose="05000000000000000000" pitchFamily="2" charset="2"/>
              <a:buChar char="q"/>
            </a:pPr>
            <a:endParaRPr lang="fr-FR" sz="2800" kern="1200" noProof="0" dirty="0"/>
          </a:p>
          <a:p>
            <a:pPr lvl="0" algn="just">
              <a:buClr>
                <a:schemeClr val="accent1">
                  <a:lumMod val="75000"/>
                </a:schemeClr>
              </a:buClr>
              <a:buFont typeface="Wingdings" panose="05000000000000000000" pitchFamily="2" charset="2"/>
              <a:buChar char="q"/>
            </a:pPr>
            <a:endParaRPr lang="fr-FR" sz="2800" kern="1200" noProof="0" dirty="0"/>
          </a:p>
        </p:txBody>
      </p:sp>
      <p:sp>
        <p:nvSpPr>
          <p:cNvPr id="4" name="Espace réservé du numéro de diapositive 3">
            <a:extLst>
              <a:ext uri="{FF2B5EF4-FFF2-40B4-BE49-F238E27FC236}">
                <a16:creationId xmlns:a16="http://schemas.microsoft.com/office/drawing/2014/main" id="{5C2585BC-4490-33FA-6BA2-D92876568B54}"/>
              </a:ext>
            </a:extLst>
          </p:cNvPr>
          <p:cNvSpPr>
            <a:spLocks noGrp="1"/>
          </p:cNvSpPr>
          <p:nvPr>
            <p:ph type="sldNum" sz="quarter" idx="12"/>
          </p:nvPr>
        </p:nvSpPr>
        <p:spPr/>
        <p:txBody>
          <a:bodyPr/>
          <a:lstStyle/>
          <a:p>
            <a:fld id="{67A26BC6-3AD6-4031-B39F-1DDABC68D122}" type="slidenum">
              <a:rPr lang="fr-FR" smtClean="0">
                <a:latin typeface="Cambria" panose="02040503050406030204" pitchFamily="18" charset="0"/>
                <a:ea typeface="Cambria" panose="02040503050406030204" pitchFamily="18" charset="0"/>
              </a:rPr>
              <a:pPr/>
              <a:t>73</a:t>
            </a:fld>
            <a:endParaRPr lang="fr-FR">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22349386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7BEE8D8C-9398-2592-5804-A895980255BF}"/>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FA0E35BB-1C70-F0A0-6DC7-5E067C5F1C52}"/>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Quel est l'objectif principal de l'évaluation de l'impact dans un projet ?</a:t>
            </a:r>
          </a:p>
        </p:txBody>
      </p:sp>
      <p:sp>
        <p:nvSpPr>
          <p:cNvPr id="5" name="Rectangle 4">
            <a:extLst>
              <a:ext uri="{FF2B5EF4-FFF2-40B4-BE49-F238E27FC236}">
                <a16:creationId xmlns:a16="http://schemas.microsoft.com/office/drawing/2014/main" id="{4AEDDEB1-44FF-3016-5F83-C272A621D8CE}"/>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6B99A168-60C9-2185-D83C-BB5F9200D1F6}"/>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3234E3D7-8E43-0251-FF6B-479F0C38F0BC}"/>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A753A0DB-6292-6A2D-03AC-91954528830B}"/>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755529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5.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CE1254C7-3700-7BB2-1FFC-D6DF85D315F5}"/>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0510D026-76F9-3402-63F6-7A56875267EF}"/>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Qu'est-ce qui définit un impact mesurable dans un projet ?</a:t>
            </a:r>
          </a:p>
        </p:txBody>
      </p:sp>
      <p:sp>
        <p:nvSpPr>
          <p:cNvPr id="5" name="Rectangle 4">
            <a:extLst>
              <a:ext uri="{FF2B5EF4-FFF2-40B4-BE49-F238E27FC236}">
                <a16:creationId xmlns:a16="http://schemas.microsoft.com/office/drawing/2014/main" id="{4F7E0B66-CBEB-6635-73E4-BBB2A4AE902B}"/>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07BFBE51-3F4F-04D9-A9DB-E1426D26590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66687521-2DE0-38DE-0F82-2B717996B102}"/>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6678C467-8703-4ABA-DE62-51355BC6DC5D}"/>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9555919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6.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77B315DA-ABD3-4BBA-3391-AFD161780B8D}"/>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0172697F-6FF6-2964-69C2-9EC06D823832}"/>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Lequel des éléments suivants représente un impact social dans l'économie bleue ?</a:t>
            </a:r>
          </a:p>
        </p:txBody>
      </p:sp>
      <p:sp>
        <p:nvSpPr>
          <p:cNvPr id="5" name="Rectangle 4">
            <a:extLst>
              <a:ext uri="{FF2B5EF4-FFF2-40B4-BE49-F238E27FC236}">
                <a16:creationId xmlns:a16="http://schemas.microsoft.com/office/drawing/2014/main" id="{66537E86-0677-32DE-79F6-2F1705279955}"/>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AA1FD765-91F3-F338-4AE2-D90C79D1DCF8}"/>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9BAE67FF-CD1D-1AE1-1186-975EF9413D0A}"/>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CC6B5593-DBC8-4E62-82DD-10E35C83784E}"/>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4169700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7.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9EE67FA2-566E-A87C-D148-B1BEC8DA2E3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C5BD1336-0DA0-0E1A-41C9-944B04DC96CB}"/>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L'exploitation d'un projet peut être définie comme :</a:t>
            </a:r>
          </a:p>
        </p:txBody>
      </p:sp>
      <p:sp>
        <p:nvSpPr>
          <p:cNvPr id="5" name="Rectangle 4">
            <a:extLst>
              <a:ext uri="{FF2B5EF4-FFF2-40B4-BE49-F238E27FC236}">
                <a16:creationId xmlns:a16="http://schemas.microsoft.com/office/drawing/2014/main" id="{CC6FEB10-16DB-5323-EF30-771670540E59}"/>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46D426B8-2D63-F395-F7C4-49DD7831CE5F}"/>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BA23655D-519D-695C-7CD9-0F6C4176C540}"/>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1B5B883F-BBC1-E1ED-F662-382495727369}"/>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56466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C6C283CF-2A5F-A069-7143-7A912814B8C3}"/>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3D32FB8E-FAD0-3B8E-E715-40C522E1175C}"/>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Le WBS est utilisé pour :</a:t>
            </a:r>
          </a:p>
        </p:txBody>
      </p:sp>
      <p:sp>
        <p:nvSpPr>
          <p:cNvPr id="5" name="Rectangle 4">
            <a:extLst>
              <a:ext uri="{FF2B5EF4-FFF2-40B4-BE49-F238E27FC236}">
                <a16:creationId xmlns:a16="http://schemas.microsoft.com/office/drawing/2014/main" id="{84ED2C17-BC5E-0705-6C64-24D0013F793B}"/>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0E07BF11-A7D8-6B52-55B1-C5FDE2721F55}"/>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FDBD7AD8-2C84-C0C9-45E8-09712580A532}"/>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EC1DE06D-AFA8-1932-792C-6CACA51E2485}"/>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55126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79.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pic>
        <p:nvPicPr>
          <p:cNvPr id="3" name="Graphique 2">
            <a:extLst>
              <a:ext uri="{FF2B5EF4-FFF2-40B4-BE49-F238E27FC236}">
                <a16:creationId xmlns:a16="http://schemas.microsoft.com/office/drawing/2014/main" id="{61376747-DFB3-863D-51FC-279FBFB90806}"/>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4" name="Rectangle 3">
            <a:extLst>
              <a:ext uri="{FF2B5EF4-FFF2-40B4-BE49-F238E27FC236}">
                <a16:creationId xmlns:a16="http://schemas.microsoft.com/office/drawing/2014/main" id="{CD3B4AB7-4BFF-0BE7-C419-E139E03EBF78}"/>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Un plan de travail (work-package) dans un projet est destiné à </a:t>
            </a:r>
          </a:p>
        </p:txBody>
      </p:sp>
      <p:sp>
        <p:nvSpPr>
          <p:cNvPr id="5" name="Rectangle 4">
            <a:extLst>
              <a:ext uri="{FF2B5EF4-FFF2-40B4-BE49-F238E27FC236}">
                <a16:creationId xmlns:a16="http://schemas.microsoft.com/office/drawing/2014/main" id="{9A4019AA-5E6E-B19C-5473-00C0E0982DB8}"/>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7" name="Graphique 6">
            <a:extLst>
              <a:ext uri="{FF2B5EF4-FFF2-40B4-BE49-F238E27FC236}">
                <a16:creationId xmlns:a16="http://schemas.microsoft.com/office/drawing/2014/main" id="{9090FDA3-A8F7-D98F-B91F-AD1855B0359B}"/>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8" name="Trapèze 7">
            <a:extLst>
              <a:ext uri="{FF2B5EF4-FFF2-40B4-BE49-F238E27FC236}">
                <a16:creationId xmlns:a16="http://schemas.microsoft.com/office/drawing/2014/main" id="{A35EC60B-0B85-0CAA-649A-82C1EFF372D6}"/>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0" name="Graphique 9">
            <a:extLst>
              <a:ext uri="{FF2B5EF4-FFF2-40B4-BE49-F238E27FC236}">
                <a16:creationId xmlns:a16="http://schemas.microsoft.com/office/drawing/2014/main" id="{93111207-F115-3F7D-D5DA-45EB739D20B4}"/>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23795717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4"/>
                                        </p:tgtEl>
                                      </p:cBhvr>
                                    </p:animEffect>
                                    <p:animScale>
                                      <p:cBhvr>
                                        <p:cTn id="7" dur="25" autoRev="1" fill="hold"/>
                                        <p:tgtEl>
                                          <p:spTgt spid="4"/>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8.xml><?xml version="1.0" encoding="utf-8"?>
<p:sld xmlns:a="http://schemas.openxmlformats.org/drawingml/2006/main" xmlns:r="http://schemas.openxmlformats.org/officeDocument/2006/relationships" xmlns:p="http://schemas.openxmlformats.org/presentationml/2006/main" showMasterSp="0">
  <p:cSld>
    <p:bg>
      <p:bgPr>
        <a:solidFill>
          <a:srgbClr val="FFFFFF"/>
        </a:solidFill>
        <a:effectLst/>
      </p:bgPr>
    </p:bg>
    <p:spTree>
      <p:nvGrpSpPr>
        <p:cNvPr id="1" name=""/>
        <p:cNvGrpSpPr/>
        <p:nvPr/>
      </p:nvGrpSpPr>
      <p:grpSpPr>
        <a:xfrm>
          <a:off x="0" y="0"/>
          <a:ext cx="0" cy="0"/>
          <a:chOff x="0" y="0"/>
          <a:chExt cx="0" cy="0"/>
        </a:xfrm>
      </p:grpSpPr>
      <p:sp>
        <p:nvSpPr>
          <p:cNvPr id="2" name="Espace réservé du numéro de diapositive 1">
            <a:extLst>
              <a:ext uri="{FF2B5EF4-FFF2-40B4-BE49-F238E27FC236}">
                <a16:creationId xmlns:a16="http://schemas.microsoft.com/office/drawing/2014/main" id="{A89A3191-C32B-B127-3B4F-C88CB5AD3908}"/>
              </a:ext>
            </a:extLst>
          </p:cNvPr>
          <p:cNvSpPr>
            <a:spLocks noGrp="1"/>
          </p:cNvSpPr>
          <p:nvPr>
            <p:ph type="sldNum" sz="quarter" idx="12"/>
          </p:nvPr>
        </p:nvSpPr>
        <p:spPr/>
        <p:txBody>
          <a:bodyPr/>
          <a:lstStyle/>
          <a:p>
            <a:fld id="{67A26BC6-3AD6-4031-B39F-1DDABC68D122}" type="slidenum">
              <a:rPr lang="fr-FR" smtClean="0"/>
              <a:t>8</a:t>
            </a:fld>
            <a:endParaRPr lang="fr-FR"/>
          </a:p>
        </p:txBody>
      </p:sp>
      <p:pic>
        <p:nvPicPr>
          <p:cNvPr id="4" name="Graphique 3">
            <a:extLst>
              <a:ext uri="{FF2B5EF4-FFF2-40B4-BE49-F238E27FC236}">
                <a16:creationId xmlns:a16="http://schemas.microsoft.com/office/drawing/2014/main" id="{E07F0C73-2883-E91F-286F-B823BFAA1B1E}"/>
              </a:ext>
            </a:extLst>
          </p:cNvPr>
          <p:cNvPicPr>
            <a:picLocks/>
          </p:cNvPicPr>
          <p:nvPr>
            <p:custDataLst>
              <p:tags r:id="rId2"/>
            </p:custDataLst>
          </p:nvPr>
        </p:nvPicPr>
        <p:blipFill>
          <a:blip r:embed="rId5">
            <a:extLst>
              <a:ext uri="{96DAC541-7B7A-43D3-8B79-37D633B846F1}">
                <asvg:svgBlip xmlns:asvg="http://schemas.microsoft.com/office/drawing/2016/SVG/main" r:embed="rId6"/>
              </a:ext>
            </a:extLst>
          </a:blip>
          <a:stretch>
            <a:fillRect/>
          </a:stretch>
        </p:blipFill>
        <p:spPr>
          <a:xfrm>
            <a:off x="444693" y="1742703"/>
            <a:ext cx="2371696" cy="2371696"/>
          </a:xfrm>
          <a:prstGeom prst="rect">
            <a:avLst/>
          </a:prstGeom>
        </p:spPr>
      </p:pic>
      <p:sp>
        <p:nvSpPr>
          <p:cNvPr id="5" name="Rectangle 4">
            <a:extLst>
              <a:ext uri="{FF2B5EF4-FFF2-40B4-BE49-F238E27FC236}">
                <a16:creationId xmlns:a16="http://schemas.microsoft.com/office/drawing/2014/main" id="{3F284CD9-9D06-7242-301E-6A2ECD82F3EC}"/>
              </a:ext>
            </a:extLst>
          </p:cNvPr>
          <p:cNvSpPr/>
          <p:nvPr>
            <p:custDataLst>
              <p:tags r:id="rId3"/>
            </p:custDataLst>
          </p:nvPr>
        </p:nvSpPr>
        <p:spPr>
          <a:xfrm>
            <a:off x="3112851" y="1000897"/>
            <a:ext cx="8486226" cy="3855308"/>
          </a:xfrm>
          <a:prstGeom prst="rect">
            <a:avLst/>
          </a:prstGeom>
          <a:noFill/>
          <a:ln w="12700" cap="flat" cmpd="sng" algn="ctr">
            <a:solidFill>
              <a:srgbClr val="FFFFFF"/>
            </a:solidFill>
            <a:prstDash val="solid"/>
            <a:miter lim="800000"/>
          </a:ln>
          <a:effectLst/>
          <a:extLst>
            <a:ext uri="{909E8E84-426E-40DD-AFC4-6F175D3DCCD1}">
              <a14:hiddenFill xmlns:a14="http://schemas.microsoft.com/office/drawing/2010/main">
                <a:solidFill>
                  <a:schemeClr val="accent1"/>
                </a:solidFill>
              </a14:hiddenFill>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fr-FR" sz="4000" b="1">
                <a:solidFill>
                  <a:srgbClr val="000000"/>
                </a:solidFill>
              </a:rPr>
              <a:t>Avez-vous déjà une expérience dans un projet collaboratif européen ?</a:t>
            </a:r>
          </a:p>
        </p:txBody>
      </p:sp>
      <p:sp>
        <p:nvSpPr>
          <p:cNvPr id="6" name="Rectangle 5">
            <a:extLst>
              <a:ext uri="{FF2B5EF4-FFF2-40B4-BE49-F238E27FC236}">
                <a16:creationId xmlns:a16="http://schemas.microsoft.com/office/drawing/2014/main" id="{3735BCFF-3A15-A184-5D20-1D4DAC0B0A36}"/>
              </a:ext>
            </a:extLst>
          </p:cNvPr>
          <p:cNvSpPr/>
          <p:nvPr/>
        </p:nvSpPr>
        <p:spPr>
          <a:xfrm>
            <a:off x="0" y="5820032"/>
            <a:ext cx="12192001" cy="1037968"/>
          </a:xfrm>
          <a:prstGeom prst="rect">
            <a:avLst/>
          </a:prstGeom>
          <a:solidFill>
            <a:srgbClr val="198038"/>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lIns="741155" tIns="259404" rIns="1852888" bIns="203818" rtlCol="0" anchor="ctr">
            <a:normAutofit fontScale="92500"/>
          </a:bodyPr>
          <a:lstStyle/>
          <a:p>
            <a:r>
              <a:rPr lang="en-US" sz="2600">
                <a:solidFill>
                  <a:srgbClr val="FFFFFF"/>
                </a:solidFill>
              </a:rPr>
              <a:t>The </a:t>
            </a:r>
            <a:r>
              <a:rPr lang="en-US" sz="2600">
                <a:solidFill>
                  <a:srgbClr val="FFFFFF"/>
                </a:solidFill>
                <a:hlinkClick r:id="rId7">
                  <a:extLst>
                    <a:ext uri="{A12FA001-AC4F-418D-AE19-62706E023703}">
                      <ahyp:hlinkClr xmlns:ahyp="http://schemas.microsoft.com/office/drawing/2018/hyperlinkcolor" val="tx"/>
                    </a:ext>
                  </a:extLst>
                </a:hlinkClick>
              </a:rPr>
              <a:t>Slido app</a:t>
            </a:r>
            <a:r>
              <a:rPr lang="en-US" sz="2600">
                <a:solidFill>
                  <a:srgbClr val="FFFFFF"/>
                </a:solidFill>
              </a:rPr>
              <a:t> must be installed on every computer you’re presenting from</a:t>
            </a:r>
            <a:endParaRPr lang="fr-FR" sz="2600">
              <a:solidFill>
                <a:srgbClr val="FFFFFF"/>
              </a:solidFill>
            </a:endParaRPr>
          </a:p>
        </p:txBody>
      </p:sp>
      <p:pic>
        <p:nvPicPr>
          <p:cNvPr id="8" name="Graphique 7">
            <a:extLst>
              <a:ext uri="{FF2B5EF4-FFF2-40B4-BE49-F238E27FC236}">
                <a16:creationId xmlns:a16="http://schemas.microsoft.com/office/drawing/2014/main" id="{A544E88E-1F3D-88A0-BBA3-799F8B0ABDF7}"/>
              </a:ext>
            </a:extLst>
          </p:cNvPr>
          <p:cNvPicPr>
            <a:picLocks/>
          </p:cNvPicPr>
          <p:nvPr/>
        </p:nvPicPr>
        <p:blipFill>
          <a:blip r:embed="rId8">
            <a:extLst>
              <a:ext uri="{96DAC541-7B7A-43D3-8B79-37D633B846F1}">
                <asvg:svgBlip xmlns:asvg="http://schemas.microsoft.com/office/drawing/2016/SVG/main" r:embed="rId9"/>
              </a:ext>
            </a:extLst>
          </a:blip>
          <a:stretch>
            <a:fillRect/>
          </a:stretch>
        </p:blipFill>
        <p:spPr>
          <a:xfrm>
            <a:off x="296462" y="6190785"/>
            <a:ext cx="296462" cy="296462"/>
          </a:xfrm>
          <a:prstGeom prst="rect">
            <a:avLst/>
          </a:prstGeom>
        </p:spPr>
      </p:pic>
      <p:sp>
        <p:nvSpPr>
          <p:cNvPr id="9" name="Trapèze 8">
            <a:extLst>
              <a:ext uri="{FF2B5EF4-FFF2-40B4-BE49-F238E27FC236}">
                <a16:creationId xmlns:a16="http://schemas.microsoft.com/office/drawing/2014/main" id="{12051B79-3BE0-8482-8FC2-72C9FD77EF74}"/>
              </a:ext>
            </a:extLst>
          </p:cNvPr>
          <p:cNvSpPr/>
          <p:nvPr/>
        </p:nvSpPr>
        <p:spPr>
          <a:xfrm rot="2700000">
            <a:off x="9620371" y="514924"/>
            <a:ext cx="3335198" cy="778213"/>
          </a:xfrm>
          <a:prstGeom prst="trapezoid">
            <a:avLst>
              <a:gd name="adj" fmla="val 100000"/>
            </a:avLst>
          </a:prstGeom>
          <a:solidFill>
            <a:srgbClr val="EDFAF2"/>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tIns="0" bIns="0" rtlCol="0" anchor="t">
            <a:normAutofit fontScale="70000" lnSpcReduction="20000"/>
          </a:bodyPr>
          <a:lstStyle/>
          <a:p>
            <a:pPr algn="ctr"/>
            <a:r>
              <a:rPr lang="en-US" sz="2600" b="1">
                <a:solidFill>
                  <a:srgbClr val="198038"/>
                </a:solidFill>
              </a:rPr>
              <a:t>Do not edit
</a:t>
            </a:r>
            <a:r>
              <a:rPr lang="en-US" sz="2200">
                <a:solidFill>
                  <a:srgbClr val="198038"/>
                </a:solidFill>
                <a:hlinkClick r:id="rId10">
                  <a:extLst>
                    <a:ext uri="{A12FA001-AC4F-418D-AE19-62706E023703}">
                      <ahyp:hlinkClr xmlns:ahyp="http://schemas.microsoft.com/office/drawing/2018/hyperlinkcolor" val="tx"/>
                    </a:ext>
                  </a:extLst>
                </a:hlinkClick>
              </a:rPr>
              <a:t>How to change the design</a:t>
            </a:r>
            <a:endParaRPr lang="fr-FR" sz="2200">
              <a:solidFill>
                <a:srgbClr val="198038"/>
              </a:solidFill>
            </a:endParaRPr>
          </a:p>
        </p:txBody>
      </p:sp>
      <p:pic>
        <p:nvPicPr>
          <p:cNvPr id="11" name="Graphique 10">
            <a:extLst>
              <a:ext uri="{FF2B5EF4-FFF2-40B4-BE49-F238E27FC236}">
                <a16:creationId xmlns:a16="http://schemas.microsoft.com/office/drawing/2014/main" id="{E1D3C6F2-EA42-88C8-5693-D086CD02B18A}"/>
              </a:ext>
            </a:extLst>
          </p:cNvPr>
          <p:cNvPicPr>
            <a:picLocks/>
          </p:cNvPicPr>
          <p:nvPr/>
        </p:nvPicPr>
        <p:blipFill>
          <a:blip r:embed="rId11">
            <a:extLst>
              <a:ext uri="{96DAC541-7B7A-43D3-8B79-37D633B846F1}">
                <asvg:svgBlip xmlns:asvg="http://schemas.microsoft.com/office/drawing/2016/SVG/main" r:embed="rId12"/>
              </a:ext>
            </a:extLst>
          </a:blip>
          <a:stretch>
            <a:fillRect/>
          </a:stretch>
        </p:blipFill>
        <p:spPr>
          <a:xfrm>
            <a:off x="10746748" y="6153727"/>
            <a:ext cx="1111733" cy="370578"/>
          </a:xfrm>
          <a:prstGeom prst="rect">
            <a:avLst/>
          </a:prstGeom>
        </p:spPr>
      </p:pic>
    </p:spTree>
    <p:custDataLst>
      <p:tags r:id="rId1"/>
    </p:custDataLst>
    <p:extLst>
      <p:ext uri="{BB962C8B-B14F-4D97-AF65-F5344CB8AC3E}">
        <p14:creationId xmlns:p14="http://schemas.microsoft.com/office/powerpoint/2010/main" val="1265580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mph" presetSubtype="0" fill="hold" grpId="0" nodeType="clickEffect">
                                  <p:stCondLst>
                                    <p:cond delay="0"/>
                                  </p:stCondLst>
                                  <p:childTnLst>
                                    <p:animEffect transition="out" filter="fade">
                                      <p:cBhvr>
                                        <p:cTn id="6" dur="50" tmFilter="0, 0; .2, .5; .8, .5; 1, 0"/>
                                        <p:tgtEl>
                                          <p:spTgt spid="5"/>
                                        </p:tgtEl>
                                      </p:cBhvr>
                                    </p:animEffect>
                                    <p:animScale>
                                      <p:cBhvr>
                                        <p:cTn id="7" dur="25" autoRev="1" fill="hold"/>
                                        <p:tgtEl>
                                          <p:spTgt spid="5"/>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850FF-AB89-8071-72F4-AF4FDE638999}"/>
            </a:ext>
          </a:extLst>
        </p:cNvPr>
        <p:cNvGrpSpPr/>
        <p:nvPr/>
      </p:nvGrpSpPr>
      <p:grpSpPr>
        <a:xfrm>
          <a:off x="0" y="0"/>
          <a:ext cx="0" cy="0"/>
          <a:chOff x="0" y="0"/>
          <a:chExt cx="0" cy="0"/>
        </a:xfrm>
      </p:grpSpPr>
      <p:sp>
        <p:nvSpPr>
          <p:cNvPr id="2" name="Titre 1">
            <a:extLst>
              <a:ext uri="{FF2B5EF4-FFF2-40B4-BE49-F238E27FC236}">
                <a16:creationId xmlns:a16="http://schemas.microsoft.com/office/drawing/2014/main" id="{9BE3E8BA-CF70-4A57-FA1E-CAED51EB5C50}"/>
              </a:ext>
            </a:extLst>
          </p:cNvPr>
          <p:cNvSpPr>
            <a:spLocks noGrp="1"/>
          </p:cNvSpPr>
          <p:nvPr>
            <p:ph type="title"/>
          </p:nvPr>
        </p:nvSpPr>
        <p:spPr>
          <a:xfrm>
            <a:off x="2179177" y="465747"/>
            <a:ext cx="6751178" cy="371742"/>
          </a:xfrm>
        </p:spPr>
        <p:txBody>
          <a:bodyPr>
            <a:noAutofit/>
          </a:bodyPr>
          <a:lstStyle/>
          <a:p>
            <a:r>
              <a:rPr lang="fr-FR" sz="3600" dirty="0">
                <a:latin typeface="Brush Script MT" panose="03060802040406070304" pitchFamily="66" charset="0"/>
              </a:rPr>
              <a:t>En vous remerciant  de votre participation !</a:t>
            </a:r>
            <a:endParaRPr lang="en-GB" sz="3600" dirty="0">
              <a:latin typeface="Brush Script MT" panose="03060802040406070304" pitchFamily="66" charset="0"/>
            </a:endParaRPr>
          </a:p>
        </p:txBody>
      </p:sp>
      <p:sp>
        <p:nvSpPr>
          <p:cNvPr id="5" name="ZoneTexte 4">
            <a:extLst>
              <a:ext uri="{FF2B5EF4-FFF2-40B4-BE49-F238E27FC236}">
                <a16:creationId xmlns:a16="http://schemas.microsoft.com/office/drawing/2014/main" id="{A8FE8643-CC64-89D0-693D-252C7D3A0D5A}"/>
              </a:ext>
            </a:extLst>
          </p:cNvPr>
          <p:cNvSpPr txBox="1"/>
          <p:nvPr/>
        </p:nvSpPr>
        <p:spPr>
          <a:xfrm>
            <a:off x="7167508" y="1546053"/>
            <a:ext cx="4744076" cy="341632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Contact formateurs </a:t>
            </a:r>
            <a:r>
              <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 formationprojetsEB@innofluence.eu </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mn-cs"/>
              </a:rPr>
              <a:t>Toutes les informations relatives à la formation se retrouvent ici:</a:t>
            </a: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20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hlinkClick r:id="rId2"/>
              </a:rPr>
              <a:t>https://innofluence.eu/index.php/formation-en-developpement-et-soumission-de-projets-de-recherche</a:t>
            </a:r>
            <a:r>
              <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hlinkClick r:id="rId2"/>
              </a:rPr>
              <a:t>/</a:t>
            </a:r>
            <a:endPar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endParaRP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fr-FR" sz="1800" b="0" i="0" u="none" strike="noStrike" kern="1200" cap="none" spc="0" normalizeH="0" baseline="0" noProof="0" dirty="0" err="1">
                <a:ln>
                  <a:noFill/>
                </a:ln>
                <a:solidFill>
                  <a:srgbClr val="4472C4">
                    <a:lumMod val="75000"/>
                  </a:srgbClr>
                </a:solidFill>
                <a:effectLst/>
                <a:uLnTx/>
                <a:uFillTx/>
                <a:latin typeface="Cambria" panose="02040503050406030204" pitchFamily="18" charset="0"/>
                <a:ea typeface="Cambria" panose="02040503050406030204" pitchFamily="18" charset="0"/>
                <a:cs typeface="+mn-cs"/>
              </a:rPr>
              <a:t>Qrcode</a:t>
            </a:r>
            <a:r>
              <a:rPr kumimoji="0" lang="fr-FR" sz="1800" b="0" i="0" u="none" strike="noStrike" kern="1200" cap="none" spc="0" normalizeH="0" baseline="0" noProof="0" dirty="0">
                <a:ln>
                  <a:noFill/>
                </a:ln>
                <a:solidFill>
                  <a:srgbClr val="4472C4">
                    <a:lumMod val="75000"/>
                  </a:srgbClr>
                </a:solidFill>
                <a:effectLst/>
                <a:uLnTx/>
                <a:uFillTx/>
                <a:latin typeface="Cambria" panose="02040503050406030204" pitchFamily="18" charset="0"/>
                <a:ea typeface="Cambria" panose="02040503050406030204" pitchFamily="18" charset="0"/>
                <a:cs typeface="+mn-cs"/>
              </a:rPr>
              <a:t> </a:t>
            </a:r>
          </a:p>
        </p:txBody>
      </p:sp>
      <p:pic>
        <p:nvPicPr>
          <p:cNvPr id="6" name="Image 5" descr="Une image contenant capture d’écran, Graphique, texte, conception&#10;&#10;Description générée automatiquement">
            <a:extLst>
              <a:ext uri="{FF2B5EF4-FFF2-40B4-BE49-F238E27FC236}">
                <a16:creationId xmlns:a16="http://schemas.microsoft.com/office/drawing/2014/main" id="{D104244F-A90F-BB44-740B-9401AEA0CB0A}"/>
              </a:ext>
            </a:extLst>
          </p:cNvPr>
          <p:cNvPicPr>
            <a:picLocks noChangeAspect="1"/>
          </p:cNvPicPr>
          <p:nvPr/>
        </p:nvPicPr>
        <p:blipFill>
          <a:blip r:embed="rId3">
            <a:duotone>
              <a:schemeClr val="accent1">
                <a:shade val="45000"/>
                <a:satMod val="135000"/>
              </a:schemeClr>
              <a:prstClr val="white"/>
            </a:duotone>
            <a:extLst>
              <a:ext uri="{28A0092B-C50C-407E-A947-70E740481C1C}">
                <a14:useLocalDpi xmlns:a14="http://schemas.microsoft.com/office/drawing/2010/main"/>
              </a:ext>
            </a:extLst>
          </a:blip>
          <a:stretch>
            <a:fillRect/>
          </a:stretch>
        </p:blipFill>
        <p:spPr>
          <a:xfrm>
            <a:off x="9695271" y="4646298"/>
            <a:ext cx="2049277" cy="2049277"/>
          </a:xfrm>
          <a:prstGeom prst="rect">
            <a:avLst/>
          </a:prstGeom>
        </p:spPr>
      </p:pic>
      <p:sp>
        <p:nvSpPr>
          <p:cNvPr id="3" name="Titre 1">
            <a:extLst>
              <a:ext uri="{FF2B5EF4-FFF2-40B4-BE49-F238E27FC236}">
                <a16:creationId xmlns:a16="http://schemas.microsoft.com/office/drawing/2014/main" id="{D0F41FA7-9F56-6A20-B88C-BDBAA84B2DFB}"/>
              </a:ext>
            </a:extLst>
          </p:cNvPr>
          <p:cNvSpPr txBox="1">
            <a:spLocks/>
          </p:cNvSpPr>
          <p:nvPr/>
        </p:nvSpPr>
        <p:spPr>
          <a:xfrm>
            <a:off x="5417888" y="4976222"/>
            <a:ext cx="3512467" cy="371742"/>
          </a:xfrm>
          <a:prstGeom prst="rect">
            <a:avLst/>
          </a:prstGeom>
        </p:spPr>
        <p:txBody>
          <a:bodyPr vert="horz" lIns="91440" tIns="45720" rIns="91440" bIns="45720" rtlCol="0" anchor="b">
            <a:noAutofit/>
          </a:bodyPr>
          <a:lstStyle>
            <a:lvl1pPr algn="l" defTabSz="914400" rtl="0" eaLnBrk="1" latinLnBrk="0" hangingPunct="1">
              <a:lnSpc>
                <a:spcPct val="90000"/>
              </a:lnSpc>
              <a:spcBef>
                <a:spcPct val="0"/>
              </a:spcBef>
              <a:buNone/>
              <a:defRPr sz="3200" kern="1200">
                <a:solidFill>
                  <a:schemeClr val="tx1"/>
                </a:solidFill>
                <a:latin typeface="+mj-lt"/>
                <a:ea typeface="+mj-ea"/>
                <a:cs typeface="+mj-cs"/>
              </a:defRPr>
            </a:lvl1pPr>
          </a:lstStyle>
          <a:p>
            <a:r>
              <a:rPr lang="fr-FR" sz="4800" dirty="0">
                <a:latin typeface="Brush Script MT" panose="03060802040406070304" pitchFamily="66" charset="0"/>
              </a:rPr>
              <a:t>Des questions ?</a:t>
            </a:r>
            <a:endParaRPr lang="en-GB" sz="4800" dirty="0">
              <a:latin typeface="Brush Script MT" panose="03060802040406070304" pitchFamily="66" charset="0"/>
            </a:endParaRPr>
          </a:p>
        </p:txBody>
      </p:sp>
      <p:pic>
        <p:nvPicPr>
          <p:cNvPr id="7" name="Image 6">
            <a:extLst>
              <a:ext uri="{FF2B5EF4-FFF2-40B4-BE49-F238E27FC236}">
                <a16:creationId xmlns:a16="http://schemas.microsoft.com/office/drawing/2014/main" id="{211D6318-7364-F565-3C91-408F9567034D}"/>
              </a:ext>
            </a:extLst>
          </p:cNvPr>
          <p:cNvPicPr>
            <a:picLocks noChangeAspect="1"/>
          </p:cNvPicPr>
          <p:nvPr/>
        </p:nvPicPr>
        <p:blipFill>
          <a:blip r:embed="rId4"/>
          <a:stretch>
            <a:fillRect/>
          </a:stretch>
        </p:blipFill>
        <p:spPr>
          <a:xfrm>
            <a:off x="5134221" y="5670936"/>
            <a:ext cx="3787011" cy="1024639"/>
          </a:xfrm>
          <a:prstGeom prst="rect">
            <a:avLst/>
          </a:prstGeom>
        </p:spPr>
      </p:pic>
    </p:spTree>
    <p:extLst>
      <p:ext uri="{BB962C8B-B14F-4D97-AF65-F5344CB8AC3E}">
        <p14:creationId xmlns:p14="http://schemas.microsoft.com/office/powerpoint/2010/main" val="3777707142"/>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Shape 537">
          <a:extLst>
            <a:ext uri="{FF2B5EF4-FFF2-40B4-BE49-F238E27FC236}">
              <a16:creationId xmlns:a16="http://schemas.microsoft.com/office/drawing/2014/main" id="{32974AE5-C8B4-EBAD-1EF1-BD4D15E65559}"/>
            </a:ext>
          </a:extLst>
        </p:cNvPr>
        <p:cNvGrpSpPr/>
        <p:nvPr/>
      </p:nvGrpSpPr>
      <p:grpSpPr>
        <a:xfrm>
          <a:off x="0" y="0"/>
          <a:ext cx="0" cy="0"/>
          <a:chOff x="0" y="0"/>
          <a:chExt cx="0" cy="0"/>
        </a:xfrm>
      </p:grpSpPr>
      <p:sp>
        <p:nvSpPr>
          <p:cNvPr id="538" name="Google Shape;538;p24">
            <a:extLst>
              <a:ext uri="{FF2B5EF4-FFF2-40B4-BE49-F238E27FC236}">
                <a16:creationId xmlns:a16="http://schemas.microsoft.com/office/drawing/2014/main" id="{B9A5F1E8-10AE-D1B7-AC6C-FDD8C4F7BA1D}"/>
              </a:ext>
            </a:extLst>
          </p:cNvPr>
          <p:cNvSpPr txBox="1">
            <a:spLocks noGrp="1"/>
          </p:cNvSpPr>
          <p:nvPr>
            <p:ph type="title"/>
          </p:nvPr>
        </p:nvSpPr>
        <p:spPr>
          <a:xfrm>
            <a:off x="2720411" y="851339"/>
            <a:ext cx="6751178" cy="371742"/>
          </a:xfrm>
          <a:prstGeom prst="rect">
            <a:avLst/>
          </a:prstGeom>
          <a:noFill/>
          <a:ln>
            <a:noFill/>
          </a:ln>
        </p:spPr>
        <p:txBody>
          <a:bodyPr spcFirstLastPara="1" wrap="square" lIns="91425" tIns="45700" rIns="91425" bIns="45700" anchor="b" anchorCtr="0">
            <a:noAutofit/>
          </a:bodyPr>
          <a:lstStyle/>
          <a:p>
            <a:pPr marL="0" lvl="0" indent="0" algn="l" rtl="0">
              <a:lnSpc>
                <a:spcPct val="90000"/>
              </a:lnSpc>
              <a:spcBef>
                <a:spcPts val="0"/>
              </a:spcBef>
              <a:spcAft>
                <a:spcPts val="0"/>
              </a:spcAft>
              <a:buClr>
                <a:schemeClr val="dk1"/>
              </a:buClr>
              <a:buSzPts val="3600"/>
              <a:buFont typeface="Courgette"/>
              <a:buNone/>
            </a:pPr>
            <a:r>
              <a:rPr lang="fr-FR" sz="3600" dirty="0">
                <a:latin typeface="Courgette"/>
                <a:ea typeface="Courgette"/>
                <a:cs typeface="Courgette"/>
                <a:sym typeface="Courgette"/>
              </a:rPr>
              <a:t>Pensez au formulaire d’évaluation</a:t>
            </a:r>
            <a:endParaRPr sz="3600" dirty="0">
              <a:latin typeface="Courgette"/>
              <a:ea typeface="Courgette"/>
              <a:cs typeface="Courgette"/>
              <a:sym typeface="Courgette"/>
            </a:endParaRPr>
          </a:p>
        </p:txBody>
      </p:sp>
      <p:sp>
        <p:nvSpPr>
          <p:cNvPr id="539" name="Google Shape;539;p24">
            <a:extLst>
              <a:ext uri="{FF2B5EF4-FFF2-40B4-BE49-F238E27FC236}">
                <a16:creationId xmlns:a16="http://schemas.microsoft.com/office/drawing/2014/main" id="{335E3DB5-E2AD-6DE3-A769-839CEF4A85A9}"/>
              </a:ext>
            </a:extLst>
          </p:cNvPr>
          <p:cNvSpPr txBox="1"/>
          <p:nvPr/>
        </p:nvSpPr>
        <p:spPr>
          <a:xfrm>
            <a:off x="5417888" y="1710912"/>
            <a:ext cx="6650372" cy="738623"/>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Cambria"/>
              <a:buNone/>
            </a:pPr>
            <a:r>
              <a:rPr lang="en-GB" sz="2400" b="0" i="0" u="none" strike="noStrike" cap="none" dirty="0">
                <a:solidFill>
                  <a:srgbClr val="2F5496"/>
                </a:solidFill>
                <a:latin typeface="Cambria"/>
                <a:ea typeface="Cambria"/>
                <a:cs typeface="Cambria"/>
                <a:sym typeface="Cambria"/>
              </a:rPr>
              <a:t>https://innofluence.eu/index.php/formulaires1/</a:t>
            </a:r>
            <a:endParaRPr sz="2400" b="0" i="0" u="none" strike="noStrike" cap="none" dirty="0">
              <a:solidFill>
                <a:srgbClr val="2F5496"/>
              </a:solidFill>
              <a:latin typeface="Cambria"/>
              <a:ea typeface="Cambria"/>
              <a:cs typeface="Cambria"/>
              <a:sym typeface="Cambria"/>
            </a:endParaRPr>
          </a:p>
          <a:p>
            <a:pPr marL="0" marR="0" lvl="0" indent="0" algn="r" rtl="0">
              <a:lnSpc>
                <a:spcPct val="100000"/>
              </a:lnSpc>
              <a:spcBef>
                <a:spcPts val="0"/>
              </a:spcBef>
              <a:spcAft>
                <a:spcPts val="0"/>
              </a:spcAft>
              <a:buClr>
                <a:srgbClr val="2F5496"/>
              </a:buClr>
              <a:buSzPts val="1800"/>
              <a:buFont typeface="Cambria"/>
              <a:buNone/>
            </a:pPr>
            <a:r>
              <a:rPr lang="fr-FR" sz="1800" b="0" i="0" u="none" strike="noStrike" cap="none" dirty="0">
                <a:solidFill>
                  <a:srgbClr val="2F5496"/>
                </a:solidFill>
                <a:latin typeface="Cambria"/>
                <a:ea typeface="Cambria"/>
                <a:cs typeface="Cambria"/>
                <a:sym typeface="Cambria"/>
              </a:rPr>
              <a:t> </a:t>
            </a:r>
            <a:endParaRPr dirty="0"/>
          </a:p>
        </p:txBody>
      </p:sp>
      <p:sp>
        <p:nvSpPr>
          <p:cNvPr id="541" name="Google Shape;541;p24">
            <a:extLst>
              <a:ext uri="{FF2B5EF4-FFF2-40B4-BE49-F238E27FC236}">
                <a16:creationId xmlns:a16="http://schemas.microsoft.com/office/drawing/2014/main" id="{E793AFD3-6207-28C2-4E57-ACE2A2BE1971}"/>
              </a:ext>
            </a:extLst>
          </p:cNvPr>
          <p:cNvSpPr txBox="1"/>
          <p:nvPr/>
        </p:nvSpPr>
        <p:spPr>
          <a:xfrm>
            <a:off x="5417888" y="4976222"/>
            <a:ext cx="3512467" cy="371742"/>
          </a:xfrm>
          <a:prstGeom prst="rect">
            <a:avLst/>
          </a:prstGeom>
          <a:noFill/>
          <a:ln>
            <a:noFill/>
          </a:ln>
        </p:spPr>
        <p:txBody>
          <a:bodyPr spcFirstLastPara="1" wrap="square" lIns="91425" tIns="45700" rIns="91425" bIns="45700" anchor="b" anchorCtr="0">
            <a:noAutofit/>
          </a:bodyPr>
          <a:lstStyle/>
          <a:p>
            <a:pPr marL="0" marR="0" lvl="0" indent="0" algn="l" rtl="0">
              <a:lnSpc>
                <a:spcPct val="90000"/>
              </a:lnSpc>
              <a:spcBef>
                <a:spcPts val="0"/>
              </a:spcBef>
              <a:spcAft>
                <a:spcPts val="0"/>
              </a:spcAft>
              <a:buClr>
                <a:schemeClr val="dk1"/>
              </a:buClr>
              <a:buSzPts val="4800"/>
              <a:buFont typeface="Courgette"/>
              <a:buNone/>
            </a:pPr>
            <a:endParaRPr sz="4800" dirty="0">
              <a:solidFill>
                <a:schemeClr val="dk1"/>
              </a:solidFill>
              <a:latin typeface="Courgette"/>
              <a:ea typeface="Courgette"/>
              <a:cs typeface="Courgette"/>
              <a:sym typeface="Courgette"/>
            </a:endParaRPr>
          </a:p>
        </p:txBody>
      </p:sp>
      <p:pic>
        <p:nvPicPr>
          <p:cNvPr id="542" name="Google Shape;542;p24">
            <a:extLst>
              <a:ext uri="{FF2B5EF4-FFF2-40B4-BE49-F238E27FC236}">
                <a16:creationId xmlns:a16="http://schemas.microsoft.com/office/drawing/2014/main" id="{AB793E9F-982A-305B-290D-950B2D726EE9}"/>
              </a:ext>
            </a:extLst>
          </p:cNvPr>
          <p:cNvPicPr preferRelativeResize="0"/>
          <p:nvPr/>
        </p:nvPicPr>
        <p:blipFill rotWithShape="1">
          <a:blip r:embed="rId3">
            <a:alphaModFix/>
          </a:blip>
          <a:srcRect/>
          <a:stretch/>
        </p:blipFill>
        <p:spPr>
          <a:xfrm>
            <a:off x="5134221" y="5670936"/>
            <a:ext cx="3787011" cy="1024639"/>
          </a:xfrm>
          <a:prstGeom prst="rect">
            <a:avLst/>
          </a:prstGeom>
          <a:noFill/>
          <a:ln>
            <a:noFill/>
          </a:ln>
        </p:spPr>
      </p:pic>
      <p:pic>
        <p:nvPicPr>
          <p:cNvPr id="3" name="Image 2">
            <a:extLst>
              <a:ext uri="{FF2B5EF4-FFF2-40B4-BE49-F238E27FC236}">
                <a16:creationId xmlns:a16="http://schemas.microsoft.com/office/drawing/2014/main" id="{F4B38DAC-9313-D40D-DF5E-DB6550BC5FD1}"/>
              </a:ext>
            </a:extLst>
          </p:cNvPr>
          <p:cNvPicPr>
            <a:picLocks noChangeAspect="1"/>
          </p:cNvPicPr>
          <p:nvPr/>
        </p:nvPicPr>
        <p:blipFill>
          <a:blip r:embed="rId4"/>
          <a:stretch>
            <a:fillRect/>
          </a:stretch>
        </p:blipFill>
        <p:spPr>
          <a:xfrm>
            <a:off x="8638197" y="2403196"/>
            <a:ext cx="2389483" cy="2411540"/>
          </a:xfrm>
          <a:prstGeom prst="rect">
            <a:avLst/>
          </a:prstGeom>
        </p:spPr>
      </p:pic>
    </p:spTree>
    <p:extLst>
      <p:ext uri="{BB962C8B-B14F-4D97-AF65-F5344CB8AC3E}">
        <p14:creationId xmlns:p14="http://schemas.microsoft.com/office/powerpoint/2010/main" val="28768157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8A2E-E19D-CDBD-ADF0-24F7B6D89FAB}"/>
            </a:ext>
          </a:extLst>
        </p:cNvPr>
        <p:cNvGrpSpPr/>
        <p:nvPr/>
      </p:nvGrpSpPr>
      <p:grpSpPr>
        <a:xfrm>
          <a:off x="0" y="0"/>
          <a:ext cx="0" cy="0"/>
          <a:chOff x="0" y="0"/>
          <a:chExt cx="0" cy="0"/>
        </a:xfrm>
      </p:grpSpPr>
      <p:sp>
        <p:nvSpPr>
          <p:cNvPr id="4" name="Titre 3">
            <a:extLst>
              <a:ext uri="{FF2B5EF4-FFF2-40B4-BE49-F238E27FC236}">
                <a16:creationId xmlns:a16="http://schemas.microsoft.com/office/drawing/2014/main" id="{21F640F7-251A-1F62-1160-37503BAC256A}"/>
              </a:ext>
            </a:extLst>
          </p:cNvPr>
          <p:cNvSpPr>
            <a:spLocks noGrp="1"/>
          </p:cNvSpPr>
          <p:nvPr>
            <p:ph type="title"/>
          </p:nvPr>
        </p:nvSpPr>
        <p:spPr/>
        <p:txBody>
          <a:bodyPr/>
          <a:lstStyle/>
          <a:p>
            <a:r>
              <a:rPr lang="fr-FR" noProof="0" dirty="0">
                <a:latin typeface="Cambria" panose="02040503050406030204" pitchFamily="18" charset="0"/>
                <a:ea typeface="Cambria" panose="02040503050406030204" pitchFamily="18" charset="0"/>
              </a:rPr>
              <a:t>Comprendre l’écosystème des projets collaboratifs</a:t>
            </a:r>
          </a:p>
        </p:txBody>
      </p:sp>
      <p:sp>
        <p:nvSpPr>
          <p:cNvPr id="5" name="Espace réservé du texte 4">
            <a:extLst>
              <a:ext uri="{FF2B5EF4-FFF2-40B4-BE49-F238E27FC236}">
                <a16:creationId xmlns:a16="http://schemas.microsoft.com/office/drawing/2014/main" id="{D15223A4-07DB-8156-DDE7-F94CAF8AE05D}"/>
              </a:ext>
            </a:extLst>
          </p:cNvPr>
          <p:cNvSpPr>
            <a:spLocks noGrp="1"/>
          </p:cNvSpPr>
          <p:nvPr>
            <p:ph type="body" idx="1"/>
          </p:nvPr>
        </p:nvSpPr>
        <p:spPr/>
        <p:txBody>
          <a:bodyPr/>
          <a:lstStyle/>
          <a:p>
            <a:r>
              <a:rPr lang="fr-FR" noProof="0" dirty="0">
                <a:latin typeface="Cambria" panose="02040503050406030204" pitchFamily="18" charset="0"/>
                <a:ea typeface="Cambria" panose="02040503050406030204" pitchFamily="18" charset="0"/>
              </a:rPr>
              <a:t>Focus sur Horizon Europe</a:t>
            </a:r>
          </a:p>
        </p:txBody>
      </p:sp>
      <p:sp>
        <p:nvSpPr>
          <p:cNvPr id="2" name="TextBox 1">
            <a:extLst>
              <a:ext uri="{FF2B5EF4-FFF2-40B4-BE49-F238E27FC236}">
                <a16:creationId xmlns:a16="http://schemas.microsoft.com/office/drawing/2014/main" id="{F7376397-98FF-228A-2115-23EAE5A3F49D}"/>
              </a:ext>
            </a:extLst>
          </p:cNvPr>
          <p:cNvSpPr txBox="1"/>
          <p:nvPr/>
        </p:nvSpPr>
        <p:spPr>
          <a:xfrm>
            <a:off x="8679543" y="5630327"/>
            <a:ext cx="3451497" cy="664606"/>
          </a:xfrm>
          <a:prstGeom prst="rect">
            <a:avLst/>
          </a:prstGeom>
          <a:noFill/>
        </p:spPr>
        <p:txBody>
          <a:bodyPr wrap="square" rtlCol="0" anchor="t">
            <a:spAutoFit/>
          </a:bodyPr>
          <a:lstStyle>
            <a:defPPr>
              <a:defRPr lang="en-US"/>
            </a:defPPr>
            <a:lvl1pPr>
              <a:lnSpc>
                <a:spcPct val="150000"/>
              </a:lnSpc>
              <a:defRPr sz="6000" b="1">
                <a:solidFill>
                  <a:schemeClr val="tx2"/>
                </a:solidFill>
                <a:latin typeface="Martian Mono" panose="020B0009020000000004" pitchFamily="34" charset="0"/>
                <a:ea typeface="Roboto" panose="02000000000000000000" pitchFamily="2" charset="0"/>
                <a:cs typeface="Space Grotesk" pitchFamily="2" charset="77"/>
              </a:defRPr>
            </a:lvl1pPr>
          </a:lstStyle>
          <a:p>
            <a:pPr marL="0" marR="0" lvl="0" indent="0" algn="r" defTabSz="914217" rtl="0" eaLnBrk="1" fontAlgn="auto" latinLnBrk="0" hangingPunct="1">
              <a:lnSpc>
                <a:spcPct val="140000"/>
              </a:lnSpc>
              <a:spcBef>
                <a:spcPts val="0"/>
              </a:spcBef>
              <a:spcAft>
                <a:spcPts val="0"/>
              </a:spcAft>
              <a:buClrTx/>
              <a:buSzTx/>
              <a:buFontTx/>
              <a:buNone/>
              <a:tabLst/>
              <a:defRPr/>
            </a:pPr>
            <a:r>
              <a:rPr kumimoji="0" lang="en-US" sz="3000" b="1" i="0" u="none" strike="noStrike" kern="1200" cap="none" spc="0" normalizeH="0" baseline="0" noProof="0" dirty="0">
                <a:ln>
                  <a:noFill/>
                </a:ln>
                <a:solidFill>
                  <a:schemeClr val="accent1"/>
                </a:solidFill>
                <a:effectLst/>
                <a:uLnTx/>
                <a:uFillTx/>
                <a:latin typeface="Cambria" panose="02040503050406030204" pitchFamily="18" charset="0"/>
                <a:ea typeface="Cambria" panose="02040503050406030204" pitchFamily="18" charset="0"/>
                <a:cs typeface="Arial" panose="020B0604020202020204" pitchFamily="34" charset="0"/>
              </a:rPr>
              <a:t>Session 1 – M1.1</a:t>
            </a:r>
          </a:p>
        </p:txBody>
      </p:sp>
    </p:spTree>
    <p:extLst>
      <p:ext uri="{BB962C8B-B14F-4D97-AF65-F5344CB8AC3E}">
        <p14:creationId xmlns:p14="http://schemas.microsoft.com/office/powerpoint/2010/main" val="26314833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O_APP_VERSION" val="1.16.0.6404"/>
  <p:tag name="SLIDO_PRESENTATION_ID" val="4818c5a2-18fb-4eab-b1ef-cd26fd2920be"/>
  <p:tag name="SLIDO_EVENT_UUID" val="c5c1999b-4b2a-4252-937f-c726243f8f2b"/>
  <p:tag name="SLIDO_EVENT_SECTION_UUID" val="8b785759-3c39-405b-b5c0-5d2540043d0e"/>
</p:tagLst>
</file>

<file path=ppt/tags/tag10.xml><?xml version="1.0" encoding="utf-8"?>
<p:tagLst xmlns:a="http://schemas.openxmlformats.org/drawingml/2006/main" xmlns:r="http://schemas.openxmlformats.org/officeDocument/2006/relationships" xmlns:p="http://schemas.openxmlformats.org/presentationml/2006/main">
  <p:tag name="SLIDO_ELEMENT" val="title"/>
</p:tagLst>
</file>

<file path=ppt/tags/tag11.xml><?xml version="1.0" encoding="utf-8"?>
<p:tagLst xmlns:a="http://schemas.openxmlformats.org/drawingml/2006/main" xmlns:r="http://schemas.openxmlformats.org/officeDocument/2006/relationships" xmlns:p="http://schemas.openxmlformats.org/presentationml/2006/main">
  <p:tag name="SLIDO_METADATA" val="eyJUaW1lc3RhbXAiOjE3NDQ0OTk1Njd9"/>
  <p:tag name="SLIDO_TYPE" val="SlidoPoll"/>
  <p:tag name="SLIDO_POLL_UUID" val="aa805884-7cb0-4ed1-8f7c-84e6dba24fbe"/>
  <p:tag name="SLIDO_TIMELINE" val="W3sicG9sbFF1ZXN0aW9uVXVpZCI6IjA1OWIyMWVmLTMwM2UtNDJiMi1hOWU5LTdjOThmM2FkMzFlYiIsInNob3dSZXN1bHRzIjpmYWxzZSwic2hvd0NvcnJlY3RBbnN3ZXJzIjpmYWxzZSwidm90aW5nTG9ja2VkIjpmYWxzZX0seyJwb2xsUXVlc3Rpb25VdWlkIjoiMDU5YjIxZWYtMzAzZS00MmIyLWE5ZTktN2M5OGYzYWQzMWViIiwic2hvd1Jlc3VsdHMiOnRydWUsInNob3dDb3JyZWN0QW5zd2VycyI6ZmFsc2UsInZvdGluZ0xvY2tlZCI6ZmFsc2V9XQ=="/>
</p:tagLst>
</file>

<file path=ppt/tags/tag1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3.xml><?xml version="1.0" encoding="utf-8"?>
<p:tagLst xmlns:a="http://schemas.openxmlformats.org/drawingml/2006/main" xmlns:r="http://schemas.openxmlformats.org/officeDocument/2006/relationships" xmlns:p="http://schemas.openxmlformats.org/presentationml/2006/main">
  <p:tag name="SLIDO_ELEMENT" val="title"/>
</p:tagLst>
</file>

<file path=ppt/tags/tag14.xml><?xml version="1.0" encoding="utf-8"?>
<p:tagLst xmlns:a="http://schemas.openxmlformats.org/drawingml/2006/main" xmlns:r="http://schemas.openxmlformats.org/officeDocument/2006/relationships" xmlns:p="http://schemas.openxmlformats.org/presentationml/2006/main">
  <p:tag name="SLIDO_METADATA" val="eyJUaW1lc3RhbXAiOjE3NDQ2MDg4NTh9"/>
  <p:tag name="SLIDO_TYPE" val="SlidoPoll"/>
  <p:tag name="SLIDO_POLL_UUID" val="96b50d53-7c36-4fae-9d52-b3ec095f01fe"/>
  <p:tag name="SLIDO_TIMELINE" val="W3sicG9sbFF1ZXN0aW9uVXVpZCI6ImNlMGZlYjg1LWEyMDktNDVkZC1iMzU1LTY4ZmU1NGI3NzVjMSIsInNob3dSZXN1bHRzIjpmYWxzZSwic2hvd0NvcnJlY3RBbnN3ZXJzIjpmYWxzZSwidm90aW5nTG9ja2VkIjpmYWxzZX0seyJwb2xsUXVlc3Rpb25VdWlkIjoiY2UwZmViODUtYTIwOS00NWRkLWIzNTUtNjhmZTU0Yjc3NWMxIiwic2hvd1Jlc3VsdHMiOnRydWUsInNob3dDb3JyZWN0QW5zd2VycyI6ZmFsc2UsInZvdGluZ0xvY2tlZCI6ZmFsc2V9XQ=="/>
</p:tagLst>
</file>

<file path=ppt/tags/tag15.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6.xml><?xml version="1.0" encoding="utf-8"?>
<p:tagLst xmlns:a="http://schemas.openxmlformats.org/drawingml/2006/main" xmlns:r="http://schemas.openxmlformats.org/officeDocument/2006/relationships" xmlns:p="http://schemas.openxmlformats.org/presentationml/2006/main">
  <p:tag name="SLIDO_ELEMENT" val="title"/>
</p:tagLst>
</file>

<file path=ppt/tags/tag17.xml><?xml version="1.0" encoding="utf-8"?>
<p:tagLst xmlns:a="http://schemas.openxmlformats.org/drawingml/2006/main" xmlns:r="http://schemas.openxmlformats.org/officeDocument/2006/relationships" xmlns:p="http://schemas.openxmlformats.org/presentationml/2006/main">
  <p:tag name="SLIDO_METADATA" val="eyJUaW1lc3RhbXAiOjE3NDQ2MDg2Mjl9"/>
  <p:tag name="SLIDO_TYPE" val="SlidoPoll"/>
  <p:tag name="SLIDO_POLL_UUID" val="c1f956f6-aa49-4089-8a5c-24a418bfb54a"/>
  <p:tag name="SLIDO_TIMELINE" val="W3sicG9sbFF1ZXN0aW9uVXVpZCI6IjdkNGI1MmRjLTU0MTYtNGQ2YS04OTExLTk1ODE5MGQ4NzczZCIsInNob3dSZXN1bHRzIjpmYWxzZSwic2hvd0NvcnJlY3RBbnN3ZXJzIjpmYWxzZSwidm90aW5nTG9ja2VkIjpmYWxzZX0seyJwb2xsUXVlc3Rpb25VdWlkIjoiN2Q0YjUyZGMtNTQxNi00ZDZhLTg5MTEtOTU4MTkwZDg3NzNkIiwic2hvd1Jlc3VsdHMiOnRydWUsInNob3dDb3JyZWN0QW5zd2VycyI6ZmFsc2UsInZvdGluZ0xvY2tlZCI6ZmFsc2V9XQ=="/>
</p:tagLst>
</file>

<file path=ppt/tags/tag18.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19.xml><?xml version="1.0" encoding="utf-8"?>
<p:tagLst xmlns:a="http://schemas.openxmlformats.org/drawingml/2006/main" xmlns:r="http://schemas.openxmlformats.org/officeDocument/2006/relationships" xmlns:p="http://schemas.openxmlformats.org/presentationml/2006/main">
  <p:tag name="SLIDO_ELEMENT" val="title"/>
</p:tagLst>
</file>

<file path=ppt/tags/tag2.xml><?xml version="1.0" encoding="utf-8"?>
<p:tagLst xmlns:a="http://schemas.openxmlformats.org/drawingml/2006/main" xmlns:r="http://schemas.openxmlformats.org/officeDocument/2006/relationships" xmlns:p="http://schemas.openxmlformats.org/presentationml/2006/main">
  <p:tag name="SLIDO_METADATA" val="eyJUaW1lc3RhbXAiOjE3NDQ2MTg1ODR9"/>
  <p:tag name="SLIDO_TYPE" val="SlidoPoll"/>
  <p:tag name="SLIDO_POLL_UUID" val="07e0ff32-1152-4231-8df6-6b03c4d75d40"/>
  <p:tag name="SLIDO_TIMELINE" val="W3sicG9sbFF1ZXN0aW9uVXVpZCI6IjFjMWYxYTM4LWJiNGItNGQwYS04NTExLTRhMzZlNTc2ZTI2YyIsInNob3dSZXN1bHRzIjpmYWxzZSwic2hvd0NvcnJlY3RBbnN3ZXJzIjpmYWxzZSwidm90aW5nTG9ja2VkIjpmYWxzZX0seyJwb2xsUXVlc3Rpb25VdWlkIjoiMWMxZjFhMzgtYmI0Yi00ZDBhLTg1MTEtNGEzNmU1NzZlMjZjIiwic2hvd1Jlc3VsdHMiOnRydWUsInNob3dDb3JyZWN0QW5zd2VycyI6ZmFsc2UsInZvdGluZ0xvY2tlZCI6ZmFsc2V9XQ=="/>
</p:tagLst>
</file>

<file path=ppt/tags/tag20.xml><?xml version="1.0" encoding="utf-8"?>
<p:tagLst xmlns:a="http://schemas.openxmlformats.org/drawingml/2006/main" xmlns:r="http://schemas.openxmlformats.org/officeDocument/2006/relationships" xmlns:p="http://schemas.openxmlformats.org/presentationml/2006/main">
  <p:tag name="SLIDO_METADATA" val="eyJUaW1lc3RhbXAiOjE3NDQ2MDgzNDh9"/>
  <p:tag name="SLIDO_TYPE" val="SlidoPoll"/>
  <p:tag name="SLIDO_POLL_UUID" val="173b790e-02e2-43d7-899f-b9d2bfb7d6ce"/>
  <p:tag name="SLIDO_TIMELINE" val="W3sicG9sbFF1ZXN0aW9uVXVpZCI6ImE5MDk1NGJhLTllZTgtNDBkMS1iNTI3LTJkZDg5NjMzNDcxZSIsInNob3dSZXN1bHRzIjpmYWxzZSwic2hvd0NvcnJlY3RBbnN3ZXJzIjpmYWxzZSwidm90aW5nTG9ja2VkIjpmYWxzZX0seyJwb2xsUXVlc3Rpb25VdWlkIjoiYTkwOTU0YmEtOWVlOC00MGQxLWI1MjctMmRkODk2MzM0NzFlIiwic2hvd1Jlc3VsdHMiOnRydWUsInNob3dDb3JyZWN0QW5zd2VycyI6ZmFsc2UsInZvdGluZ0xvY2tlZCI6ZmFsc2V9XQ=="/>
</p:tagLst>
</file>

<file path=ppt/tags/tag21.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2.xml><?xml version="1.0" encoding="utf-8"?>
<p:tagLst xmlns:a="http://schemas.openxmlformats.org/drawingml/2006/main" xmlns:r="http://schemas.openxmlformats.org/officeDocument/2006/relationships" xmlns:p="http://schemas.openxmlformats.org/presentationml/2006/main">
  <p:tag name="SLIDO_ELEMENT" val="title"/>
</p:tagLst>
</file>

<file path=ppt/tags/tag23.xml><?xml version="1.0" encoding="utf-8"?>
<p:tagLst xmlns:a="http://schemas.openxmlformats.org/drawingml/2006/main" xmlns:r="http://schemas.openxmlformats.org/officeDocument/2006/relationships" xmlns:p="http://schemas.openxmlformats.org/presentationml/2006/main">
  <p:tag name="SLIDO_METADATA" val="eyJUaW1lc3RhbXAiOjE3NDQ0OTc0Njl9"/>
  <p:tag name="SLIDO_TYPE" val="SlidoPoll"/>
  <p:tag name="SLIDO_POLL_UUID" val="2b3c5381-61b4-4ee6-9b45-5f3ed657de09"/>
  <p:tag name="SLIDO_TIMELINE" val="W3sicG9sbFF1ZXN0aW9uVXVpZCI6IjQ2MWJlMWMzLTlhYzMtNGNkYS05ZGFlLTUzYTRmMjc0ZTMyMCIsInNob3dSZXN1bHRzIjpmYWxzZSwic2hvd0NvcnJlY3RBbnN3ZXJzIjpmYWxzZSwidm90aW5nTG9ja2VkIjpmYWxzZX0seyJwb2xsUXVlc3Rpb25VdWlkIjoiNDYxYmUxYzMtOWFjMy00Y2RhLTlkYWUtNTNhNGYyNzRlMzIwIiwic2hvd1Jlc3VsdHMiOnRydWUsInNob3dDb3JyZWN0QW5zd2VycyI6ZmFsc2UsInZvdGluZ0xvY2tlZCI6ZmFsc2V9XQ=="/>
</p:tagLst>
</file>

<file path=ppt/tags/tag24.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OpenText"/>
</p:tagLst>
</file>

<file path=ppt/tags/tag25.xml><?xml version="1.0" encoding="utf-8"?>
<p:tagLst xmlns:a="http://schemas.openxmlformats.org/drawingml/2006/main" xmlns:r="http://schemas.openxmlformats.org/officeDocument/2006/relationships" xmlns:p="http://schemas.openxmlformats.org/presentationml/2006/main">
  <p:tag name="SLIDO_ELEMENT" val="title"/>
</p:tagLst>
</file>

<file path=ppt/tags/tag26.xml><?xml version="1.0" encoding="utf-8"?>
<p:tagLst xmlns:a="http://schemas.openxmlformats.org/drawingml/2006/main" xmlns:r="http://schemas.openxmlformats.org/officeDocument/2006/relationships" xmlns:p="http://schemas.openxmlformats.org/presentationml/2006/main">
  <p:tag name="SLIDO_METADATA" val="eyJUaW1lc3RhbXAiOjE3NDQ2MTI3NzV9"/>
  <p:tag name="SLIDO_TYPE" val="SlidoPoll"/>
  <p:tag name="SLIDO_POLL_UUID" val="c4188509-eb99-4f93-89fd-c75391548299"/>
  <p:tag name="SLIDO_TIMELINE" val="W3sicG9sbFF1ZXN0aW9uVXVpZCI6ImZmMDY4YTRmLTVjZmQtNGNkOS1iMmJiLWI5YzNjMmY1ZTBkOCIsInNob3dSZXN1bHRzIjpmYWxzZSwic2hvd0NvcnJlY3RBbnN3ZXJzIjpmYWxzZSwidm90aW5nTG9ja2VkIjpmYWxzZX0seyJwb2xsUXVlc3Rpb25VdWlkIjoiZmYwNjhhNGYtNWNmZC00Y2Q5LWIyYmItYjljM2MyZjVlMGQ4Iiwic2hvd1Jlc3VsdHMiOnRydWUsInNob3dDb3JyZWN0QW5zd2VycyI6ZmFsc2UsInZvdGluZ0xvY2tlZCI6ZmFsc2V9XQ=="/>
</p:tagLst>
</file>

<file path=ppt/tags/tag27.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28.xml><?xml version="1.0" encoding="utf-8"?>
<p:tagLst xmlns:a="http://schemas.openxmlformats.org/drawingml/2006/main" xmlns:r="http://schemas.openxmlformats.org/officeDocument/2006/relationships" xmlns:p="http://schemas.openxmlformats.org/presentationml/2006/main">
  <p:tag name="SLIDO_ELEMENT" val="title"/>
</p:tagLst>
</file>

<file path=ppt/tags/tag29.xml><?xml version="1.0" encoding="utf-8"?>
<p:tagLst xmlns:a="http://schemas.openxmlformats.org/drawingml/2006/main" xmlns:r="http://schemas.openxmlformats.org/officeDocument/2006/relationships" xmlns:p="http://schemas.openxmlformats.org/presentationml/2006/main">
  <p:tag name="SLIDO_METADATA" val="eyJUaW1lc3RhbXAiOjE3NDQ2MTI4NTl9"/>
  <p:tag name="SLIDO_TYPE" val="SlidoPoll"/>
  <p:tag name="SLIDO_POLL_UUID" val="44f9a921-102f-4656-b36f-754e34938fc7"/>
  <p:tag name="SLIDO_TIMELINE" val="W3sicG9sbFF1ZXN0aW9uVXVpZCI6IjU0ODc2N2E1LWVjNGMtNDcxMC05MDFkLTQ4YTBhOGMzYjBmYiIsInNob3dSZXN1bHRzIjpmYWxzZSwic2hvd0NvcnJlY3RBbnN3ZXJzIjpmYWxzZSwidm90aW5nTG9ja2VkIjpmYWxzZX0seyJwb2xsUXVlc3Rpb25VdWlkIjoiNTQ4NzY3YTUtZWM0Yy00NzEwLTkwMWQtNDhhMGE4YzNiMGZiIiwic2hvd1Jlc3VsdHMiOnRydWUsInNob3dDb3JyZWN0QW5zd2VycyI6ZmFsc2UsInZvdGluZ0xvY2tlZCI6ZmFsc2V9XQ=="/>
</p:tagLst>
</file>

<file path=ppt/tags/tag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Ranking"/>
</p:tagLst>
</file>

<file path=ppt/tags/tag30.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1.xml><?xml version="1.0" encoding="utf-8"?>
<p:tagLst xmlns:a="http://schemas.openxmlformats.org/drawingml/2006/main" xmlns:r="http://schemas.openxmlformats.org/officeDocument/2006/relationships" xmlns:p="http://schemas.openxmlformats.org/presentationml/2006/main">
  <p:tag name="SLIDO_ELEMENT" val="title"/>
</p:tagLst>
</file>

<file path=ppt/tags/tag32.xml><?xml version="1.0" encoding="utf-8"?>
<p:tagLst xmlns:a="http://schemas.openxmlformats.org/drawingml/2006/main" xmlns:r="http://schemas.openxmlformats.org/officeDocument/2006/relationships" xmlns:p="http://schemas.openxmlformats.org/presentationml/2006/main">
  <p:tag name="SLIDO_METADATA" val="eyJUaW1lc3RhbXAiOjE3NDQ2MTI5MTl9"/>
  <p:tag name="SLIDO_TYPE" val="SlidoPoll"/>
  <p:tag name="SLIDO_POLL_UUID" val="78ce523f-76bd-421c-9891-df4360f230bd"/>
  <p:tag name="SLIDO_TIMELINE" val="W3sicG9sbFF1ZXN0aW9uVXVpZCI6ImNjNjZmNmQ4LTQ2YmUtNGU3NC1hZDc2LTg4MGU1MjVjZDY2YSIsInNob3dSZXN1bHRzIjpmYWxzZSwic2hvd0NvcnJlY3RBbnN3ZXJzIjpmYWxzZSwidm90aW5nTG9ja2VkIjpmYWxzZX0seyJwb2xsUXVlc3Rpb25VdWlkIjoiY2M2NmY2ZDgtNDZiZS00ZTc0LWFkNzYtODgwZTUyNWNkNjZhIiwic2hvd1Jlc3VsdHMiOnRydWUsInNob3dDb3JyZWN0QW5zd2VycyI6ZmFsc2UsInZvdGluZ0xvY2tlZCI6ZmFsc2V9XQ=="/>
</p:tagLst>
</file>

<file path=ppt/tags/tag33.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4.xml><?xml version="1.0" encoding="utf-8"?>
<p:tagLst xmlns:a="http://schemas.openxmlformats.org/drawingml/2006/main" xmlns:r="http://schemas.openxmlformats.org/officeDocument/2006/relationships" xmlns:p="http://schemas.openxmlformats.org/presentationml/2006/main">
  <p:tag name="SLIDO_ELEMENT" val="title"/>
</p:tagLst>
</file>

<file path=ppt/tags/tag35.xml><?xml version="1.0" encoding="utf-8"?>
<p:tagLst xmlns:a="http://schemas.openxmlformats.org/drawingml/2006/main" xmlns:r="http://schemas.openxmlformats.org/officeDocument/2006/relationships" xmlns:p="http://schemas.openxmlformats.org/presentationml/2006/main">
  <p:tag name="SLIDO_METADATA" val="eyJUaW1lc3RhbXAiOjE3NDQ2MTI5OTV9"/>
  <p:tag name="SLIDO_TYPE" val="SlidoPoll"/>
  <p:tag name="SLIDO_POLL_UUID" val="5ad21755-ffdd-47ff-b741-16e13274f538"/>
  <p:tag name="SLIDO_TIMELINE" val="W3sicG9sbFF1ZXN0aW9uVXVpZCI6ImI2OTBiMmYwLWIxZjktNGNkZS04YzU4LTcwMWYxODI1Y2FjNiIsInNob3dSZXN1bHRzIjpmYWxzZSwic2hvd0NvcnJlY3RBbnN3ZXJzIjpmYWxzZSwidm90aW5nTG9ja2VkIjpmYWxzZX0seyJwb2xsUXVlc3Rpb25VdWlkIjoiYjY5MGIyZjAtYjFmOS00Y2RlLThjNTgtNzAxZjE4MjVjYWM2Iiwic2hvd1Jlc3VsdHMiOnRydWUsInNob3dDb3JyZWN0QW5zd2VycyI6ZmFsc2UsInZvdGluZ0xvY2tlZCI6ZmFsc2V9XQ=="/>
</p:tagLst>
</file>

<file path=ppt/tags/tag3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37.xml><?xml version="1.0" encoding="utf-8"?>
<p:tagLst xmlns:a="http://schemas.openxmlformats.org/drawingml/2006/main" xmlns:r="http://schemas.openxmlformats.org/officeDocument/2006/relationships" xmlns:p="http://schemas.openxmlformats.org/presentationml/2006/main">
  <p:tag name="SLIDO_ELEMENT" val="title"/>
</p:tagLst>
</file>

<file path=ppt/tags/tag38.xml><?xml version="1.0" encoding="utf-8"?>
<p:tagLst xmlns:a="http://schemas.openxmlformats.org/drawingml/2006/main" xmlns:r="http://schemas.openxmlformats.org/officeDocument/2006/relationships" xmlns:p="http://schemas.openxmlformats.org/presentationml/2006/main">
  <p:tag name="SLIDO_METADATA" val="eyJUaW1lc3RhbXAiOjE3NDQ2MTMxMjB9"/>
  <p:tag name="SLIDO_TYPE" val="SlidoPoll"/>
  <p:tag name="SLIDO_POLL_UUID" val="bf3fde68-5d0c-483c-8572-83ded113eda2"/>
  <p:tag name="SLIDO_TIMELINE" val="W3sicG9sbFF1ZXN0aW9uVXVpZCI6ImQzZWYyOTIwLTliMTYtNDA4ZC04NmYwLWI5MGMwNmZlM2U5YSIsInNob3dSZXN1bHRzIjpmYWxzZSwic2hvd0NvcnJlY3RBbnN3ZXJzIjpmYWxzZSwidm90aW5nTG9ja2VkIjpmYWxzZX0seyJwb2xsUXVlc3Rpb25VdWlkIjoiZDNlZjI5MjAtOWIxNi00MDhkLTg2ZjAtYjkwYzA2ZmUzZTlhIiwic2hvd1Jlc3VsdHMiOnRydWUsInNob3dDb3JyZWN0QW5zd2VycyI6ZmFsc2UsInZvdGluZ0xvY2tlZCI6ZmFsc2V9XQ=="/>
</p:tagLst>
</file>

<file path=ppt/tags/tag3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xml><?xml version="1.0" encoding="utf-8"?>
<p:tagLst xmlns:a="http://schemas.openxmlformats.org/drawingml/2006/main" xmlns:r="http://schemas.openxmlformats.org/officeDocument/2006/relationships" xmlns:p="http://schemas.openxmlformats.org/presentationml/2006/main">
  <p:tag name="SLIDO_ELEMENT" val="title"/>
</p:tagLst>
</file>

<file path=ppt/tags/tag40.xml><?xml version="1.0" encoding="utf-8"?>
<p:tagLst xmlns:a="http://schemas.openxmlformats.org/drawingml/2006/main" xmlns:r="http://schemas.openxmlformats.org/officeDocument/2006/relationships" xmlns:p="http://schemas.openxmlformats.org/presentationml/2006/main">
  <p:tag name="SLIDO_ELEMENT" val="title"/>
</p:tagLst>
</file>

<file path=ppt/tags/tag41.xml><?xml version="1.0" encoding="utf-8"?>
<p:tagLst xmlns:a="http://schemas.openxmlformats.org/drawingml/2006/main" xmlns:r="http://schemas.openxmlformats.org/officeDocument/2006/relationships" xmlns:p="http://schemas.openxmlformats.org/presentationml/2006/main">
  <p:tag name="SLIDO_METADATA" val="eyJUaW1lc3RhbXAiOjE3NDQ2MTMyMjF9"/>
  <p:tag name="SLIDO_TYPE" val="SlidoPoll"/>
  <p:tag name="SLIDO_POLL_UUID" val="852b2aad-8e3b-4580-9218-a2e4641dbb3b"/>
  <p:tag name="SLIDO_TIMELINE" val="W3sicG9sbFF1ZXN0aW9uVXVpZCI6IjYyYWI4MDc2LTI3NDAtNGYyYS1hYzUwLTlkZGE5YzhiODIxZiIsInNob3dSZXN1bHRzIjpmYWxzZSwic2hvd0NvcnJlY3RBbnN3ZXJzIjpmYWxzZSwidm90aW5nTG9ja2VkIjpmYWxzZX0seyJwb2xsUXVlc3Rpb25VdWlkIjoiNjJhYjgwNzYtMjc0MC00ZjJhLWFjNTAtOWRkYTljOGI4MjFmIiwic2hvd1Jlc3VsdHMiOnRydWUsInNob3dDb3JyZWN0QW5zd2VycyI6ZmFsc2UsInZvdGluZ0xvY2tlZCI6ZmFsc2V9XQ=="/>
</p:tagLst>
</file>

<file path=ppt/tags/tag42.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43.xml><?xml version="1.0" encoding="utf-8"?>
<p:tagLst xmlns:a="http://schemas.openxmlformats.org/drawingml/2006/main" xmlns:r="http://schemas.openxmlformats.org/officeDocument/2006/relationships" xmlns:p="http://schemas.openxmlformats.org/presentationml/2006/main">
  <p:tag name="SLIDO_ELEMENT" val="title"/>
</p:tagLst>
</file>

<file path=ppt/tags/tag5.xml><?xml version="1.0" encoding="utf-8"?>
<p:tagLst xmlns:a="http://schemas.openxmlformats.org/drawingml/2006/main" xmlns:r="http://schemas.openxmlformats.org/officeDocument/2006/relationships" xmlns:p="http://schemas.openxmlformats.org/presentationml/2006/main">
  <p:tag name="SLIDO_METADATA" val="eyJUaW1lc3RhbXAiOjE3NDQ2MDg1MDh9"/>
  <p:tag name="SLIDO_TYPE" val="SlidoPoll"/>
  <p:tag name="SLIDO_POLL_UUID" val="8b75a772-4a2e-42be-aceb-0e14690ae8d8"/>
  <p:tag name="SLIDO_TIMELINE" val="W3sicG9sbFF1ZXN0aW9uVXVpZCI6ImU4ZmM5ZTIxLTg0ZmYtNDY0Mi05ZWUzLWE2MWI0MzBiNTM0MiIsInNob3dSZXN1bHRzIjpmYWxzZSwic2hvd0NvcnJlY3RBbnN3ZXJzIjpmYWxzZSwidm90aW5nTG9ja2VkIjpmYWxzZX0seyJwb2xsUXVlc3Rpb25VdWlkIjoiZThmYzllMjEtODRmZi00NjQyLTllZTMtYTYxYjQzMGI1MzQyIiwic2hvd1Jlc3VsdHMiOnRydWUsInNob3dDb3JyZWN0QW5zd2VycyI6ZmFsc2UsInZvdGluZ0xvY2tlZCI6ZmFsc2V9XQ=="/>
</p:tagLst>
</file>

<file path=ppt/tags/tag6.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ags/tag7.xml><?xml version="1.0" encoding="utf-8"?>
<p:tagLst xmlns:a="http://schemas.openxmlformats.org/drawingml/2006/main" xmlns:r="http://schemas.openxmlformats.org/officeDocument/2006/relationships" xmlns:p="http://schemas.openxmlformats.org/presentationml/2006/main">
  <p:tag name="SLIDO_ELEMENT" val="title"/>
</p:tagLst>
</file>

<file path=ppt/tags/tag8.xml><?xml version="1.0" encoding="utf-8"?>
<p:tagLst xmlns:a="http://schemas.openxmlformats.org/drawingml/2006/main" xmlns:r="http://schemas.openxmlformats.org/officeDocument/2006/relationships" xmlns:p="http://schemas.openxmlformats.org/presentationml/2006/main">
  <p:tag name="SLIDO_METADATA" val="eyJUaW1lc3RhbXAiOjE3NDQ0OTk0MDN9"/>
  <p:tag name="SLIDO_TYPE" val="SlidoPoll"/>
  <p:tag name="SLIDO_POLL_UUID" val="5d86cf7d-6bb7-4ad2-a0e8-b4cad7d49529"/>
  <p:tag name="SLIDO_TIMELINE" val="W3sicG9sbFF1ZXN0aW9uVXVpZCI6ImNjMGIzZTgxLTRiNTItNDM1MC1hZjk0LTExNzk2MWQ2OWU1MyIsInNob3dSZXN1bHRzIjpmYWxzZSwic2hvd0NvcnJlY3RBbnN3ZXJzIjpmYWxzZSwidm90aW5nTG9ja2VkIjpmYWxzZX0seyJwb2xsUXVlc3Rpb25VdWlkIjoiY2MwYjNlODEtNGI1Mi00MzUwLWFmOTQtMTE3OTYxZDY5ZTUzIiwic2hvd1Jlc3VsdHMiOnRydWUsInNob3dDb3JyZWN0QW5zd2VycyI6ZmFsc2UsInZvdGluZ0xvY2tlZCI6ZmFsc2V9XQ=="/>
</p:tagLst>
</file>

<file path=ppt/tags/tag9.xml><?xml version="1.0" encoding="utf-8"?>
<p:tagLst xmlns:a="http://schemas.openxmlformats.org/drawingml/2006/main" xmlns:r="http://schemas.openxmlformats.org/officeDocument/2006/relationships" xmlns:p="http://schemas.openxmlformats.org/presentationml/2006/main">
  <p:tag name="SLIDO_ELEMENT" val="interaction_image"/>
  <p:tag name="INTERACTION_TYPE" val="MultipleChoice"/>
</p:tagLst>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2_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46981</TotalTime>
  <Words>9348</Words>
  <Application>Microsoft Office PowerPoint</Application>
  <PresentationFormat>Grand écran</PresentationFormat>
  <Paragraphs>1115</Paragraphs>
  <Slides>81</Slides>
  <Notes>44</Notes>
  <HiddenSlides>0</HiddenSlides>
  <MMClips>0</MMClips>
  <ScaleCrop>false</ScaleCrop>
  <HeadingPairs>
    <vt:vector size="6" baseType="variant">
      <vt:variant>
        <vt:lpstr>Polices utilisées</vt:lpstr>
      </vt:variant>
      <vt:variant>
        <vt:i4>15</vt:i4>
      </vt:variant>
      <vt:variant>
        <vt:lpstr>Thème</vt:lpstr>
      </vt:variant>
      <vt:variant>
        <vt:i4>3</vt:i4>
      </vt:variant>
      <vt:variant>
        <vt:lpstr>Titres des diapositives</vt:lpstr>
      </vt:variant>
      <vt:variant>
        <vt:i4>81</vt:i4>
      </vt:variant>
    </vt:vector>
  </HeadingPairs>
  <TitlesOfParts>
    <vt:vector size="99" baseType="lpstr">
      <vt:lpstr>ADLaM Display</vt:lpstr>
      <vt:lpstr>Amasis MT Pro</vt:lpstr>
      <vt:lpstr>Aptos</vt:lpstr>
      <vt:lpstr>Arial</vt:lpstr>
      <vt:lpstr>Brush Script MT</vt:lpstr>
      <vt:lpstr>Calibri</vt:lpstr>
      <vt:lpstr>Calibri Light</vt:lpstr>
      <vt:lpstr>Cambria</vt:lpstr>
      <vt:lpstr>Century Gothic</vt:lpstr>
      <vt:lpstr>Constantia</vt:lpstr>
      <vt:lpstr>Courgette</vt:lpstr>
      <vt:lpstr>Gotham-Book</vt:lpstr>
      <vt:lpstr>Gotham-Medium</vt:lpstr>
      <vt:lpstr>Poppins</vt:lpstr>
      <vt:lpstr>Wingdings</vt:lpstr>
      <vt:lpstr>Thème Office</vt:lpstr>
      <vt:lpstr>1_Thème Office</vt:lpstr>
      <vt:lpstr>2_Thème Office</vt:lpstr>
      <vt:lpstr>Présentation PowerPoint</vt:lpstr>
      <vt:lpstr>Agenda de la formation</vt:lpstr>
      <vt:lpstr>Sommaire Session 1 – M1.1 (a.m.)</vt:lpstr>
      <vt:lpstr>Sommaire Session 1 – M1.1 (p.m.)</vt:lpstr>
      <vt:lpstr>Quelques informations pratiques</vt:lpstr>
      <vt:lpstr>Tour de table</vt:lpstr>
      <vt:lpstr>Qui sommes-nous?</vt:lpstr>
      <vt:lpstr>Présentation PowerPoint</vt:lpstr>
      <vt:lpstr>Comprendre l’écosystème des projets collaboratifs</vt:lpstr>
      <vt:lpstr>Introduction (tous programmes)</vt:lpstr>
      <vt:lpstr>Le programme phare de la R&amp;D EU</vt:lpstr>
      <vt:lpstr>Focus sur le cluster 6</vt:lpstr>
      <vt:lpstr>Présentation PowerPoint</vt:lpstr>
      <vt:lpstr>Pause café </vt:lpstr>
      <vt:lpstr>Structurer son projet</vt:lpstr>
      <vt:lpstr>Présentation PowerPoint</vt:lpstr>
      <vt:lpstr>Programme de travail =&gt; Appels à proposition</vt:lpstr>
      <vt:lpstr>Identifier le bon appel (call)</vt:lpstr>
      <vt:lpstr>Identifier un Appel : les critères</vt:lpstr>
      <vt:lpstr>Présentation PowerPoint</vt:lpstr>
      <vt:lpstr>Identifier un AAP guichet HEU</vt:lpstr>
      <vt:lpstr>Structurer son projet</vt:lpstr>
      <vt:lpstr>Présentation PowerPoint</vt:lpstr>
      <vt:lpstr>Aligner votre projet avec l’appel</vt:lpstr>
      <vt:lpstr>Maturité de votre projet vs TRL</vt:lpstr>
      <vt:lpstr>Takeaways</vt:lpstr>
      <vt:lpstr>Modéliser son projet collaboratif EU</vt:lpstr>
      <vt:lpstr>De la cohérence</vt:lpstr>
      <vt:lpstr>Structure d’une proposition Horizon</vt:lpstr>
      <vt:lpstr>Structure d’une proposition Horizon</vt:lpstr>
      <vt:lpstr>Présentation PowerPoint</vt:lpstr>
      <vt:lpstr>1. Excellence : Les objectifs</vt:lpstr>
      <vt:lpstr>1. Excellence : Le concept</vt:lpstr>
      <vt:lpstr>1. Excellence : L’état de l’art (SoA)</vt:lpstr>
      <vt:lpstr>Les verrous scientifiques &amp; technologiques</vt:lpstr>
      <vt:lpstr>Méthodologie pour lever les verrous</vt:lpstr>
      <vt:lpstr>L’innovation apportée</vt:lpstr>
      <vt:lpstr>Takeaways</vt:lpstr>
      <vt:lpstr>Présentation PowerPoint</vt:lpstr>
      <vt:lpstr>Présentation PowerPoint</vt:lpstr>
      <vt:lpstr>Présentation PowerPoint</vt:lpstr>
      <vt:lpstr>Présentation PowerPoint</vt:lpstr>
      <vt:lpstr>Présentation PowerPoint</vt:lpstr>
      <vt:lpstr>Présentation PowerPoint</vt:lpstr>
      <vt:lpstr>En vous remerciant  de votre participation !</vt:lpstr>
      <vt:lpstr>Sommaire Session 1 – M1.1 (p.m.)</vt:lpstr>
      <vt:lpstr>Construire l’impact de votre proposition</vt:lpstr>
      <vt:lpstr>Structure d’une proposition Horizon</vt:lpstr>
      <vt:lpstr>Des résultats à l’impact</vt:lpstr>
      <vt:lpstr>Outcomes</vt:lpstr>
      <vt:lpstr>Les impacts de votre projet</vt:lpstr>
      <vt:lpstr>Construction de la section 2 - Impact</vt:lpstr>
      <vt:lpstr>Présentation PowerPoint</vt:lpstr>
      <vt:lpstr>Exemple : Chaîne d’impact</vt:lpstr>
      <vt:lpstr>Présentation PowerPoint</vt:lpstr>
      <vt:lpstr>Modéliser votre projet avant de rédiger!</vt:lpstr>
      <vt:lpstr>Présentation PowerPoint</vt:lpstr>
      <vt:lpstr>Présentation PowerPoint</vt:lpstr>
      <vt:lpstr>Dissémination vs Communication</vt:lpstr>
      <vt:lpstr>Synthétisez !</vt:lpstr>
      <vt:lpstr>Exploitation et dissémination des résultats</vt:lpstr>
      <vt:lpstr>Takeaways</vt:lpstr>
      <vt:lpstr>Pause café </vt:lpstr>
      <vt:lpstr>Construire la partie Implémentation</vt:lpstr>
      <vt:lpstr>Structure d’une proposition Horizon</vt:lpstr>
      <vt:lpstr>Présentation PowerPoint</vt:lpstr>
      <vt:lpstr>Grandes règles de base</vt:lpstr>
      <vt:lpstr>Structurer votre plan de travail</vt:lpstr>
      <vt:lpstr>Structurer logiquement en lots de travaux</vt:lpstr>
      <vt:lpstr>Plan de travail et ressources</vt:lpstr>
      <vt:lpstr>Lot de travail</vt:lpstr>
      <vt:lpstr>Consortium as a whole</vt:lpstr>
      <vt:lpstr>Takeaways</vt:lpstr>
      <vt:lpstr>Présentation PowerPoint</vt:lpstr>
      <vt:lpstr>Présentation PowerPoint</vt:lpstr>
      <vt:lpstr>Présentation PowerPoint</vt:lpstr>
      <vt:lpstr>Présentation PowerPoint</vt:lpstr>
      <vt:lpstr>Présentation PowerPoint</vt:lpstr>
      <vt:lpstr>Présentation PowerPoint</vt:lpstr>
      <vt:lpstr>En vous remerciant  de votre participation !</vt:lpstr>
      <vt:lpstr>Pensez au formulaire d’évaluation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Programme EB</dc:title>
  <dc:creator>Réda ALLAL</dc:creator>
  <cp:lastModifiedBy>Philippe Dubois</cp:lastModifiedBy>
  <cp:revision>1457</cp:revision>
  <dcterms:created xsi:type="dcterms:W3CDTF">2022-11-07T16:15:36Z</dcterms:created>
  <dcterms:modified xsi:type="dcterms:W3CDTF">2025-04-14T18:50:29Z</dcterms:modified>
</cp:coreProperties>
</file>