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09" r:id="rId2"/>
    <p:sldId id="330" r:id="rId3"/>
    <p:sldId id="4157" r:id="rId4"/>
    <p:sldId id="334" r:id="rId5"/>
    <p:sldId id="322" r:id="rId6"/>
    <p:sldId id="337" r:id="rId7"/>
    <p:sldId id="4219" r:id="rId8"/>
    <p:sldId id="4200" r:id="rId9"/>
    <p:sldId id="4167" r:id="rId10"/>
    <p:sldId id="4216" r:id="rId11"/>
    <p:sldId id="385" r:id="rId12"/>
    <p:sldId id="4191" r:id="rId13"/>
    <p:sldId id="4194" r:id="rId14"/>
    <p:sldId id="4168" r:id="rId15"/>
    <p:sldId id="4159" r:id="rId16"/>
    <p:sldId id="4158" r:id="rId17"/>
    <p:sldId id="4203" r:id="rId18"/>
    <p:sldId id="4210" r:id="rId19"/>
    <p:sldId id="4211" r:id="rId20"/>
    <p:sldId id="4213" r:id="rId21"/>
    <p:sldId id="381" r:id="rId22"/>
    <p:sldId id="386" r:id="rId23"/>
    <p:sldId id="384" r:id="rId24"/>
    <p:sldId id="382" r:id="rId25"/>
    <p:sldId id="4192" r:id="rId26"/>
    <p:sldId id="4189" r:id="rId27"/>
    <p:sldId id="338" r:id="rId28"/>
    <p:sldId id="4215" r:id="rId29"/>
    <p:sldId id="4166" r:id="rId30"/>
    <p:sldId id="4204" r:id="rId31"/>
    <p:sldId id="4205" r:id="rId32"/>
    <p:sldId id="4206" r:id="rId33"/>
    <p:sldId id="4207" r:id="rId34"/>
    <p:sldId id="4208" r:id="rId35"/>
    <p:sldId id="377" r:id="rId36"/>
    <p:sldId id="4220" r:id="rId37"/>
    <p:sldId id="4209" r:id="rId38"/>
    <p:sldId id="4187" r:id="rId39"/>
    <p:sldId id="4188" r:id="rId40"/>
    <p:sldId id="4169" r:id="rId41"/>
    <p:sldId id="383" r:id="rId42"/>
    <p:sldId id="345" r:id="rId43"/>
  </p:sldIdLst>
  <p:sldSz cx="12192000" cy="6858000"/>
  <p:notesSz cx="6858000" cy="9144000"/>
  <p:custDataLst>
    <p:tags r:id="rId45"/>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6015" autoAdjust="0"/>
  </p:normalViewPr>
  <p:slideViewPr>
    <p:cSldViewPr snapToGrid="0">
      <p:cViewPr varScale="1">
        <p:scale>
          <a:sx n="58" d="100"/>
          <a:sy n="58" d="100"/>
        </p:scale>
        <p:origin x="30" y="104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596F9F-C7FF-4FA6-B5C9-FF62B7F8229B}" type="datetimeFigureOut">
              <a:rPr lang="fr-FR" smtClean="0"/>
              <a:t>27/03/2025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36141B-B28E-413C-B546-5A61A3F59B88}" type="slidenum">
              <a:rPr lang="fr-FR" smtClean="0"/>
              <a:t>‹N°›</a:t>
            </a:fld>
            <a:endParaRPr lang="fr-FR"/>
          </a:p>
        </p:txBody>
      </p:sp>
    </p:spTree>
    <p:extLst>
      <p:ext uri="{BB962C8B-B14F-4D97-AF65-F5344CB8AC3E}">
        <p14:creationId xmlns:p14="http://schemas.microsoft.com/office/powerpoint/2010/main" val="3021595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c.europa.eu/info/funding-tenders/opportunities/portal/screen/home"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cordis.europa.eu/project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c.europa.eu/info/funding-tenders/opportunities/portal/screen/home"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cordis.europa.eu/project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FR" dirty="0"/>
          </a:p>
        </p:txBody>
      </p:sp>
      <p:sp>
        <p:nvSpPr>
          <p:cNvPr id="4" name="Espace réservé du pied de page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Espace réservé du numéro de diapositive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36141B-B28E-413C-B546-5A61A3F59B88}"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2047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F0EFE-28EF-AEB1-2813-88C220F7E88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7406304-56C2-4CC5-E4E2-3AC97A3F3AE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7B5E993-D5C7-13BE-81E2-C3B628702C1C}"/>
              </a:ext>
            </a:extLst>
          </p:cNvPr>
          <p:cNvSpPr>
            <a:spLocks noGrp="1"/>
          </p:cNvSpPr>
          <p:nvPr>
            <p:ph type="body" idx="1"/>
          </p:nvPr>
        </p:nvSpPr>
        <p:spPr/>
        <p:txBody>
          <a:bodyPr/>
          <a:lstStyle/>
          <a:p>
            <a:pPr defTabSz="457200" fontAlgn="auto">
              <a:lnSpc>
                <a:spcPct val="95000"/>
              </a:lnSpc>
              <a:spcBef>
                <a:spcPts val="0"/>
              </a:spcBef>
              <a:spcAft>
                <a:spcPts val="0"/>
              </a:spcAft>
              <a:buClr>
                <a:srgbClr val="E95E3F"/>
              </a:buClr>
              <a:defRPr/>
            </a:pPr>
            <a:r>
              <a:rPr lang="fr-FR" altLang="fr-FR" sz="1200" kern="0" dirty="0">
                <a:latin typeface="Cambria" panose="02040503050406030204" pitchFamily="18" charset="0"/>
                <a:ea typeface="Cambria" panose="02040503050406030204" pitchFamily="18" charset="0"/>
              </a:rPr>
              <a:t>Publication des calls sous 2 formats : </a:t>
            </a:r>
          </a:p>
          <a:p>
            <a:pPr marL="171450" indent="-171450" defTabSz="457200" fontAlgn="auto">
              <a:lnSpc>
                <a:spcPct val="95000"/>
              </a:lnSpc>
              <a:spcBef>
                <a:spcPts val="0"/>
              </a:spcBef>
              <a:spcAft>
                <a:spcPts val="0"/>
              </a:spcAft>
              <a:buClr>
                <a:schemeClr val="tx1"/>
              </a:buClr>
              <a:buFontTx/>
              <a:buChar char="-"/>
              <a:defRPr/>
            </a:pPr>
            <a:r>
              <a:rPr lang="fr-FR" altLang="fr-FR" sz="1200" kern="0" dirty="0">
                <a:latin typeface="Cambria" panose="02040503050406030204" pitchFamily="18" charset="0"/>
                <a:ea typeface="Cambria" panose="02040503050406030204" pitchFamily="18" charset="0"/>
              </a:rPr>
              <a:t>Section 1 : Les projets sont soumis auprès de PRIMA, financés par la CE et suivent les règles de participation HEU (Taux de succès moyen de 4,5%).  Les actions de démonstration et innovation sont financées.</a:t>
            </a:r>
          </a:p>
          <a:p>
            <a:pPr marL="171450" indent="-171450" defTabSz="457200" fontAlgn="auto">
              <a:lnSpc>
                <a:spcPct val="95000"/>
              </a:lnSpc>
              <a:spcBef>
                <a:spcPts val="0"/>
              </a:spcBef>
              <a:spcAft>
                <a:spcPts val="0"/>
              </a:spcAft>
              <a:buClr>
                <a:schemeClr val="tx1"/>
              </a:buClr>
              <a:buFontTx/>
              <a:buChar char="-"/>
              <a:defRPr/>
            </a:pPr>
            <a:r>
              <a:rPr lang="fr-FR" altLang="fr-FR" sz="1200" kern="0" dirty="0">
                <a:latin typeface="Cambria" panose="02040503050406030204" pitchFamily="18" charset="0"/>
                <a:ea typeface="Cambria" panose="02040503050406030204" pitchFamily="18" charset="0"/>
              </a:rPr>
              <a:t>Section 2 : les projets sont soumis auprès de PRIMA mais les agences nationales en assurent le financement. Il faut donc suivre leurs règles de participation (éligibilité, contractualisation, suivi de la mise en œuvre). Seules des RIA sont financées. (taux de succès moyen de 17%).</a:t>
            </a:r>
          </a:p>
          <a:p>
            <a:pPr marL="171450" indent="-171450" defTabSz="457200" fontAlgn="auto">
              <a:lnSpc>
                <a:spcPct val="95000"/>
              </a:lnSpc>
              <a:spcBef>
                <a:spcPts val="0"/>
              </a:spcBef>
              <a:spcAft>
                <a:spcPts val="0"/>
              </a:spcAft>
              <a:buClr>
                <a:schemeClr val="tx1"/>
              </a:buClr>
              <a:buFontTx/>
              <a:buChar char="-"/>
              <a:defRPr/>
            </a:pPr>
            <a:r>
              <a:rPr lang="en-US" altLang="fr-FR" sz="1200" kern="0" dirty="0">
                <a:latin typeface="Cambria" panose="02040503050406030204" pitchFamily="18" charset="0"/>
                <a:ea typeface="Cambria" panose="02040503050406030204" pitchFamily="18" charset="0"/>
              </a:rPr>
              <a:t>PRIMA Woman Greening Food Systems Award</a:t>
            </a:r>
            <a:r>
              <a:rPr lang="fr-FR" altLang="fr-FR" sz="1200" kern="0" dirty="0">
                <a:latin typeface="Cambria" panose="02040503050406030204" pitchFamily="18" charset="0"/>
                <a:ea typeface="Cambria" panose="02040503050406030204" pitchFamily="18" charset="0"/>
              </a:rPr>
              <a:t> visant à vise à reconnaître et célébrer les contributions exceptionnelles des femmes méditerranéennes dans la promotion de systèmes alimentaires durables et résilients.</a:t>
            </a:r>
          </a:p>
          <a:p>
            <a:pPr marL="171450" indent="-171450" defTabSz="457200" fontAlgn="auto">
              <a:lnSpc>
                <a:spcPct val="95000"/>
              </a:lnSpc>
              <a:spcBef>
                <a:spcPts val="0"/>
              </a:spcBef>
              <a:spcAft>
                <a:spcPts val="0"/>
              </a:spcAft>
              <a:buClr>
                <a:schemeClr val="tx1"/>
              </a:buClr>
              <a:buFontTx/>
              <a:buChar char="-"/>
              <a:defRPr/>
            </a:pPr>
            <a:r>
              <a:rPr lang="fr-FR" altLang="fr-FR" sz="1200" kern="0" dirty="0">
                <a:latin typeface="Cambria" panose="02040503050406030204" pitchFamily="18" charset="0"/>
                <a:ea typeface="Cambria" panose="02040503050406030204" pitchFamily="18" charset="0"/>
              </a:rPr>
              <a:t>PRIMA Training and </a:t>
            </a:r>
            <a:r>
              <a:rPr lang="fr-FR" altLang="fr-FR" sz="1200" kern="0" dirty="0" err="1">
                <a:latin typeface="Cambria" panose="02040503050406030204" pitchFamily="18" charset="0"/>
                <a:ea typeface="Cambria" panose="02040503050406030204" pitchFamily="18" charset="0"/>
              </a:rPr>
              <a:t>Mobility</a:t>
            </a:r>
            <a:r>
              <a:rPr lang="fr-FR" altLang="fr-FR" sz="1200" kern="0" dirty="0">
                <a:latin typeface="Cambria" panose="02040503050406030204" pitchFamily="18" charset="0"/>
                <a:ea typeface="Cambria" panose="02040503050406030204" pitchFamily="18" charset="0"/>
              </a:rPr>
              <a:t> </a:t>
            </a:r>
            <a:r>
              <a:rPr lang="fr-FR" altLang="fr-FR" sz="1200" kern="0" dirty="0" err="1">
                <a:latin typeface="Cambria" panose="02040503050406030204" pitchFamily="18" charset="0"/>
                <a:ea typeface="Cambria" panose="02040503050406030204" pitchFamily="18" charset="0"/>
              </a:rPr>
              <a:t>Award</a:t>
            </a:r>
            <a:r>
              <a:rPr lang="fr-FR" altLang="fr-FR" sz="1200" kern="0" dirty="0">
                <a:latin typeface="Cambria" panose="02040503050406030204" pitchFamily="18" charset="0"/>
                <a:ea typeface="Cambria" panose="02040503050406030204" pitchFamily="18" charset="0"/>
              </a:rPr>
              <a:t> (PTMA) : initiative visant à renforcer les capacités de recherche et d'innovation en Méditerranée.</a:t>
            </a:r>
          </a:p>
          <a:p>
            <a:pPr defTabSz="457200" fontAlgn="auto">
              <a:lnSpc>
                <a:spcPct val="95000"/>
              </a:lnSpc>
              <a:spcBef>
                <a:spcPts val="0"/>
              </a:spcBef>
              <a:spcAft>
                <a:spcPts val="0"/>
              </a:spcAft>
              <a:buClr>
                <a:srgbClr val="E95E3F"/>
              </a:buClr>
              <a:defRPr/>
            </a:pPr>
            <a:endParaRPr lang="fr-FR" altLang="fr-FR" sz="1200" kern="0" dirty="0">
              <a:latin typeface="Cambria" panose="02040503050406030204" pitchFamily="18" charset="0"/>
              <a:ea typeface="Cambria" panose="02040503050406030204" pitchFamily="18" charset="0"/>
            </a:endParaRPr>
          </a:p>
          <a:p>
            <a:pPr defTabSz="457200" fontAlgn="auto">
              <a:lnSpc>
                <a:spcPct val="95000"/>
              </a:lnSpc>
              <a:spcBef>
                <a:spcPts val="0"/>
              </a:spcBef>
              <a:spcAft>
                <a:spcPts val="0"/>
              </a:spcAft>
              <a:buClr>
                <a:srgbClr val="E95E3F"/>
              </a:buClr>
              <a:defRPr/>
            </a:pPr>
            <a:endParaRPr lang="fr-FR" altLang="fr-FR" sz="1200" kern="0" dirty="0">
              <a:latin typeface="Cambria" panose="02040503050406030204" pitchFamily="18" charset="0"/>
              <a:ea typeface="Cambria" panose="02040503050406030204" pitchFamily="18" charset="0"/>
            </a:endParaRPr>
          </a:p>
          <a:p>
            <a:pPr defTabSz="457200" fontAlgn="auto">
              <a:lnSpc>
                <a:spcPct val="95000"/>
              </a:lnSpc>
              <a:spcBef>
                <a:spcPts val="0"/>
              </a:spcBef>
              <a:spcAft>
                <a:spcPts val="0"/>
              </a:spcAft>
              <a:buClr>
                <a:srgbClr val="E95E3F"/>
              </a:buClr>
              <a:defRPr/>
            </a:pPr>
            <a:endParaRPr lang="fr-FR" altLang="fr-FR" sz="1200" kern="0" dirty="0">
              <a:latin typeface="Cambria" panose="02040503050406030204" pitchFamily="18" charset="0"/>
              <a:ea typeface="Cambria" panose="02040503050406030204" pitchFamily="18" charset="0"/>
            </a:endParaRPr>
          </a:p>
          <a:p>
            <a:pPr marL="457200" lvl="1" indent="0">
              <a:buNone/>
            </a:pPr>
            <a:endParaRPr lang="fr-FR" dirty="0"/>
          </a:p>
        </p:txBody>
      </p:sp>
      <p:sp>
        <p:nvSpPr>
          <p:cNvPr id="4" name="Espace réservé du numéro de diapositive 3">
            <a:extLst>
              <a:ext uri="{FF2B5EF4-FFF2-40B4-BE49-F238E27FC236}">
                <a16:creationId xmlns:a16="http://schemas.microsoft.com/office/drawing/2014/main" id="{C048E58D-1D57-AB4C-A700-F85EF42324A5}"/>
              </a:ext>
            </a:extLst>
          </p:cNvPr>
          <p:cNvSpPr>
            <a:spLocks noGrp="1"/>
          </p:cNvSpPr>
          <p:nvPr>
            <p:ph type="sldNum" sz="quarter" idx="5"/>
          </p:nvPr>
        </p:nvSpPr>
        <p:spPr/>
        <p:txBody>
          <a:bodyPr/>
          <a:lstStyle/>
          <a:p>
            <a:fld id="{C736141B-B28E-413C-B546-5A61A3F59B88}" type="slidenum">
              <a:rPr lang="fr-FR" smtClean="0"/>
              <a:t>20</a:t>
            </a:fld>
            <a:endParaRPr lang="fr-FR"/>
          </a:p>
        </p:txBody>
      </p:sp>
    </p:spTree>
    <p:extLst>
      <p:ext uri="{BB962C8B-B14F-4D97-AF65-F5344CB8AC3E}">
        <p14:creationId xmlns:p14="http://schemas.microsoft.com/office/powerpoint/2010/main" val="1985325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13124-E2F4-56DA-F533-E9AE0A968B9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F766027-E09B-B9C0-2A27-97447A4CB14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8EE5160-B91A-0B3B-2E65-8F0F32AF121F}"/>
              </a:ext>
            </a:extLst>
          </p:cNvPr>
          <p:cNvSpPr>
            <a:spLocks noGrp="1"/>
          </p:cNvSpPr>
          <p:nvPr>
            <p:ph type="body" idx="1"/>
          </p:nvPr>
        </p:nvSpPr>
        <p:spPr/>
        <p:txBody>
          <a:bodyPr/>
          <a:lstStyle/>
          <a:p>
            <a:pPr marL="457200" lvl="1" indent="0">
              <a:buFontTx/>
              <a:buNone/>
            </a:pPr>
            <a:r>
              <a:rPr lang="fr-FR" b="1" dirty="0"/>
              <a:t>En colonne, vous avez les critères pour choisir le bon guichet </a:t>
            </a:r>
          </a:p>
          <a:p>
            <a:pPr marL="457200" lvl="1" indent="0">
              <a:buFontTx/>
              <a:buNone/>
            </a:pPr>
            <a:endParaRPr lang="fr-FR" dirty="0"/>
          </a:p>
          <a:p>
            <a:pPr marL="457200" lvl="1" indent="0">
              <a:buFontTx/>
              <a:buNone/>
            </a:pPr>
            <a:endParaRPr lang="fr-FR" dirty="0"/>
          </a:p>
          <a:p>
            <a:pPr marL="457200" lvl="1" indent="0">
              <a:buFontTx/>
              <a:buNone/>
            </a:pPr>
            <a:r>
              <a:rPr lang="fr-FR" dirty="0"/>
              <a:t>Synthèse</a:t>
            </a:r>
          </a:p>
          <a:p>
            <a:pPr marL="628650" lvl="1" indent="-171450">
              <a:buFontTx/>
              <a:buChar char="-"/>
            </a:pPr>
            <a:r>
              <a:rPr lang="fr-FR" dirty="0"/>
              <a:t>Bioéconomie</a:t>
            </a:r>
          </a:p>
          <a:p>
            <a:pPr marL="628650" lvl="1" indent="-171450">
              <a:buFontTx/>
              <a:buChar char="-"/>
            </a:pPr>
            <a:r>
              <a:rPr lang="fr-FR" dirty="0"/>
              <a:t>HEU : Budget de 2021 à 2027</a:t>
            </a:r>
          </a:p>
          <a:p>
            <a:pPr marL="628650" lvl="1" indent="-171450">
              <a:buFontTx/>
              <a:buChar char="-"/>
            </a:pPr>
            <a:r>
              <a:rPr lang="fr-FR" dirty="0"/>
              <a:t>PRIMA : budget décennale &gt; période 2018 à 2028</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FR" dirty="0"/>
              <a:t>MSCA : Budget de 2021 à 2027</a:t>
            </a:r>
          </a:p>
          <a:p>
            <a:pPr marL="628650" lvl="1" indent="-171450">
              <a:buFontTx/>
              <a:buChar char="-"/>
            </a:pPr>
            <a:endParaRPr lang="fr-FR" dirty="0"/>
          </a:p>
          <a:p>
            <a:pPr marL="628650" lvl="1" indent="-171450">
              <a:buFontTx/>
              <a:buChar char="-"/>
            </a:pPr>
            <a:endParaRPr lang="fr-FR" dirty="0"/>
          </a:p>
        </p:txBody>
      </p:sp>
      <p:sp>
        <p:nvSpPr>
          <p:cNvPr id="4" name="Espace réservé du pied de page 3">
            <a:extLst>
              <a:ext uri="{FF2B5EF4-FFF2-40B4-BE49-F238E27FC236}">
                <a16:creationId xmlns:a16="http://schemas.microsoft.com/office/drawing/2014/main" id="{F21F6071-8747-1C81-936F-D8107BEF0244}"/>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Espace réservé du numéro de diapositive 4">
            <a:extLst>
              <a:ext uri="{FF2B5EF4-FFF2-40B4-BE49-F238E27FC236}">
                <a16:creationId xmlns:a16="http://schemas.microsoft.com/office/drawing/2014/main" id="{868D9FC2-BA1A-8520-0DEF-2DB39EC7D64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36141B-B28E-413C-B546-5A61A3F59B88}"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03166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lvl="1" indent="0">
              <a:buFontTx/>
              <a:buNone/>
            </a:pPr>
            <a:r>
              <a:rPr lang="fr-FR" dirty="0"/>
              <a:t>Comment Bien Réseauter et Intégrer un Consortium Européen ?S’intégrer dans un consortium européen pour un projet de R&amp;D nécessite une approche stratégique et proactive. Voici les bonnes pratiques :</a:t>
            </a:r>
          </a:p>
          <a:p>
            <a:pPr marL="457200" lvl="1" indent="0">
              <a:buFontTx/>
              <a:buNone/>
            </a:pPr>
            <a:endParaRPr lang="fr-FR" dirty="0"/>
          </a:p>
          <a:p>
            <a:pPr marL="0" indent="0">
              <a:buClr>
                <a:schemeClr val="accent1">
                  <a:lumMod val="75000"/>
                </a:schemeClr>
              </a:buClr>
              <a:buNone/>
            </a:pPr>
            <a:r>
              <a:rPr lang="fr-FR" dirty="0"/>
              <a:t>Se positionner ou positionner son projet : Un projet bien positionné optimise ses chances d’obtenir un financement adapté, permet un gain de temps et assure une meilleure adéquation avec les calls.  </a:t>
            </a:r>
          </a:p>
          <a:p>
            <a:pPr>
              <a:buClr>
                <a:schemeClr val="accent1">
                  <a:lumMod val="75000"/>
                </a:schemeClr>
              </a:buClr>
              <a:buFont typeface="Wingdings" panose="05000000000000000000" pitchFamily="2" charset="2"/>
              <a:buChar char="q"/>
            </a:pPr>
            <a:r>
              <a:rPr lang="fr-FR" dirty="0"/>
              <a:t> Définir clairement son projet de R&amp;D : problématique que le projet vise à résoudre, innovation apportée, résultats attendus etc.</a:t>
            </a:r>
          </a:p>
          <a:p>
            <a:pPr>
              <a:buClr>
                <a:schemeClr val="accent1">
                  <a:lumMod val="75000"/>
                </a:schemeClr>
              </a:buClr>
              <a:buFont typeface="Wingdings" panose="05000000000000000000" pitchFamily="2" charset="2"/>
              <a:buChar char="q"/>
            </a:pPr>
            <a:r>
              <a:rPr lang="fr-FR" dirty="0"/>
              <a:t> Cartographier son environnement technologique et stratégique : adéquation avec les priorités EU, projets similaires déjà subventionnés, principaux acteurs impliqués dans ce domaine etc. </a:t>
            </a:r>
          </a:p>
          <a:p>
            <a:pPr>
              <a:buClr>
                <a:schemeClr val="accent1">
                  <a:lumMod val="75000"/>
                </a:schemeClr>
              </a:buClr>
              <a:buFont typeface="Wingdings" panose="05000000000000000000" pitchFamily="2" charset="2"/>
              <a:buChar char="q"/>
            </a:pPr>
            <a:r>
              <a:rPr lang="fr-FR" dirty="0"/>
              <a:t> Rédiger un </a:t>
            </a:r>
            <a:r>
              <a:rPr lang="fr-FR" i="1" dirty="0"/>
              <a:t>One page</a:t>
            </a:r>
            <a:r>
              <a:rPr lang="fr-FR" dirty="0"/>
              <a:t> (note conceptuelle) avant de se lancer dans l’identifier un call pour mieux cibler les calls adaptés et/ou approcher efficacement un consortium : </a:t>
            </a:r>
          </a:p>
          <a:p>
            <a:pPr lvl="1">
              <a:buClr>
                <a:schemeClr val="accent1">
                  <a:lumMod val="75000"/>
                </a:schemeClr>
              </a:buClr>
              <a:buFont typeface="Wingdings" panose="05000000000000000000" pitchFamily="2" charset="2"/>
              <a:buChar char="q"/>
            </a:pPr>
            <a:r>
              <a:rPr lang="fr-FR" dirty="0"/>
              <a:t> Une note conceptuelle d’une page est un outil clé pour bien réseauter et intégrer un consortium européen, car elle permet de présenter clairement et rapidement l’essence du projet aux partenaires potentiels. </a:t>
            </a:r>
          </a:p>
          <a:p>
            <a:pPr lvl="1">
              <a:buClr>
                <a:schemeClr val="accent1">
                  <a:lumMod val="75000"/>
                </a:schemeClr>
              </a:buClr>
              <a:buFont typeface="Wingdings" panose="05000000000000000000" pitchFamily="2" charset="2"/>
              <a:buChar char="q"/>
            </a:pPr>
            <a:r>
              <a:rPr lang="fr-FR" dirty="0"/>
              <a:t>  Mettre en valeur l’apport unique de votre expertise, votre compétence spécifique, le problème adressé, lien avec les priorités EU, TRL actuel et besoins, e potentiel d’impact, l’accès à un marché particulier (Afrique du nord etc.), type de partenariat recherché, budget cible etc. </a:t>
            </a:r>
          </a:p>
          <a:p>
            <a:pPr lvl="1">
              <a:buClr>
                <a:schemeClr val="accent1">
                  <a:lumMod val="75000"/>
                </a:schemeClr>
              </a:buClr>
              <a:buFont typeface="Wingdings" panose="05000000000000000000" pitchFamily="2" charset="2"/>
              <a:buChar char="q"/>
            </a:pPr>
            <a:r>
              <a:rPr lang="fr-FR" dirty="0"/>
              <a:t> </a:t>
            </a:r>
          </a:p>
          <a:p>
            <a:pPr>
              <a:buClr>
                <a:schemeClr val="accent1">
                  <a:lumMod val="75000"/>
                </a:schemeClr>
              </a:buClr>
              <a:buFont typeface="Wingdings" panose="05000000000000000000" pitchFamily="2" charset="2"/>
              <a:buChar char="q"/>
            </a:pPr>
            <a:endParaRPr lang="fr-FR" dirty="0"/>
          </a:p>
          <a:p>
            <a:pPr>
              <a:buClr>
                <a:schemeClr val="accent1">
                  <a:lumMod val="75000"/>
                </a:schemeClr>
              </a:buClr>
              <a:buFont typeface="Wingdings" panose="05000000000000000000" pitchFamily="2" charset="2"/>
              <a:buChar char="q"/>
            </a:pPr>
            <a:endParaRPr lang="fr-FR" dirty="0"/>
          </a:p>
          <a:p>
            <a:pPr>
              <a:buClr>
                <a:schemeClr val="accent1">
                  <a:lumMod val="75000"/>
                </a:schemeClr>
              </a:buClr>
              <a:buFont typeface="Wingdings" panose="05000000000000000000" pitchFamily="2" charset="2"/>
              <a:buChar char="q"/>
            </a:pPr>
            <a:endParaRPr lang="fr-FR" dirty="0"/>
          </a:p>
          <a:p>
            <a:pPr>
              <a:buClr>
                <a:schemeClr val="accent1">
                  <a:lumMod val="75000"/>
                </a:schemeClr>
              </a:buClr>
              <a:buFont typeface="Wingdings" panose="05000000000000000000" pitchFamily="2" charset="2"/>
              <a:buChar char="q"/>
            </a:pPr>
            <a:r>
              <a:rPr lang="fr-FR" dirty="0"/>
              <a:t>  Développer une stratégie de réseautage : </a:t>
            </a:r>
          </a:p>
          <a:p>
            <a:pPr lvl="1">
              <a:buClr>
                <a:schemeClr val="accent1">
                  <a:lumMod val="75000"/>
                </a:schemeClr>
              </a:buClr>
              <a:buFont typeface="Wingdings" panose="05000000000000000000" pitchFamily="2" charset="2"/>
              <a:buChar char="q"/>
            </a:pPr>
            <a:r>
              <a:rPr lang="fr-FR" dirty="0"/>
              <a:t> Participer aux événements européens : Info Days de la Commission, conférences sectorielles, </a:t>
            </a:r>
            <a:r>
              <a:rPr lang="fr-FR" dirty="0" err="1"/>
              <a:t>brokerage</a:t>
            </a:r>
            <a:r>
              <a:rPr lang="fr-FR" dirty="0"/>
              <a:t> </a:t>
            </a:r>
            <a:r>
              <a:rPr lang="fr-FR" dirty="0" err="1"/>
              <a:t>events</a:t>
            </a:r>
            <a:r>
              <a:rPr lang="fr-FR" dirty="0"/>
              <a:t>.</a:t>
            </a:r>
          </a:p>
          <a:p>
            <a:pPr lvl="1">
              <a:buClr>
                <a:schemeClr val="accent1">
                  <a:lumMod val="75000"/>
                </a:schemeClr>
              </a:buClr>
              <a:buFont typeface="Wingdings" panose="05000000000000000000" pitchFamily="2" charset="2"/>
              <a:buChar char="q"/>
            </a:pPr>
            <a:r>
              <a:rPr lang="fr-FR" dirty="0"/>
              <a:t> Rejoindre des clusters et réseaux : Pôles de compétitivité, alliances sectorielles, groupements industriels.</a:t>
            </a:r>
          </a:p>
          <a:p>
            <a:pPr lvl="1">
              <a:buClr>
                <a:schemeClr val="accent1">
                  <a:lumMod val="75000"/>
                </a:schemeClr>
              </a:buClr>
              <a:buFont typeface="Wingdings" panose="05000000000000000000" pitchFamily="2" charset="2"/>
              <a:buChar char="q"/>
            </a:pPr>
            <a:r>
              <a:rPr lang="fr-FR" dirty="0"/>
              <a:t> Interagir avec les points de contact nationaux (PCN) : Ils peuvent aider à identifier des partenaires et donner des conseils.</a:t>
            </a:r>
          </a:p>
          <a:p>
            <a:pPr lvl="1">
              <a:buClr>
                <a:schemeClr val="accent1">
                  <a:lumMod val="75000"/>
                </a:schemeClr>
              </a:buClr>
              <a:buFont typeface="Wingdings" panose="05000000000000000000" pitchFamily="2" charset="2"/>
              <a:buChar char="q"/>
            </a:pPr>
            <a:r>
              <a:rPr lang="fr-FR" dirty="0"/>
              <a:t> Construire son réseau et identifier ses potentiels partenaires : </a:t>
            </a:r>
            <a:r>
              <a:rPr lang="fr-FR" dirty="0">
                <a:latin typeface="Cambria" panose="02040503050406030204" pitchFamily="18" charset="0"/>
                <a:ea typeface="Cambria" panose="02040503050406030204" pitchFamily="18" charset="0"/>
                <a:hlinkClick r:id="rId3"/>
              </a:rPr>
              <a:t>Portail </a:t>
            </a:r>
            <a:r>
              <a:rPr lang="fr-FR" dirty="0" err="1">
                <a:latin typeface="Cambria" panose="02040503050406030204" pitchFamily="18" charset="0"/>
                <a:ea typeface="Cambria" panose="02040503050406030204" pitchFamily="18" charset="0"/>
                <a:hlinkClick r:id="rId3"/>
              </a:rPr>
              <a:t>Funding</a:t>
            </a:r>
            <a:r>
              <a:rPr lang="fr-FR" dirty="0">
                <a:latin typeface="Cambria" panose="02040503050406030204" pitchFamily="18" charset="0"/>
                <a:ea typeface="Cambria" panose="02040503050406030204" pitchFamily="18" charset="0"/>
                <a:hlinkClick r:id="rId3"/>
              </a:rPr>
              <a:t> &amp; Tenders</a:t>
            </a:r>
            <a:r>
              <a:rPr lang="fr-FR" dirty="0">
                <a:latin typeface="Cambria" panose="02040503050406030204" pitchFamily="18" charset="0"/>
                <a:ea typeface="Cambria" panose="02040503050406030204" pitchFamily="18" charset="0"/>
              </a:rPr>
              <a:t>, Base de données des projets financés </a:t>
            </a:r>
            <a:r>
              <a:rPr lang="fr-FR" dirty="0">
                <a:latin typeface="Cambria" panose="02040503050406030204" pitchFamily="18" charset="0"/>
                <a:ea typeface="Cambria" panose="02040503050406030204" pitchFamily="18" charset="0"/>
                <a:hlinkClick r:id="rId4"/>
              </a:rPr>
              <a:t>Cordis</a:t>
            </a:r>
            <a:r>
              <a:rPr lang="fr-FR" dirty="0">
                <a:latin typeface="Cambria" panose="02040503050406030204" pitchFamily="18" charset="0"/>
                <a:ea typeface="Cambria" panose="02040503050406030204" pitchFamily="18" charset="0"/>
              </a:rPr>
              <a:t>, Points de Contact Nationaux (PCN), </a:t>
            </a:r>
            <a:r>
              <a:rPr lang="fr-FR" dirty="0"/>
              <a:t>événements de </a:t>
            </a:r>
            <a:r>
              <a:rPr lang="fr-FR" dirty="0" err="1"/>
              <a:t>Brokerage</a:t>
            </a:r>
            <a:r>
              <a:rPr lang="fr-FR" dirty="0"/>
              <a:t> etc.</a:t>
            </a:r>
            <a:endParaRPr lang="fr-FR" dirty="0">
              <a:latin typeface="Cambria" panose="02040503050406030204" pitchFamily="18" charset="0"/>
              <a:ea typeface="Cambria" panose="02040503050406030204" pitchFamily="18" charset="0"/>
            </a:endParaRPr>
          </a:p>
          <a:p>
            <a:pPr marL="457200" lvl="1" indent="0">
              <a:buFontTx/>
              <a:buNone/>
            </a:pPr>
            <a:endParaRPr lang="fr-FR" dirty="0"/>
          </a:p>
          <a:p>
            <a:endParaRPr lang="fr-FR" dirty="0"/>
          </a:p>
        </p:txBody>
      </p:sp>
      <p:sp>
        <p:nvSpPr>
          <p:cNvPr id="4" name="Espace réservé du numéro de diapositive 3"/>
          <p:cNvSpPr>
            <a:spLocks noGrp="1"/>
          </p:cNvSpPr>
          <p:nvPr>
            <p:ph type="sldNum" sz="quarter" idx="5"/>
          </p:nvPr>
        </p:nvSpPr>
        <p:spPr/>
        <p:txBody>
          <a:bodyPr/>
          <a:lstStyle/>
          <a:p>
            <a:fld id="{C736141B-B28E-413C-B546-5A61A3F59B88}" type="slidenum">
              <a:rPr lang="fr-FR" smtClean="0"/>
              <a:t>31</a:t>
            </a:fld>
            <a:endParaRPr lang="fr-FR"/>
          </a:p>
        </p:txBody>
      </p:sp>
    </p:spTree>
    <p:extLst>
      <p:ext uri="{BB962C8B-B14F-4D97-AF65-F5344CB8AC3E}">
        <p14:creationId xmlns:p14="http://schemas.microsoft.com/office/powerpoint/2010/main" val="1750280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2920B-EE8D-C17C-94BC-F4E3D80D579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7C09A1F-9B45-D191-E375-CDAAE4F26F8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6D04776-EAC2-61BF-A7D2-BE037FF3EB27}"/>
              </a:ext>
            </a:extLst>
          </p:cNvPr>
          <p:cNvSpPr>
            <a:spLocks noGrp="1"/>
          </p:cNvSpPr>
          <p:nvPr>
            <p:ph type="body" idx="1"/>
          </p:nvPr>
        </p:nvSpPr>
        <p:spPr/>
        <p:txBody>
          <a:bodyPr/>
          <a:lstStyle/>
          <a:p>
            <a:pPr marL="457200" lvl="1" indent="0">
              <a:buFontTx/>
              <a:buNone/>
            </a:pPr>
            <a:r>
              <a:rPr lang="fr-FR" dirty="0"/>
              <a:t>Comment Bien Réseauter et Intégrer un Consortium Européen ?S’intégrer dans un consortium européen pour un projet de R&amp;D nécessite une approche stratégique et proactive. Voici les bonnes pratiques :</a:t>
            </a:r>
          </a:p>
          <a:p>
            <a:pPr marL="457200" lvl="1" indent="0">
              <a:buFontTx/>
              <a:buNone/>
            </a:pPr>
            <a:endParaRPr lang="fr-FR" dirty="0"/>
          </a:p>
          <a:p>
            <a:pPr marL="0" indent="0">
              <a:buClr>
                <a:schemeClr val="accent1">
                  <a:lumMod val="75000"/>
                </a:schemeClr>
              </a:buClr>
              <a:buNone/>
            </a:pPr>
            <a:r>
              <a:rPr lang="fr-FR" dirty="0"/>
              <a:t>Se positionner ou positionner son projet : Un projet bien positionné optimise ses chances d’obtenir un financement adapté, permet un gain de temps et assure une meilleure adéquation avec les calls.  </a:t>
            </a:r>
          </a:p>
          <a:p>
            <a:pPr>
              <a:buClr>
                <a:schemeClr val="accent1">
                  <a:lumMod val="75000"/>
                </a:schemeClr>
              </a:buClr>
              <a:buFont typeface="Wingdings" panose="05000000000000000000" pitchFamily="2" charset="2"/>
              <a:buChar char="q"/>
            </a:pPr>
            <a:r>
              <a:rPr lang="fr-FR" dirty="0"/>
              <a:t> Définir clairement son projet de R&amp;D : problématique que le projet vise à résoudre, innovation apportée, résultats attendus etc.</a:t>
            </a:r>
          </a:p>
          <a:p>
            <a:pPr>
              <a:buClr>
                <a:schemeClr val="accent1">
                  <a:lumMod val="75000"/>
                </a:schemeClr>
              </a:buClr>
              <a:buFont typeface="Wingdings" panose="05000000000000000000" pitchFamily="2" charset="2"/>
              <a:buChar char="q"/>
            </a:pPr>
            <a:r>
              <a:rPr lang="fr-FR" dirty="0"/>
              <a:t> Cartographier son environnement technologique et stratégique : adéquation avec les priorités EU, projets similaires déjà subventionnés, principaux acteurs impliqués dans ce domaine etc. </a:t>
            </a:r>
          </a:p>
          <a:p>
            <a:pPr>
              <a:buClr>
                <a:schemeClr val="accent1">
                  <a:lumMod val="75000"/>
                </a:schemeClr>
              </a:buClr>
              <a:buFont typeface="Wingdings" panose="05000000000000000000" pitchFamily="2" charset="2"/>
              <a:buChar char="q"/>
            </a:pPr>
            <a:endParaRPr lang="fr-FR" dirty="0"/>
          </a:p>
        </p:txBody>
      </p:sp>
      <p:sp>
        <p:nvSpPr>
          <p:cNvPr id="4" name="Espace réservé du numéro de diapositive 3">
            <a:extLst>
              <a:ext uri="{FF2B5EF4-FFF2-40B4-BE49-F238E27FC236}">
                <a16:creationId xmlns:a16="http://schemas.microsoft.com/office/drawing/2014/main" id="{4FEDC1B8-1851-DA6C-67F2-B1645E066228}"/>
              </a:ext>
            </a:extLst>
          </p:cNvPr>
          <p:cNvSpPr>
            <a:spLocks noGrp="1"/>
          </p:cNvSpPr>
          <p:nvPr>
            <p:ph type="sldNum" sz="quarter" idx="5"/>
          </p:nvPr>
        </p:nvSpPr>
        <p:spPr/>
        <p:txBody>
          <a:bodyPr/>
          <a:lstStyle/>
          <a:p>
            <a:fld id="{C736141B-B28E-413C-B546-5A61A3F59B88}" type="slidenum">
              <a:rPr lang="fr-FR" smtClean="0"/>
              <a:t>32</a:t>
            </a:fld>
            <a:endParaRPr lang="fr-FR"/>
          </a:p>
        </p:txBody>
      </p:sp>
    </p:spTree>
    <p:extLst>
      <p:ext uri="{BB962C8B-B14F-4D97-AF65-F5344CB8AC3E}">
        <p14:creationId xmlns:p14="http://schemas.microsoft.com/office/powerpoint/2010/main" val="1796710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CCCDB-7FA3-F14A-581C-916E82CA9E2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9DCFF1F-98E7-1A4F-93B9-627C8A482F4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E5F05E4-6C52-0739-831C-1345036367DE}"/>
              </a:ext>
            </a:extLst>
          </p:cNvPr>
          <p:cNvSpPr>
            <a:spLocks noGrp="1"/>
          </p:cNvSpPr>
          <p:nvPr>
            <p:ph type="body" idx="1"/>
          </p:nvPr>
        </p:nvSpPr>
        <p:spPr/>
        <p:txBody>
          <a:bodyPr/>
          <a:lstStyle/>
          <a:p>
            <a:pPr>
              <a:buClr>
                <a:schemeClr val="accent1">
                  <a:lumMod val="75000"/>
                </a:schemeClr>
              </a:buClr>
              <a:buFont typeface="Wingdings" panose="05000000000000000000" pitchFamily="2" charset="2"/>
              <a:buChar char="q"/>
            </a:pPr>
            <a:endParaRPr lang="fr-FR" dirty="0"/>
          </a:p>
          <a:p>
            <a:pPr>
              <a:buClr>
                <a:schemeClr val="accent1">
                  <a:lumMod val="75000"/>
                </a:schemeClr>
              </a:buClr>
              <a:buFont typeface="Wingdings" panose="05000000000000000000" pitchFamily="2" charset="2"/>
              <a:buChar char="q"/>
            </a:pPr>
            <a:r>
              <a:rPr lang="fr-FR" dirty="0"/>
              <a:t>  Développer une stratégie de réseautage : </a:t>
            </a:r>
          </a:p>
          <a:p>
            <a:pPr lvl="1">
              <a:buClr>
                <a:schemeClr val="accent1">
                  <a:lumMod val="75000"/>
                </a:schemeClr>
              </a:buClr>
              <a:buFont typeface="Wingdings" panose="05000000000000000000" pitchFamily="2" charset="2"/>
              <a:buChar char="q"/>
            </a:pPr>
            <a:r>
              <a:rPr lang="fr-FR" dirty="0"/>
              <a:t> Participer aux événements européens : Info Days de la Commission, conférences sectorielles, </a:t>
            </a:r>
            <a:r>
              <a:rPr lang="fr-FR" dirty="0" err="1"/>
              <a:t>brokerage</a:t>
            </a:r>
            <a:r>
              <a:rPr lang="fr-FR" dirty="0"/>
              <a:t> </a:t>
            </a:r>
            <a:r>
              <a:rPr lang="fr-FR" dirty="0" err="1"/>
              <a:t>events</a:t>
            </a:r>
            <a:r>
              <a:rPr lang="fr-FR" dirty="0"/>
              <a:t>.</a:t>
            </a:r>
          </a:p>
          <a:p>
            <a:pPr lvl="1">
              <a:buClr>
                <a:schemeClr val="accent1">
                  <a:lumMod val="75000"/>
                </a:schemeClr>
              </a:buClr>
              <a:buFont typeface="Wingdings" panose="05000000000000000000" pitchFamily="2" charset="2"/>
              <a:buChar char="q"/>
            </a:pPr>
            <a:r>
              <a:rPr lang="fr-FR" dirty="0"/>
              <a:t> Rejoindre des clusters et réseaux : Pôles de compétitivité, alliances sectorielles, groupements industriels.</a:t>
            </a:r>
          </a:p>
          <a:p>
            <a:pPr lvl="1">
              <a:buClr>
                <a:schemeClr val="accent1">
                  <a:lumMod val="75000"/>
                </a:schemeClr>
              </a:buClr>
              <a:buFont typeface="Wingdings" panose="05000000000000000000" pitchFamily="2" charset="2"/>
              <a:buChar char="q"/>
            </a:pPr>
            <a:r>
              <a:rPr lang="fr-FR" dirty="0"/>
              <a:t> Interagir avec les points de contact nationaux (PCN) : Ils peuvent aider à identifier des partenaires et donner des conseils.</a:t>
            </a:r>
          </a:p>
          <a:p>
            <a:pPr lvl="1">
              <a:buClr>
                <a:schemeClr val="accent1">
                  <a:lumMod val="75000"/>
                </a:schemeClr>
              </a:buClr>
              <a:buFont typeface="Wingdings" panose="05000000000000000000" pitchFamily="2" charset="2"/>
              <a:buChar char="q"/>
            </a:pPr>
            <a:r>
              <a:rPr lang="fr-FR" dirty="0"/>
              <a:t> Construire son réseau et identifier ses potentiels partenaires : </a:t>
            </a:r>
            <a:r>
              <a:rPr lang="fr-FR" dirty="0">
                <a:latin typeface="Cambria" panose="02040503050406030204" pitchFamily="18" charset="0"/>
                <a:ea typeface="Cambria" panose="02040503050406030204" pitchFamily="18" charset="0"/>
                <a:hlinkClick r:id="rId3"/>
              </a:rPr>
              <a:t>Portail </a:t>
            </a:r>
            <a:r>
              <a:rPr lang="fr-FR" dirty="0" err="1">
                <a:latin typeface="Cambria" panose="02040503050406030204" pitchFamily="18" charset="0"/>
                <a:ea typeface="Cambria" panose="02040503050406030204" pitchFamily="18" charset="0"/>
                <a:hlinkClick r:id="rId3"/>
              </a:rPr>
              <a:t>Funding</a:t>
            </a:r>
            <a:r>
              <a:rPr lang="fr-FR" dirty="0">
                <a:latin typeface="Cambria" panose="02040503050406030204" pitchFamily="18" charset="0"/>
                <a:ea typeface="Cambria" panose="02040503050406030204" pitchFamily="18" charset="0"/>
                <a:hlinkClick r:id="rId3"/>
              </a:rPr>
              <a:t> &amp; Tenders</a:t>
            </a:r>
            <a:r>
              <a:rPr lang="fr-FR" dirty="0">
                <a:latin typeface="Cambria" panose="02040503050406030204" pitchFamily="18" charset="0"/>
                <a:ea typeface="Cambria" panose="02040503050406030204" pitchFamily="18" charset="0"/>
              </a:rPr>
              <a:t>, Base de données des projets financés </a:t>
            </a:r>
            <a:r>
              <a:rPr lang="fr-FR" dirty="0">
                <a:latin typeface="Cambria" panose="02040503050406030204" pitchFamily="18" charset="0"/>
                <a:ea typeface="Cambria" panose="02040503050406030204" pitchFamily="18" charset="0"/>
                <a:hlinkClick r:id="rId4"/>
              </a:rPr>
              <a:t>Cordis</a:t>
            </a:r>
            <a:r>
              <a:rPr lang="fr-FR" dirty="0">
                <a:latin typeface="Cambria" panose="02040503050406030204" pitchFamily="18" charset="0"/>
                <a:ea typeface="Cambria" panose="02040503050406030204" pitchFamily="18" charset="0"/>
              </a:rPr>
              <a:t>, Points de Contact Nationaux (PCN), </a:t>
            </a:r>
            <a:r>
              <a:rPr lang="fr-FR" dirty="0"/>
              <a:t>événements de </a:t>
            </a:r>
            <a:r>
              <a:rPr lang="fr-FR" dirty="0" err="1"/>
              <a:t>Brokerage</a:t>
            </a:r>
            <a:r>
              <a:rPr lang="fr-FR" dirty="0"/>
              <a:t> etc.</a:t>
            </a:r>
            <a:endParaRPr lang="fr-FR" dirty="0">
              <a:latin typeface="Cambria" panose="02040503050406030204" pitchFamily="18" charset="0"/>
              <a:ea typeface="Cambria" panose="02040503050406030204" pitchFamily="18" charset="0"/>
            </a:endParaRPr>
          </a:p>
          <a:p>
            <a:pPr marL="457200" lvl="1" indent="0">
              <a:buFontTx/>
              <a:buNone/>
            </a:pPr>
            <a:endParaRPr lang="fr-FR" dirty="0"/>
          </a:p>
          <a:p>
            <a:r>
              <a:rPr lang="fr-FR" sz="1200" b="1" dirty="0"/>
              <a:t>Le programme ! IPTICAR* </a:t>
            </a:r>
            <a:endParaRPr lang="fr-FR" dirty="0"/>
          </a:p>
        </p:txBody>
      </p:sp>
      <p:sp>
        <p:nvSpPr>
          <p:cNvPr id="4" name="Espace réservé du numéro de diapositive 3">
            <a:extLst>
              <a:ext uri="{FF2B5EF4-FFF2-40B4-BE49-F238E27FC236}">
                <a16:creationId xmlns:a16="http://schemas.microsoft.com/office/drawing/2014/main" id="{0D4E4958-8614-BEC5-588B-2D7E73C73ADE}"/>
              </a:ext>
            </a:extLst>
          </p:cNvPr>
          <p:cNvSpPr>
            <a:spLocks noGrp="1"/>
          </p:cNvSpPr>
          <p:nvPr>
            <p:ph type="sldNum" sz="quarter" idx="5"/>
          </p:nvPr>
        </p:nvSpPr>
        <p:spPr/>
        <p:txBody>
          <a:bodyPr/>
          <a:lstStyle/>
          <a:p>
            <a:fld id="{C736141B-B28E-413C-B546-5A61A3F59B88}" type="slidenum">
              <a:rPr lang="fr-FR" smtClean="0"/>
              <a:t>33</a:t>
            </a:fld>
            <a:endParaRPr lang="fr-FR"/>
          </a:p>
        </p:txBody>
      </p:sp>
    </p:spTree>
    <p:extLst>
      <p:ext uri="{BB962C8B-B14F-4D97-AF65-F5344CB8AC3E}">
        <p14:creationId xmlns:p14="http://schemas.microsoft.com/office/powerpoint/2010/main" val="2150455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D0C65-E7BC-75E2-59A7-6C965CD3C69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9D174C5-E656-1FC9-88C5-F23DD550654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E261C76-748F-CDAC-4E0B-33C653777FAE}"/>
              </a:ext>
            </a:extLst>
          </p:cNvPr>
          <p:cNvSpPr>
            <a:spLocks noGrp="1"/>
          </p:cNvSpPr>
          <p:nvPr>
            <p:ph type="body" idx="1"/>
          </p:nvPr>
        </p:nvSpPr>
        <p:spPr/>
        <p:txBody>
          <a:bodyPr/>
          <a:lstStyle/>
          <a:p>
            <a:pPr marL="457200" lvl="1" indent="0">
              <a:buFontTx/>
              <a:buNone/>
            </a:pPr>
            <a:r>
              <a:rPr lang="fr-FR" dirty="0"/>
              <a:t>Rédiger un </a:t>
            </a:r>
            <a:r>
              <a:rPr lang="fr-FR" i="1" dirty="0"/>
              <a:t>One page</a:t>
            </a:r>
            <a:r>
              <a:rPr lang="fr-FR" dirty="0"/>
              <a:t> (note conceptuelle) avant de se lancer dans l’identifier un call pour mieux cibler les calls adaptés et/ou approcher efficacement un consortium : </a:t>
            </a:r>
          </a:p>
          <a:p>
            <a:pPr lvl="1">
              <a:buClr>
                <a:schemeClr val="accent1">
                  <a:lumMod val="75000"/>
                </a:schemeClr>
              </a:buClr>
              <a:buFont typeface="Wingdings" panose="05000000000000000000" pitchFamily="2" charset="2"/>
              <a:buChar char="q"/>
            </a:pPr>
            <a:r>
              <a:rPr lang="fr-FR" dirty="0"/>
              <a:t> Une note conceptuelle d’une page est un outil clé pour bien réseauter et intégrer un consortium européen, car elle permet de présenter clairement et rapidement l’essence du projet aux partenaires potentiels. </a:t>
            </a:r>
          </a:p>
          <a:p>
            <a:pPr lvl="1">
              <a:buClr>
                <a:schemeClr val="accent1">
                  <a:lumMod val="75000"/>
                </a:schemeClr>
              </a:buClr>
              <a:buFont typeface="Wingdings" panose="05000000000000000000" pitchFamily="2" charset="2"/>
              <a:buChar char="q"/>
            </a:pPr>
            <a:r>
              <a:rPr lang="fr-FR" dirty="0"/>
              <a:t>  Mettre en valeur l’apport unique de votre expertise, votre compétence spécifique, le problème adressé, lien avec les priorités EU, TRL actuel et besoins, e potentiel d’impact, l’accès à un marché particulier (Afrique du nord etc.), type de partenariat recherché, budget cible etc. </a:t>
            </a:r>
          </a:p>
          <a:p>
            <a:pPr lvl="1">
              <a:buClr>
                <a:schemeClr val="accent1">
                  <a:lumMod val="75000"/>
                </a:schemeClr>
              </a:buClr>
              <a:buFont typeface="Wingdings" panose="05000000000000000000" pitchFamily="2" charset="2"/>
              <a:buChar char="q"/>
            </a:pPr>
            <a:r>
              <a:rPr lang="fr-FR" dirty="0"/>
              <a:t> </a:t>
            </a:r>
          </a:p>
          <a:p>
            <a:pPr>
              <a:buClr>
                <a:schemeClr val="accent1">
                  <a:lumMod val="75000"/>
                </a:schemeClr>
              </a:buClr>
              <a:buFont typeface="Wingdings" panose="05000000000000000000" pitchFamily="2" charset="2"/>
              <a:buChar char="q"/>
            </a:pPr>
            <a:endParaRPr lang="fr-FR" dirty="0"/>
          </a:p>
          <a:p>
            <a:endParaRPr lang="fr-FR" dirty="0"/>
          </a:p>
        </p:txBody>
      </p:sp>
      <p:sp>
        <p:nvSpPr>
          <p:cNvPr id="4" name="Espace réservé du numéro de diapositive 3">
            <a:extLst>
              <a:ext uri="{FF2B5EF4-FFF2-40B4-BE49-F238E27FC236}">
                <a16:creationId xmlns:a16="http://schemas.microsoft.com/office/drawing/2014/main" id="{A89BBDDE-ABD7-2AF6-8327-61EA0B247FE9}"/>
              </a:ext>
            </a:extLst>
          </p:cNvPr>
          <p:cNvSpPr>
            <a:spLocks noGrp="1"/>
          </p:cNvSpPr>
          <p:nvPr>
            <p:ph type="sldNum" sz="quarter" idx="5"/>
          </p:nvPr>
        </p:nvSpPr>
        <p:spPr/>
        <p:txBody>
          <a:bodyPr/>
          <a:lstStyle/>
          <a:p>
            <a:fld id="{C736141B-B28E-413C-B546-5A61A3F59B88}" type="slidenum">
              <a:rPr lang="fr-FR" smtClean="0"/>
              <a:t>34</a:t>
            </a:fld>
            <a:endParaRPr lang="fr-FR"/>
          </a:p>
        </p:txBody>
      </p:sp>
    </p:spTree>
    <p:extLst>
      <p:ext uri="{BB962C8B-B14F-4D97-AF65-F5344CB8AC3E}">
        <p14:creationId xmlns:p14="http://schemas.microsoft.com/office/powerpoint/2010/main" val="2640522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25997-A66E-F9DD-6265-B8709CC01EE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D5C48BC-1E4F-36CD-EA2D-795F9BAF8CB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13DEAD2-68F4-1156-428B-1A302F8199E7}"/>
              </a:ext>
            </a:extLst>
          </p:cNvPr>
          <p:cNvSpPr>
            <a:spLocks noGrp="1"/>
          </p:cNvSpPr>
          <p:nvPr>
            <p:ph type="body" idx="1"/>
          </p:nvPr>
        </p:nvSpPr>
        <p:spPr/>
        <p:txBody>
          <a:bodyPr/>
          <a:lstStyle/>
          <a:p>
            <a:pPr marL="0" indent="0">
              <a:buFontTx/>
              <a:buNone/>
            </a:pPr>
            <a:r>
              <a:rPr lang="fr-FR" b="1" dirty="0"/>
              <a:t>Focus sur 4em dispositif</a:t>
            </a:r>
          </a:p>
          <a:p>
            <a:pPr marL="0" indent="0">
              <a:buFontTx/>
              <a:buNone/>
            </a:pPr>
            <a:endParaRPr lang="fr-FR" b="0" dirty="0"/>
          </a:p>
          <a:p>
            <a:pPr marL="0" indent="0">
              <a:buFontTx/>
              <a:buNone/>
            </a:pPr>
            <a:r>
              <a:rPr lang="fr-FR" dirty="0"/>
              <a:t>Les objectifs stratégiques Interreg NEXT MED suivants sont issus du document de programme Interreg NEXT Bassin Maritime Méditerranée </a:t>
            </a:r>
          </a:p>
          <a:p>
            <a:pPr marL="0" indent="0">
              <a:buFontTx/>
              <a:buNone/>
            </a:pPr>
            <a:endParaRPr lang="fr-FR" dirty="0"/>
          </a:p>
          <a:p>
            <a:pPr marL="171450" indent="-171450">
              <a:buFontTx/>
              <a:buChar char="-"/>
            </a:pPr>
            <a:r>
              <a:rPr lang="fr-FR" dirty="0"/>
              <a:t>Priorité 1 : Une Méditerranée plus compétitive et intelligente Objectif spécifique : avec un défi de traiter les impacts multiples du changement climatique sur les ressources naturelles, les écosystèmes, les communautés, les entreprises et la santé publique. </a:t>
            </a:r>
          </a:p>
          <a:p>
            <a:pPr marL="171450" indent="-171450">
              <a:buFontTx/>
              <a:buChar char="-"/>
            </a:pPr>
            <a:r>
              <a:rPr lang="fr-FR" dirty="0"/>
              <a:t>Priorité2 : Qui intéresse plus l’économie bleue, avec une Méditerranée plus verte et à faibles émissions de carbone, c’est-à-dire un renforcement des secteurs environnementaux clés… </a:t>
            </a:r>
          </a:p>
          <a:p>
            <a:pPr marL="628650" lvl="1" indent="-171450">
              <a:buFontTx/>
              <a:buChar char="-"/>
            </a:pPr>
            <a:r>
              <a:rPr lang="fr-FR" dirty="0"/>
              <a:t>Efficacité énergétique : améliorer les technologies économes en énergie pour les infrastructures, le parc immobilier et les PME. </a:t>
            </a:r>
          </a:p>
          <a:p>
            <a:pPr marL="628650" lvl="1" indent="-171450">
              <a:buFontTx/>
              <a:buChar char="-"/>
            </a:pPr>
            <a:r>
              <a:rPr lang="fr-FR" dirty="0"/>
              <a:t>Adaptation au changement climatique : renforcer la résilience aux catastrophes grâce à des approches écosystémiques. </a:t>
            </a:r>
          </a:p>
          <a:p>
            <a:pPr marL="628650" lvl="1" indent="-171450">
              <a:buFontTx/>
              <a:buChar char="-"/>
            </a:pPr>
            <a:r>
              <a:rPr lang="fr-FR" dirty="0"/>
              <a:t>Gestion de l’eau : optimiser l’utilisation durable de l’eau et réduire le gaspillage. </a:t>
            </a:r>
          </a:p>
          <a:p>
            <a:pPr marL="628650" lvl="1" indent="-171450">
              <a:buFontTx/>
              <a:buChar char="-"/>
            </a:pPr>
            <a:r>
              <a:rPr lang="fr-FR" dirty="0"/>
              <a:t>Économie circulaire : promouvoir l’approvisionnement durable en matériaux, la gestion du cycle de vie et les pratiques efficaces de réduction et de recyclage des déchets. </a:t>
            </a:r>
          </a:p>
          <a:p>
            <a:pPr marL="171450" indent="-171450">
              <a:buFontTx/>
              <a:buChar char="-"/>
            </a:pPr>
            <a:r>
              <a:rPr lang="fr-FR" dirty="0"/>
              <a:t>Priorité 3 : Une Méditerranée plus sociale </a:t>
            </a:r>
          </a:p>
          <a:p>
            <a:pPr marL="171450" indent="-171450">
              <a:buFontTx/>
              <a:buChar char="-"/>
            </a:pPr>
            <a:r>
              <a:rPr lang="fr-FR" dirty="0"/>
              <a:t>Priorité 4: Une meilleure gouvernance de la coopération pour la Méditerranée Objectif spécifique : ISO6.6. Autres actions pour soutenir une meilleure gouvernance de la coopération (tous les volets)</a:t>
            </a:r>
          </a:p>
          <a:p>
            <a:pPr marL="171450" indent="-171450">
              <a:buFontTx/>
              <a:buChar char="-"/>
            </a:pPr>
            <a:endParaRPr lang="fr-FR" b="0" dirty="0"/>
          </a:p>
          <a:p>
            <a:pPr marL="0" indent="0">
              <a:buFontTx/>
              <a:buNone/>
            </a:pPr>
            <a:endParaRPr lang="fr-FR" b="0" dirty="0"/>
          </a:p>
          <a:p>
            <a:pPr marL="0" indent="0">
              <a:buFontTx/>
              <a:buNone/>
            </a:pPr>
            <a:r>
              <a:rPr lang="fr-FR" b="1" dirty="0"/>
              <a:t>CRITERE D’ELIGIBILITE</a:t>
            </a:r>
          </a:p>
          <a:p>
            <a:pPr marL="171450" indent="-171450">
              <a:buFontTx/>
              <a:buChar char="-"/>
            </a:pPr>
            <a:endParaRPr lang="fr-FR" b="0" dirty="0"/>
          </a:p>
          <a:p>
            <a:r>
              <a:rPr lang="fr-FR" sz="1800" b="1" i="0" u="none" strike="noStrike" baseline="0" dirty="0">
                <a:solidFill>
                  <a:srgbClr val="000000"/>
                </a:solidFill>
                <a:latin typeface="Open Sans" panose="020B0606030504020204" pitchFamily="34" charset="0"/>
              </a:rPr>
              <a:t>Qui peut participer ?</a:t>
            </a:r>
            <a:endParaRPr lang="fr-FR" sz="1800" b="0" i="0" u="none" strike="noStrike" baseline="0" dirty="0">
              <a:solidFill>
                <a:srgbClr val="000000"/>
              </a:solidFill>
              <a:latin typeface="Open Sans" panose="020B0606030504020204" pitchFamily="34" charset="0"/>
            </a:endParaRPr>
          </a:p>
          <a:p>
            <a:r>
              <a:rPr lang="fr-FR" sz="1800" b="0" i="0" u="none" strike="noStrike" baseline="0" dirty="0">
                <a:solidFill>
                  <a:srgbClr val="000000"/>
                </a:solidFill>
                <a:latin typeface="Open Sans" panose="020B0606030504020204" pitchFamily="34" charset="0"/>
              </a:rPr>
              <a:t>La participation est ouverte à un </a:t>
            </a:r>
            <a:r>
              <a:rPr lang="fr-FR" sz="1800" b="1" i="0" u="none" strike="noStrike" baseline="0" dirty="0">
                <a:solidFill>
                  <a:srgbClr val="257E82"/>
                </a:solidFill>
                <a:latin typeface="Open Sans" panose="020B0606030504020204" pitchFamily="34" charset="0"/>
              </a:rPr>
              <a:t>large éventail d’organisations </a:t>
            </a:r>
            <a:r>
              <a:rPr lang="fr-FR" sz="1800" b="0" i="0" u="none" strike="noStrike" baseline="0" dirty="0">
                <a:solidFill>
                  <a:srgbClr val="000000"/>
                </a:solidFill>
                <a:latin typeface="Open Sans" panose="020B0606030504020204" pitchFamily="34" charset="0"/>
              </a:rPr>
              <a:t>(pas aux personnes physiques), notamment aux : </a:t>
            </a:r>
          </a:p>
          <a:p>
            <a:r>
              <a:rPr lang="fr-FR" sz="1800" b="0" i="0" u="none" strike="noStrike" baseline="0" dirty="0">
                <a:solidFill>
                  <a:srgbClr val="000000"/>
                </a:solidFill>
                <a:latin typeface="Open Sans" panose="020B0606030504020204" pitchFamily="34" charset="0"/>
              </a:rPr>
              <a:t>Administrations publiques nationales, régionales et locales</a:t>
            </a:r>
          </a:p>
          <a:p>
            <a:r>
              <a:rPr lang="fr-FR" sz="1800" b="0" i="0" u="none" strike="noStrike" baseline="0" dirty="0">
                <a:solidFill>
                  <a:srgbClr val="000000"/>
                </a:solidFill>
                <a:latin typeface="Open Sans" panose="020B0606030504020204" pitchFamily="34" charset="0"/>
              </a:rPr>
              <a:t>Agences publiques</a:t>
            </a:r>
          </a:p>
          <a:p>
            <a:r>
              <a:rPr lang="fr-FR" sz="1800" b="0" i="0" u="none" strike="noStrike" baseline="0" dirty="0">
                <a:solidFill>
                  <a:srgbClr val="000000"/>
                </a:solidFill>
                <a:latin typeface="Open Sans" panose="020B0606030504020204" pitchFamily="34" charset="0"/>
              </a:rPr>
              <a:t>Universités et centres de recherche</a:t>
            </a:r>
          </a:p>
          <a:p>
            <a:r>
              <a:rPr lang="fr-FR" sz="1800" b="0" i="0" u="none" strike="noStrike" baseline="0" dirty="0">
                <a:solidFill>
                  <a:srgbClr val="000000"/>
                </a:solidFill>
                <a:latin typeface="Open Sans" panose="020B0606030504020204" pitchFamily="34" charset="0"/>
              </a:rPr>
              <a:t>ONG et organisations de la société civile, fondations, associations</a:t>
            </a:r>
          </a:p>
          <a:p>
            <a:r>
              <a:rPr lang="fr-FR" sz="1800" b="0" i="0" u="none" strike="noStrike" baseline="0" dirty="0">
                <a:solidFill>
                  <a:srgbClr val="000000"/>
                </a:solidFill>
                <a:latin typeface="Open Sans" panose="020B0606030504020204" pitchFamily="34" charset="0"/>
              </a:rPr>
              <a:t>Organismes de soutien aux entreprises, incubateurs/accélérateurs, chambres de commerce, PME</a:t>
            </a:r>
          </a:p>
          <a:p>
            <a:r>
              <a:rPr lang="fr-FR" sz="1800" b="0" i="0" u="none" strike="noStrike" baseline="0" dirty="0">
                <a:solidFill>
                  <a:srgbClr val="000000"/>
                </a:solidFill>
                <a:latin typeface="Open Sans" panose="020B0606030504020204" pitchFamily="34" charset="0"/>
              </a:rPr>
              <a:t>Organisations internationales et intergouvernementales*</a:t>
            </a:r>
          </a:p>
          <a:p>
            <a:pPr marL="0" indent="0">
              <a:buFontTx/>
              <a:buNone/>
            </a:pPr>
            <a:endParaRPr lang="fr-FR" sz="1800" b="0" i="0" u="none" strike="noStrike" baseline="0" dirty="0">
              <a:solidFill>
                <a:srgbClr val="FFFFFF"/>
              </a:solidFill>
              <a:latin typeface="Open Sans" panose="020B0606030504020204" pitchFamily="34" charset="0"/>
            </a:endParaRPr>
          </a:p>
          <a:p>
            <a:pPr marL="0" indent="0">
              <a:buFontTx/>
              <a:buNone/>
            </a:pPr>
            <a:endParaRPr lang="fr-FR" sz="1800" b="0" i="0" u="none" strike="noStrike" baseline="0" dirty="0">
              <a:solidFill>
                <a:srgbClr val="FFFFFF"/>
              </a:solidFill>
              <a:latin typeface="Open Sans" panose="020B0606030504020204" pitchFamily="34" charset="0"/>
            </a:endParaRPr>
          </a:p>
          <a:p>
            <a:pPr marL="0" indent="0">
              <a:buFontTx/>
              <a:buNone/>
            </a:pPr>
            <a:r>
              <a:rPr lang="fr-FR" sz="1800" b="0" i="0" u="none" strike="noStrike" baseline="0" dirty="0">
                <a:solidFill>
                  <a:srgbClr val="FFFFFF"/>
                </a:solidFill>
                <a:latin typeface="Open Sans" panose="020B0606030504020204" pitchFamily="34" charset="0"/>
              </a:rPr>
              <a:t>Globalement, Toutes les organisations établies depuis au moins deux ans à partir de la date de lancement de l’appel peut participer à </a:t>
            </a:r>
            <a:r>
              <a:rPr lang="fr-FR" sz="1800" b="0" i="0" u="none" strike="noStrike" baseline="0" dirty="0" err="1">
                <a:solidFill>
                  <a:srgbClr val="FFFFFF"/>
                </a:solidFill>
                <a:latin typeface="Open Sans" panose="020B0606030504020204" pitchFamily="34" charset="0"/>
              </a:rPr>
              <a:t>InterReg</a:t>
            </a:r>
            <a:r>
              <a:rPr lang="fr-FR" sz="1800" b="0" i="0" u="none" strike="noStrike" baseline="0" dirty="0">
                <a:solidFill>
                  <a:srgbClr val="FFFFFF"/>
                </a:solidFill>
                <a:latin typeface="Open Sans" panose="020B0606030504020204" pitchFamily="34" charset="0"/>
              </a:rPr>
              <a:t> MED</a:t>
            </a:r>
            <a:endParaRPr lang="fr-FR" b="0" dirty="0"/>
          </a:p>
        </p:txBody>
      </p:sp>
      <p:sp>
        <p:nvSpPr>
          <p:cNvPr id="4" name="Espace réservé du pied de page 3">
            <a:extLst>
              <a:ext uri="{FF2B5EF4-FFF2-40B4-BE49-F238E27FC236}">
                <a16:creationId xmlns:a16="http://schemas.microsoft.com/office/drawing/2014/main" id="{6DDF7729-DAE1-BB6F-A890-708ACA74D7D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Espace réservé du numéro de diapositive 4">
            <a:extLst>
              <a:ext uri="{FF2B5EF4-FFF2-40B4-BE49-F238E27FC236}">
                <a16:creationId xmlns:a16="http://schemas.microsoft.com/office/drawing/2014/main" id="{815FE6D6-6C34-B5FA-F615-F48A55A64A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36141B-B28E-413C-B546-5A61A3F59B88}"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2358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25997-A66E-F9DD-6265-B8709CC01EE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D5C48BC-1E4F-36CD-EA2D-795F9BAF8CB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13DEAD2-68F4-1156-428B-1A302F8199E7}"/>
              </a:ext>
            </a:extLst>
          </p:cNvPr>
          <p:cNvSpPr>
            <a:spLocks noGrp="1"/>
          </p:cNvSpPr>
          <p:nvPr>
            <p:ph type="body" idx="1"/>
          </p:nvPr>
        </p:nvSpPr>
        <p:spPr/>
        <p:txBody>
          <a:bodyPr/>
          <a:lstStyle/>
          <a:p>
            <a:pPr marL="0" indent="0">
              <a:buFontTx/>
              <a:buNone/>
            </a:pPr>
            <a:r>
              <a:rPr lang="fr-FR" b="1" dirty="0"/>
              <a:t>Focus sur 3em dispositif</a:t>
            </a:r>
          </a:p>
          <a:p>
            <a:pPr marL="0" indent="0">
              <a:buFontTx/>
              <a:buNone/>
            </a:pPr>
            <a:endParaRPr lang="fr-FR" b="1" dirty="0"/>
          </a:p>
          <a:p>
            <a:pPr marL="0" indent="0">
              <a:buFontTx/>
              <a:buNone/>
            </a:pPr>
            <a:r>
              <a:rPr lang="fr-FR" b="0" dirty="0"/>
              <a:t>Les Actions Marie </a:t>
            </a:r>
            <a:r>
              <a:rPr lang="fr-FR" b="0" dirty="0" err="1"/>
              <a:t>Skłodowska</a:t>
            </a:r>
            <a:r>
              <a:rPr lang="fr-FR" b="0" dirty="0"/>
              <a:t>-Curie (MSCA) constituent un programme phare de l'Union européenne visant à soutenir la formation, la mobilité et le développement de carrière des chercheurs. Voici un aperçu des principaux programmes MSCA</a:t>
            </a:r>
          </a:p>
          <a:p>
            <a:pPr marL="0" indent="0">
              <a:buFontTx/>
              <a:buNone/>
            </a:pPr>
            <a:endParaRPr lang="fr-FR" b="1" dirty="0"/>
          </a:p>
          <a:p>
            <a:pPr marL="0" indent="0">
              <a:buFontTx/>
              <a:buNone/>
            </a:pPr>
            <a:r>
              <a:rPr lang="fr-FR" b="1" dirty="0"/>
              <a:t>OBJECTIF</a:t>
            </a:r>
          </a:p>
          <a:p>
            <a:pPr marL="171450" indent="-171450">
              <a:buFontTx/>
              <a:buChar char="-"/>
            </a:pPr>
            <a:r>
              <a:rPr lang="fr-FR" b="0" dirty="0"/>
              <a:t>1. Réseaux de formation doctorale (Doctoral Networks) : Mettre en place des programmes doctoraux collaboratifs pour former des doctorants hautement qualifiés, en partenariat avec des universités, des instituts de recherche et des acteurs socio-économiques à travers l'Europe et au-delà. </a:t>
            </a:r>
          </a:p>
          <a:p>
            <a:pPr marL="171450" lvl="0" indent="-171450">
              <a:buFontTx/>
              <a:buChar char="-"/>
            </a:pPr>
            <a:r>
              <a:rPr lang="fr-FR" b="0" dirty="0"/>
              <a:t>2. Bourses postdoctorales (Postdoctoral </a:t>
            </a:r>
            <a:r>
              <a:rPr lang="fr-FR" b="0" dirty="0" err="1"/>
              <a:t>Fellowships</a:t>
            </a:r>
            <a:r>
              <a:rPr lang="fr-FR" b="0" dirty="0"/>
              <a:t>) : Soutenir les chercheurs titulaires d'un doctorat souhaitant mener des activités de recherche à l'étranger, acquérir de nouvelles compétences et développer leur carrière. </a:t>
            </a:r>
          </a:p>
          <a:p>
            <a:pPr marL="171450" lvl="0" indent="-171450">
              <a:buFontTx/>
              <a:buChar char="-"/>
            </a:pPr>
            <a:r>
              <a:rPr lang="fr-FR" b="0" dirty="0"/>
              <a:t>3. Échanges de personnel (Staff Exchanges) : Favoriser des échanges internationaux et intersectoriels de personnel impliqué dans des activités de recherche et d'innovation, renforçant ainsi les collaborations durables entre diverses organisations à travers le monde.</a:t>
            </a:r>
          </a:p>
          <a:p>
            <a:pPr marL="0" lvl="0" indent="0">
              <a:buFontTx/>
              <a:buNone/>
            </a:pPr>
            <a:endParaRPr lang="fr-FR" b="0" dirty="0"/>
          </a:p>
          <a:p>
            <a:pPr marL="0" lvl="0" indent="0">
              <a:buFontTx/>
              <a:buNone/>
            </a:pPr>
            <a:r>
              <a:rPr lang="fr-FR" b="1" dirty="0"/>
              <a:t>TYPE DE PROJET FINANCE</a:t>
            </a:r>
            <a:r>
              <a:rPr lang="fr-FR" b="0"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b="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0" dirty="0"/>
              <a:t>1. Réseaux de formation doctorale (Doctoral Networks) : Type de projet financé : Projets collaboratifs recrutant des doctorants inscrits dans des programmes doctoraux, avec des initiatives telles que les Doctoral Networks standards, les Doctorats conjoints et les Doctorats industriels.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0" dirty="0"/>
              <a:t>2. Bourses postdoctorales (Postdoctoral </a:t>
            </a:r>
            <a:r>
              <a:rPr lang="fr-FR" b="0" dirty="0" err="1"/>
              <a:t>Fellowships</a:t>
            </a:r>
            <a:r>
              <a:rPr lang="fr-FR" b="0" dirty="0"/>
              <a:t>) : Projets de recherche individuels permettant aux chercheurs d'acquérir de l'expérience dans d'autres pays, disciplines et secteurs non académiques. </a:t>
            </a:r>
          </a:p>
          <a:p>
            <a:pPr marL="171450" lvl="0" indent="-171450">
              <a:buFontTx/>
              <a:buChar char="-"/>
            </a:pPr>
            <a:r>
              <a:rPr lang="fr-FR" b="0" dirty="0"/>
              <a:t>3. Échanges de personnel (Staff Exchanges) : Projets collaboratifs impliquant des échanges de personnel entre les secteurs académique et non académique, et entre différents pays.</a:t>
            </a:r>
          </a:p>
          <a:p>
            <a:pPr marL="0" lvl="0" indent="0">
              <a:buFontTx/>
              <a:buNone/>
            </a:pPr>
            <a:endParaRPr lang="fr-FR" b="0" dirty="0"/>
          </a:p>
          <a:p>
            <a:pPr marL="0" lvl="0" indent="0">
              <a:buFontTx/>
              <a:buNone/>
            </a:pPr>
            <a:r>
              <a:rPr lang="fr-FR" b="0" dirty="0"/>
              <a:t>CRITERE D’ELIGIBILITE</a:t>
            </a:r>
          </a:p>
          <a:p>
            <a:pPr marL="0" lvl="0" indent="0">
              <a:buFontTx/>
              <a:buNone/>
            </a:pPr>
            <a:endParaRPr lang="fr-FR" b="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0" dirty="0"/>
              <a:t>1. Réseaux de formation doctorale (Doctoral Networks) :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FR" b="0" dirty="0"/>
              <a:t>Consortium : Minimum de trois entités légales indépendantes établies dans des États membres de l'UE ou des pays associés à Horizon Europe.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FR" b="0" dirty="0"/>
              <a:t>Chercheurs : Doctorants de toute nationalité, n'ayant pas résidé ou exercé leur activité principale dans le pays de l'organisme recruteur pendant plus de 12 mois au cours des trois années précédant leur recrutement.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FR" b="0" dirty="0"/>
              <a:t>Pour les Algériens : Les institutions algériennes peuvent participer en tant que partenaires associés, mais le financement de l'UE pour ces organisations n'est pas automatique et peut nécessiter des justifications spécifiques ou un cofinancement national.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0" dirty="0"/>
              <a:t>2. Bourses postdoctorales (Postdoctoral </a:t>
            </a:r>
            <a:r>
              <a:rPr lang="fr-FR" b="0" dirty="0" err="1"/>
              <a:t>Fellowships</a:t>
            </a:r>
            <a:r>
              <a:rPr lang="fr-FR" b="0" dirty="0"/>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FR" b="0" dirty="0"/>
              <a:t>Chercheurs : Titulaire d'un doctorat, avec jusqu'à huit ans d'expérience en recherche après l'obtention de celui-ci.</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FR" b="0" dirty="0"/>
              <a:t>Règle de mobilité : Ne pas avoir résidé ou exercé leur activité principale dans le pays de l'organisme d'accueil pendant plus de 12 mois au cours des trois années précédant la date limite de l'appel.</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FR" b="0" dirty="0"/>
              <a:t>Pour les Algériens : Les chercheurs algériens peuvent postuler aux bourses postdoctorales européennes pour mener des projets dans l'UE ou les pays associés. Les institutions algériennes peuvent participer en tant que partenaires associés dans le cadre des bourses postdoctorales mondiales, mais le financement de l'UE pour ces organisations n'est pas automatique et peut nécessiter des justifications spécifiques ou un cofinancement national.   </a:t>
            </a:r>
          </a:p>
          <a:p>
            <a:pPr marL="171450" lvl="0" indent="-171450">
              <a:buFontTx/>
              <a:buChar char="-"/>
            </a:pPr>
            <a:r>
              <a:rPr lang="fr-FR" b="0" dirty="0"/>
              <a:t>3. Échanges de personnel (Staff Exchanges) : </a:t>
            </a:r>
          </a:p>
          <a:p>
            <a:pPr marL="1085850" lvl="2" indent="-171450">
              <a:buFontTx/>
              <a:buChar char="-"/>
            </a:pPr>
            <a:r>
              <a:rPr lang="fr-FR" b="0" dirty="0"/>
              <a:t>Consortium : Minimum de trois entités légales indépendantes établies dans des États membres de l'UE ou des pays associés à Horizon Europe.</a:t>
            </a:r>
          </a:p>
          <a:p>
            <a:pPr marL="1085850" lvl="2" indent="-171450">
              <a:buFontTx/>
              <a:buChar char="-"/>
            </a:pPr>
            <a:r>
              <a:rPr lang="fr-FR" b="0" dirty="0"/>
              <a:t>Personnel éligible : Chercheurs, personnels techniques et administratifs impliqués dans des activités de recherche et d'innovation.</a:t>
            </a:r>
          </a:p>
          <a:p>
            <a:pPr marL="1085850" lvl="2" indent="-171450">
              <a:buFontTx/>
              <a:buChar char="-"/>
            </a:pPr>
            <a:r>
              <a:rPr lang="fr-FR" b="0" dirty="0"/>
              <a:t>Pour les Algériens : Les institutions algériennes peuvent participer en tant que partenaires associés, mais le financement de l'UE pour ces organisations n'est pas automatique et peut nécessiter des justifications spécifiques ou un cofinancement national..</a:t>
            </a:r>
          </a:p>
          <a:p>
            <a:pPr marL="0" lvl="0" indent="0">
              <a:buFontTx/>
              <a:buNone/>
            </a:pPr>
            <a:r>
              <a:rPr lang="fr-FR" sz="1200" b="1" kern="1200" dirty="0">
                <a:solidFill>
                  <a:schemeClr val="tx1"/>
                </a:solidFill>
                <a:latin typeface="+mn-lt"/>
                <a:ea typeface="+mn-ea"/>
                <a:cs typeface="+mn-cs"/>
              </a:rPr>
              <a:t>BUDGET &amp; CALENDRIER</a:t>
            </a:r>
          </a:p>
          <a:p>
            <a:pPr marL="0" lvl="0" indent="0">
              <a:buFontTx/>
              <a:buNone/>
            </a:pPr>
            <a:endParaRPr lang="fr-FR" sz="1200" b="1"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0" dirty="0"/>
              <a:t>1. Réseaux de formation doctorale (Doctoral Networks) :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FR" b="0" dirty="0"/>
              <a:t>Budget : Environ 458,66 millions d'euros pour l'appel 2025 (sous réserve de confirmation).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FR" b="0" dirty="0"/>
              <a:t>Calendrier 2025 :</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fr-FR" b="0" dirty="0"/>
              <a:t>28 mai 2025 : Lancement de l'appel à propositions.</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fr-FR" b="0" dirty="0"/>
              <a:t>25 novembre 2025 : Date limite de soumission des propositions.</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fr-FR" b="0" dirty="0"/>
              <a:t>Avril 2026 : Notification des résultats aux candidats (à confirmer).</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fr-FR" b="0" dirty="0"/>
              <a:t>Juillet 2026 : Signature des accords de subvention pour les projets retenus (à confirmer).</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fr-FR" b="0" dirty="0"/>
              <a:t>Août 2026 : Début des premiers projets financés par l'UE (à confirmer).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0" dirty="0"/>
              <a:t>2. Bourses postdoctorales (Postdoctoral </a:t>
            </a:r>
            <a:r>
              <a:rPr lang="fr-FR" b="0" dirty="0" err="1"/>
              <a:t>Fellowships</a:t>
            </a:r>
            <a:r>
              <a:rPr lang="fr-FR" b="0" dirty="0"/>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FR" b="0" dirty="0"/>
              <a:t>Budget : Environ 274,63 millions d'euros pour l'appel 2025 (sous réserve de confirmation).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FR" b="0" dirty="0"/>
              <a:t>Calendrier 2025 :</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fr-FR" b="0" dirty="0"/>
              <a:t>8 mai 2025 : Lancement de l'appel à propositions.</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fr-FR" b="0" dirty="0"/>
              <a:t>10 septembre 2025 : Date limite de soumission des propositions.</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fr-FR" b="0" dirty="0"/>
              <a:t>Février 2026 : Notification des résultats aux candidats (à confirmer).</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fr-FR" b="0" dirty="0"/>
              <a:t>Avril 2026 : Signature des accords de subvention pour les projets retenus (à confirmer).</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fr-FR" b="0" dirty="0"/>
              <a:t>Avril 2026 : Début des premiers projets financés par l'UE (à confirmer). </a:t>
            </a:r>
          </a:p>
          <a:p>
            <a:pPr marL="171450" lvl="0" indent="-171450">
              <a:buFontTx/>
              <a:buChar char="-"/>
            </a:pPr>
            <a:r>
              <a:rPr lang="fr-FR" b="0" dirty="0"/>
              <a:t>3. 3. Échanges de personnel (Staff Exchanges) :</a:t>
            </a:r>
          </a:p>
          <a:p>
            <a:pPr marL="628650" lvl="1" indent="-171450">
              <a:buFontTx/>
              <a:buChar char="-"/>
            </a:pPr>
            <a:r>
              <a:rPr lang="fr-FR" b="0" dirty="0"/>
              <a:t>Le budget indicatif alloué à l'appel MSCA Staff Exchanges 2025 est de 82,76 millions d'euros. </a:t>
            </a:r>
          </a:p>
          <a:p>
            <a:pPr marL="628650" lvl="1" indent="-171450">
              <a:buFontTx/>
              <a:buChar char="-"/>
            </a:pPr>
            <a:r>
              <a:rPr lang="fr-FR" b="0" dirty="0"/>
              <a:t>Calendrier pour 2025 :</a:t>
            </a:r>
          </a:p>
          <a:p>
            <a:pPr marL="1085850" lvl="2" indent="-171450">
              <a:buFontTx/>
              <a:buChar char="-"/>
            </a:pPr>
            <a:r>
              <a:rPr lang="fr-FR" b="0" dirty="0"/>
              <a:t>27 mars 2025 : Ouverture de l'appel à propositions.</a:t>
            </a:r>
          </a:p>
          <a:p>
            <a:pPr marL="1085850" lvl="2" indent="-171450">
              <a:buFontTx/>
              <a:buChar char="-"/>
            </a:pPr>
            <a:r>
              <a:rPr lang="fr-FR" b="0" dirty="0"/>
              <a:t>8 octobre 2025 : Date limite de soumission des propositions.</a:t>
            </a:r>
          </a:p>
          <a:p>
            <a:pPr marL="1085850" lvl="2" indent="-171450">
              <a:buFontTx/>
              <a:buChar char="-"/>
            </a:pPr>
            <a:r>
              <a:rPr lang="fr-FR" b="0" dirty="0"/>
              <a:t>Mars 2026 : Notification des résultats aux candidats (date à confirmer).</a:t>
            </a:r>
          </a:p>
          <a:p>
            <a:pPr marL="1085850" lvl="2" indent="-171450">
              <a:buFontTx/>
              <a:buChar char="-"/>
            </a:pPr>
            <a:r>
              <a:rPr lang="fr-FR" b="0" dirty="0"/>
              <a:t>Juin 2026 : Signature des accords de subvention pour les projets retenus (date à confirmer).</a:t>
            </a:r>
          </a:p>
          <a:p>
            <a:pPr marL="1085850" lvl="2" indent="-171450">
              <a:buFontTx/>
              <a:buChar char="-"/>
            </a:pPr>
            <a:r>
              <a:rPr lang="fr-FR" b="0" dirty="0"/>
              <a:t>Juin 2026 : Démarrage des premiers projets financés (date à confirmer).</a:t>
            </a:r>
          </a:p>
        </p:txBody>
      </p:sp>
      <p:sp>
        <p:nvSpPr>
          <p:cNvPr id="4" name="Espace réservé du pied de page 3">
            <a:extLst>
              <a:ext uri="{FF2B5EF4-FFF2-40B4-BE49-F238E27FC236}">
                <a16:creationId xmlns:a16="http://schemas.microsoft.com/office/drawing/2014/main" id="{6DDF7729-DAE1-BB6F-A890-708ACA74D7D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Espace réservé du numéro de diapositive 4">
            <a:extLst>
              <a:ext uri="{FF2B5EF4-FFF2-40B4-BE49-F238E27FC236}">
                <a16:creationId xmlns:a16="http://schemas.microsoft.com/office/drawing/2014/main" id="{815FE6D6-6C34-B5FA-F615-F48A55A64A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36141B-B28E-413C-B546-5A61A3F59B88}"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2358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08445-56A9-BC80-9633-6FBAC980047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2FF8A43-10D4-B0FA-BA02-AAF4F9E14EA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9326FB3-99A2-1772-1707-5F54FCB3C5F9}"/>
              </a:ext>
            </a:extLst>
          </p:cNvPr>
          <p:cNvSpPr>
            <a:spLocks noGrp="1"/>
          </p:cNvSpPr>
          <p:nvPr>
            <p:ph type="body" idx="1"/>
          </p:nvPr>
        </p:nvSpPr>
        <p:spPr/>
        <p:txBody>
          <a:bodyPr/>
          <a:lstStyle/>
          <a:p>
            <a:pPr marL="0" indent="0">
              <a:buFontTx/>
              <a:buNone/>
            </a:pPr>
            <a:r>
              <a:rPr lang="fr-FR" b="1" dirty="0"/>
              <a:t>Focus sur les dispositifs et les points clés</a:t>
            </a:r>
            <a:r>
              <a:rPr lang="fr-FR" dirty="0"/>
              <a:t> avec en 1</a:t>
            </a:r>
            <a:r>
              <a:rPr lang="fr-FR" baseline="30000" dirty="0"/>
              <a:t>er</a:t>
            </a:r>
            <a:r>
              <a:rPr lang="fr-FR" dirty="0"/>
              <a:t> le programme PRIMA</a:t>
            </a:r>
          </a:p>
          <a:p>
            <a:pPr marL="0" indent="0">
              <a:buFontTx/>
              <a:buNone/>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Objectif : PRIMA finance des projets qui répondent aux défis suivants </a:t>
            </a:r>
          </a:p>
          <a:p>
            <a:pPr marL="0" indent="0">
              <a:buFontTx/>
              <a:buNone/>
            </a:pPr>
            <a:endParaRPr lang="fr-FR" dirty="0"/>
          </a:p>
          <a:p>
            <a:pPr marL="0" indent="0">
              <a:buFontTx/>
              <a:buNone/>
            </a:pPr>
            <a:endParaRPr lang="fr-FR" dirty="0"/>
          </a:p>
          <a:p>
            <a:pPr marL="0" indent="0">
              <a:buFontTx/>
              <a:buNone/>
            </a:pPr>
            <a:r>
              <a:rPr lang="fr-FR" dirty="0"/>
              <a:t>PRIMA = Fondation basée à Barcelone publiant chaque année des appels pour répondre aux enjeux du partenariat sous 2 formats: </a:t>
            </a:r>
          </a:p>
          <a:p>
            <a:pPr marL="0" indent="0">
              <a:buFontTx/>
              <a:buNone/>
            </a:pPr>
            <a:endParaRPr lang="fr-FR" dirty="0"/>
          </a:p>
          <a:p>
            <a:pPr marL="171450" indent="-171450">
              <a:buFontTx/>
              <a:buChar char="-"/>
            </a:pPr>
            <a:r>
              <a:rPr lang="fr-FR" dirty="0"/>
              <a:t>La section 1 : les projets sont soumis auprès de PRIMA, financés par la CE et suivent les règles de participation HEU. </a:t>
            </a:r>
          </a:p>
          <a:p>
            <a:pPr marL="171450" indent="-171450">
              <a:buFontTx/>
              <a:buChar char="-"/>
            </a:pPr>
            <a:r>
              <a:rPr lang="fr-FR" dirty="0"/>
              <a:t>La section 2 : les projets sont soumis auprès de PRIMA mais les agences nationales en assurent le financement. Il faut donc suivre leurs règles de participation (éligibilité, contractualisation, suivi de la mise en œuvre). Seules des RIA sont financées. </a:t>
            </a:r>
          </a:p>
          <a:p>
            <a:pPr marL="171450" indent="-171450">
              <a:buFontTx/>
              <a:buChar char="-"/>
            </a:pPr>
            <a:endParaRPr lang="fr-FR" dirty="0"/>
          </a:p>
          <a:p>
            <a:pPr marL="171450" indent="-171450">
              <a:buFontTx/>
              <a:buChar char="-"/>
            </a:pPr>
            <a:r>
              <a:rPr lang="fr-FR" dirty="0"/>
              <a:t>Objectifs : </a:t>
            </a:r>
          </a:p>
          <a:p>
            <a:pPr marL="628650" lvl="1" indent="-171450">
              <a:buFontTx/>
              <a:buChar char="-"/>
            </a:pPr>
            <a:r>
              <a:rPr lang="fr-FR" dirty="0"/>
              <a:t>La gestion durable de l’eau - garantir sa disponibilité et sa qualité ; gérer les eaux usées et déployer des systèmes circulaires ; améliorer l’efficacité énergétique de l’approvisionnement et l’utilisation de l’eau ; maintenir les écosystèmes fonctionnels ; augmenter le bénéfice environnemental.. </a:t>
            </a:r>
          </a:p>
          <a:p>
            <a:pPr marL="628650" lvl="1" indent="-171450">
              <a:buFontTx/>
              <a:buChar char="-"/>
            </a:pPr>
            <a:r>
              <a:rPr lang="fr-FR" dirty="0"/>
              <a:t>Les systèmes de productions agricoles – adapter l’agriculture aux changements climatiques ; développer une agriculture durable et productive ; prévenir les risques de maladies émergentes ; contribuer à un développement territorial équilibré.. </a:t>
            </a:r>
          </a:p>
          <a:p>
            <a:pPr marL="628650" lvl="1" indent="-171450">
              <a:buFontTx/>
              <a:buChar char="-"/>
            </a:pPr>
            <a:r>
              <a:rPr lang="fr-FR" dirty="0"/>
              <a:t>Les chaines de valeur de l’agroalimentaire méditerranéen – valoriser les produits issus du régime méditerranéen ; améliorer la sécurité alimentaire des chaines de valeur locales ; mettre en œuvre des innovations permettant d’accroitre la qualité, la durabilité et la compétitivité des chaines de valeur pour tous les acteurs ; favoriser le changement vers des régimes alimentaires durables</a:t>
            </a:r>
          </a:p>
          <a:p>
            <a:pPr marL="171450" lvl="0" indent="-171450">
              <a:buFontTx/>
              <a:buChar char="-"/>
            </a:pPr>
            <a:endParaRPr lang="fr-FR" dirty="0"/>
          </a:p>
          <a:p>
            <a:pPr marL="171450" indent="-171450">
              <a:buFontTx/>
              <a:buChar char="-"/>
            </a:pPr>
            <a:endParaRPr lang="fr-FR" dirty="0"/>
          </a:p>
          <a:p>
            <a:pPr marL="171450" indent="-171450">
              <a:buFontTx/>
              <a:buChar char="-"/>
            </a:pPr>
            <a:r>
              <a:rPr lang="fr-FR" dirty="0"/>
              <a:t>Type de projet et modalité :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FR" altLang="fr-FR" sz="1200" kern="0" dirty="0">
                <a:latin typeface="Cambria" panose="02040503050406030204" pitchFamily="18" charset="0"/>
                <a:ea typeface="Cambria" panose="02040503050406030204" pitchFamily="18" charset="0"/>
              </a:rPr>
              <a:t>Les projets peuvent couvrir des activités de recherche fondamentale ou des actions d’innovation, en fonction des appels spécifiques. En effet, PRIMA publie chaque année des calls pour répondre aux enjeux du partenariat sous 2 formats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FR" altLang="fr-FR" sz="1200" kern="0" dirty="0">
                <a:latin typeface="Cambria" panose="02040503050406030204" pitchFamily="18" charset="0"/>
                <a:ea typeface="Cambria" panose="02040503050406030204" pitchFamily="18" charset="0"/>
              </a:rPr>
              <a:t>PRIMA </a:t>
            </a:r>
            <a:r>
              <a:rPr lang="fr-FR" altLang="fr-FR" sz="1200" kern="0" dirty="0" err="1">
                <a:latin typeface="Cambria" panose="02040503050406030204" pitchFamily="18" charset="0"/>
                <a:ea typeface="Cambria" panose="02040503050406030204" pitchFamily="18" charset="0"/>
              </a:rPr>
              <a:t>Woman</a:t>
            </a:r>
            <a:r>
              <a:rPr lang="fr-FR" altLang="fr-FR" sz="1200" kern="0" dirty="0">
                <a:latin typeface="Cambria" panose="02040503050406030204" pitchFamily="18" charset="0"/>
                <a:ea typeface="Cambria" panose="02040503050406030204" pitchFamily="18" charset="0"/>
              </a:rPr>
              <a:t> </a:t>
            </a:r>
            <a:r>
              <a:rPr lang="fr-FR" altLang="fr-FR" sz="1200" kern="0" dirty="0" err="1">
                <a:latin typeface="Cambria" panose="02040503050406030204" pitchFamily="18" charset="0"/>
                <a:ea typeface="Cambria" panose="02040503050406030204" pitchFamily="18" charset="0"/>
              </a:rPr>
              <a:t>Greening</a:t>
            </a:r>
            <a:r>
              <a:rPr lang="fr-FR" altLang="fr-FR" sz="1200" kern="0" dirty="0">
                <a:latin typeface="Cambria" panose="02040503050406030204" pitchFamily="18" charset="0"/>
                <a:ea typeface="Cambria" panose="02040503050406030204" pitchFamily="18" charset="0"/>
              </a:rPr>
              <a:t> Food </a:t>
            </a:r>
            <a:r>
              <a:rPr lang="fr-FR" altLang="fr-FR" sz="1200" kern="0" dirty="0" err="1">
                <a:latin typeface="Cambria" panose="02040503050406030204" pitchFamily="18" charset="0"/>
                <a:ea typeface="Cambria" panose="02040503050406030204" pitchFamily="18" charset="0"/>
              </a:rPr>
              <a:t>Systems</a:t>
            </a:r>
            <a:r>
              <a:rPr lang="fr-FR" altLang="fr-FR" sz="1200" kern="0" dirty="0">
                <a:latin typeface="Cambria" panose="02040503050406030204" pitchFamily="18" charset="0"/>
                <a:ea typeface="Cambria" panose="02040503050406030204" pitchFamily="18" charset="0"/>
              </a:rPr>
              <a:t> </a:t>
            </a:r>
            <a:r>
              <a:rPr lang="fr-FR" altLang="fr-FR" sz="1200" kern="0" dirty="0" err="1">
                <a:latin typeface="Cambria" panose="02040503050406030204" pitchFamily="18" charset="0"/>
                <a:ea typeface="Cambria" panose="02040503050406030204" pitchFamily="18" charset="0"/>
              </a:rPr>
              <a:t>Award</a:t>
            </a:r>
            <a:endParaRPr lang="fr-FR" altLang="fr-FR" sz="1200" kern="0" dirty="0">
              <a:latin typeface="Cambria" panose="02040503050406030204" pitchFamily="18" charset="0"/>
              <a:ea typeface="Cambria" panose="02040503050406030204" pitchFamily="18" charset="0"/>
            </a:endParaRP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fr-FR" altLang="fr-FR" sz="1200" kern="0" dirty="0">
                <a:latin typeface="Cambria" panose="02040503050406030204" pitchFamily="18" charset="0"/>
                <a:ea typeface="Cambria" panose="02040503050406030204" pitchFamily="18" charset="0"/>
              </a:rPr>
              <a:t>Objectifs : Ce prix vise à reconnaître et célébrer les contributions exceptionnelles des femmes méditerranéennes dans la promotion de systèmes alimentaires durables et résilients. Il met en lumière le rôle essentiel des femmes dans l'innovation et la transformation des systèmes alimentaires durables dans la région méditerranéenne. Conditions d'éligibilité :Les candidates doivent démontrer des solutions innovantes pour verdir les systèmes alimentaires, en mettant l'accent sur des pratiques menées par des femmes dans la région méditerranéenne, axées sur la durabilité environnementale, la conservation de la biodiversité et l'efficacité des ressources dans l'agriculture, la production alimentaire et la réduction des déchets. </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fr-FR" altLang="fr-FR" sz="1200" b="0" kern="0" dirty="0">
                <a:latin typeface="Cambria" panose="02040503050406030204" pitchFamily="18" charset="0"/>
                <a:ea typeface="Cambria" panose="02040503050406030204" pitchFamily="18" charset="0"/>
              </a:rPr>
              <a:t>Modalités de participation</a:t>
            </a:r>
            <a:r>
              <a:rPr lang="fr-FR" altLang="fr-FR" sz="1200" b="1" kern="0" dirty="0">
                <a:latin typeface="Cambria" panose="02040503050406030204" pitchFamily="18" charset="0"/>
                <a:ea typeface="Cambria" panose="02040503050406030204" pitchFamily="18" charset="0"/>
              </a:rPr>
              <a:t> </a:t>
            </a:r>
            <a:r>
              <a:rPr lang="fr-FR" altLang="fr-FR" sz="1200" kern="0" dirty="0">
                <a:latin typeface="Cambria" panose="02040503050406030204" pitchFamily="18" charset="0"/>
                <a:ea typeface="Cambria" panose="02040503050406030204" pitchFamily="18" charset="0"/>
              </a:rPr>
              <a:t>:Les candidates doivent soumettre leur candidature en ligne via le site officiel de PRIMA et doivent inclure une description détaillée du projet ou de l'initiative, mettant en évidence l'innovation, l'impact et la durabilité.</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fr-FR" altLang="fr-FR" sz="1200" kern="0" dirty="0">
                <a:latin typeface="Cambria" panose="02040503050406030204" pitchFamily="18" charset="0"/>
                <a:ea typeface="Cambria" panose="02040503050406030204" pitchFamily="18" charset="0"/>
              </a:rPr>
              <a:t>Evaluation : Les candidatures sont évaluées sur la base de l'excellence scientifique, de l'impact et de la qualité de la mise en œuvre.</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fr-FR" altLang="fr-FR" sz="1200" kern="0" dirty="0">
                <a:latin typeface="Cambria" panose="02040503050406030204" pitchFamily="18" charset="0"/>
                <a:ea typeface="Cambria" panose="02040503050406030204" pitchFamily="18" charset="0"/>
              </a:rPr>
              <a:t>Prix : Les lauréates reçoivent une récompense financière (par exemple, 10 000 € en 2024) et sont invitées par PRIMA à partager leurs témoignages lors d'événements officiels.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FR" altLang="fr-FR" sz="1200" kern="0" dirty="0">
                <a:latin typeface="Cambria" panose="02040503050406030204" pitchFamily="18" charset="0"/>
                <a:ea typeface="Cambria" panose="02040503050406030204" pitchFamily="18" charset="0"/>
              </a:rPr>
              <a:t>PRIMA Training and </a:t>
            </a:r>
            <a:r>
              <a:rPr lang="fr-FR" altLang="fr-FR" sz="1200" kern="0" dirty="0" err="1">
                <a:latin typeface="Cambria" panose="02040503050406030204" pitchFamily="18" charset="0"/>
                <a:ea typeface="Cambria" panose="02040503050406030204" pitchFamily="18" charset="0"/>
              </a:rPr>
              <a:t>Mobility</a:t>
            </a:r>
            <a:r>
              <a:rPr lang="fr-FR" altLang="fr-FR" sz="1200" kern="0" dirty="0">
                <a:latin typeface="Cambria" panose="02040503050406030204" pitchFamily="18" charset="0"/>
                <a:ea typeface="Cambria" panose="02040503050406030204" pitchFamily="18" charset="0"/>
              </a:rPr>
              <a:t> </a:t>
            </a:r>
            <a:r>
              <a:rPr lang="fr-FR" altLang="fr-FR" sz="1200" kern="0" dirty="0" err="1">
                <a:latin typeface="Cambria" panose="02040503050406030204" pitchFamily="18" charset="0"/>
                <a:ea typeface="Cambria" panose="02040503050406030204" pitchFamily="18" charset="0"/>
              </a:rPr>
              <a:t>Award</a:t>
            </a:r>
            <a:r>
              <a:rPr lang="fr-FR" altLang="fr-FR" sz="1200" kern="0" dirty="0">
                <a:latin typeface="Cambria" panose="02040503050406030204" pitchFamily="18" charset="0"/>
                <a:ea typeface="Cambria" panose="02040503050406030204" pitchFamily="18" charset="0"/>
              </a:rPr>
              <a:t> (PTMA), une initiative visant à renforcer les capacités de recherche et d'innovation en Méditerranée.</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fr-FR" altLang="fr-FR" sz="1200" kern="0" dirty="0">
                <a:latin typeface="Cambria" panose="02040503050406030204" pitchFamily="18" charset="0"/>
                <a:ea typeface="Cambria" panose="02040503050406030204" pitchFamily="18" charset="0"/>
              </a:rPr>
              <a:t>Objectifs : Le PTMA a pour but de soutenir les entités éligibles basées à Malte dans l'établissement de collaborations avec des homologues étrangers issus des États participants à PRIMA. L'objectif principal est de favoriser les échanges de connaissances, le développement des compétences et la préparation de propositions pour les appels liés à PRIMA.</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fr-FR" altLang="fr-FR" sz="1200" kern="0" dirty="0">
                <a:latin typeface="Cambria" panose="02040503050406030204" pitchFamily="18" charset="0"/>
                <a:ea typeface="Cambria" panose="02040503050406030204" pitchFamily="18" charset="0"/>
              </a:rPr>
              <a:t>Conditions d'éligibilité : Les entités éligibles doivent être établies à Malte et démontrer que les activités proposées :</a:t>
            </a:r>
          </a:p>
          <a:p>
            <a:pPr marL="1543050" marR="0" lvl="3" indent="-171450" algn="l" defTabSz="914400" rtl="0" eaLnBrk="1" fontAlgn="auto" latinLnBrk="0" hangingPunct="1">
              <a:lnSpc>
                <a:spcPct val="100000"/>
              </a:lnSpc>
              <a:spcBef>
                <a:spcPts val="0"/>
              </a:spcBef>
              <a:spcAft>
                <a:spcPts val="0"/>
              </a:spcAft>
              <a:buClrTx/>
              <a:buSzTx/>
              <a:buFontTx/>
              <a:buChar char="-"/>
              <a:tabLst/>
              <a:defRPr/>
            </a:pPr>
            <a:r>
              <a:rPr lang="fr-FR" altLang="fr-FR" sz="1200" kern="0" dirty="0">
                <a:latin typeface="Cambria" panose="02040503050406030204" pitchFamily="18" charset="0"/>
                <a:ea typeface="Cambria" panose="02040503050406030204" pitchFamily="18" charset="0"/>
              </a:rPr>
              <a:t>Développeront des collaborations transfrontalières efficaces. </a:t>
            </a:r>
          </a:p>
          <a:p>
            <a:pPr marL="1543050" marR="0" lvl="3" indent="-171450" algn="l" defTabSz="914400" rtl="0" eaLnBrk="1" fontAlgn="auto" latinLnBrk="0" hangingPunct="1">
              <a:lnSpc>
                <a:spcPct val="100000"/>
              </a:lnSpc>
              <a:spcBef>
                <a:spcPts val="0"/>
              </a:spcBef>
              <a:spcAft>
                <a:spcPts val="0"/>
              </a:spcAft>
              <a:buClrTx/>
              <a:buSzTx/>
              <a:buFontTx/>
              <a:buChar char="-"/>
              <a:tabLst/>
              <a:defRPr/>
            </a:pPr>
            <a:r>
              <a:rPr lang="fr-FR" altLang="fr-FR" sz="1200" kern="0" dirty="0">
                <a:latin typeface="Cambria" panose="02040503050406030204" pitchFamily="18" charset="0"/>
                <a:ea typeface="Cambria" panose="02040503050406030204" pitchFamily="18" charset="0"/>
              </a:rPr>
              <a:t>Engageront des activités de recherche et/ou de formation dans les domaines thématiques de PRIMA. </a:t>
            </a:r>
          </a:p>
          <a:p>
            <a:pPr marL="1543050" marR="0" lvl="3" indent="-171450" algn="l" defTabSz="914400" rtl="0" eaLnBrk="1" fontAlgn="auto" latinLnBrk="0" hangingPunct="1">
              <a:lnSpc>
                <a:spcPct val="100000"/>
              </a:lnSpc>
              <a:spcBef>
                <a:spcPts val="0"/>
              </a:spcBef>
              <a:spcAft>
                <a:spcPts val="0"/>
              </a:spcAft>
              <a:buClrTx/>
              <a:buSzTx/>
              <a:buFontTx/>
              <a:buChar char="-"/>
              <a:tabLst/>
              <a:defRPr/>
            </a:pPr>
            <a:r>
              <a:rPr lang="fr-FR" altLang="fr-FR" sz="1200" kern="0" dirty="0">
                <a:latin typeface="Cambria" panose="02040503050406030204" pitchFamily="18" charset="0"/>
                <a:ea typeface="Cambria" panose="02040503050406030204" pitchFamily="18" charset="0"/>
              </a:rPr>
              <a:t>Conduiront à la soumission d'une proposition à un appel lié à PRIMA.</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fr-FR" altLang="fr-FR" sz="1200" kern="0" dirty="0">
                <a:latin typeface="Cambria" panose="02040503050406030204" pitchFamily="18" charset="0"/>
                <a:ea typeface="Cambria" panose="02040503050406030204" pitchFamily="18" charset="0"/>
              </a:rPr>
              <a:t>Modalités de participation : Les opportunités de financement incluent :</a:t>
            </a:r>
          </a:p>
          <a:p>
            <a:pPr marL="1543050" marR="0" lvl="3" indent="-171450" algn="l" defTabSz="914400" rtl="0" eaLnBrk="1" fontAlgn="auto" latinLnBrk="0" hangingPunct="1">
              <a:lnSpc>
                <a:spcPct val="100000"/>
              </a:lnSpc>
              <a:spcBef>
                <a:spcPts val="0"/>
              </a:spcBef>
              <a:spcAft>
                <a:spcPts val="0"/>
              </a:spcAft>
              <a:buClrTx/>
              <a:buSzTx/>
              <a:buFontTx/>
              <a:buChar char="-"/>
              <a:tabLst/>
              <a:defRPr/>
            </a:pPr>
            <a:r>
              <a:rPr lang="fr-FR" altLang="fr-FR" sz="1200" kern="0" dirty="0">
                <a:latin typeface="Cambria" panose="02040503050406030204" pitchFamily="18" charset="0"/>
                <a:ea typeface="Cambria" panose="02040503050406030204" pitchFamily="18" charset="0"/>
              </a:rPr>
              <a:t>Des formations courtes en personne et/ou des stages pour les chercheurs locaux dans des entités étrangères. </a:t>
            </a:r>
          </a:p>
          <a:p>
            <a:pPr marL="1543050" marR="0" lvl="3" indent="-171450" algn="l" defTabSz="914400" rtl="0" eaLnBrk="1" fontAlgn="auto" latinLnBrk="0" hangingPunct="1">
              <a:lnSpc>
                <a:spcPct val="100000"/>
              </a:lnSpc>
              <a:spcBef>
                <a:spcPts val="0"/>
              </a:spcBef>
              <a:spcAft>
                <a:spcPts val="0"/>
              </a:spcAft>
              <a:buClrTx/>
              <a:buSzTx/>
              <a:buFontTx/>
              <a:buChar char="-"/>
              <a:tabLst/>
              <a:defRPr/>
            </a:pPr>
            <a:r>
              <a:rPr lang="fr-FR" altLang="fr-FR" sz="1200" kern="0" dirty="0">
                <a:latin typeface="Cambria" panose="02040503050406030204" pitchFamily="18" charset="0"/>
                <a:ea typeface="Cambria" panose="02040503050406030204" pitchFamily="18" charset="0"/>
              </a:rPr>
              <a:t>Des visites stratégiques et ciblées par des candidats locaux à des entités étrangères. </a:t>
            </a:r>
          </a:p>
          <a:p>
            <a:pPr marL="1543050" marR="0" lvl="3" indent="-171450" algn="l" defTabSz="914400" rtl="0" eaLnBrk="1" fontAlgn="auto" latinLnBrk="0" hangingPunct="1">
              <a:lnSpc>
                <a:spcPct val="100000"/>
              </a:lnSpc>
              <a:spcBef>
                <a:spcPts val="0"/>
              </a:spcBef>
              <a:spcAft>
                <a:spcPts val="0"/>
              </a:spcAft>
              <a:buClrTx/>
              <a:buSzTx/>
              <a:buFontTx/>
              <a:buChar char="-"/>
              <a:tabLst/>
              <a:defRPr/>
            </a:pPr>
            <a:r>
              <a:rPr lang="fr-FR" altLang="fr-FR" sz="1200" kern="0" dirty="0">
                <a:latin typeface="Cambria" panose="02040503050406030204" pitchFamily="18" charset="0"/>
                <a:ea typeface="Cambria" panose="02040503050406030204" pitchFamily="18" charset="0"/>
              </a:rPr>
              <a:t>Des séminaires ou ateliers de transfert de connaissances ou de diffusion organisés à Malte, sur des domaines thématiques spécifiques de R&amp;I de PRIMA. </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fr-FR" altLang="fr-FR" sz="1200" kern="0" dirty="0">
                <a:latin typeface="Cambria" panose="02040503050406030204" pitchFamily="18" charset="0"/>
                <a:ea typeface="Cambria" panose="02040503050406030204" pitchFamily="18" charset="0"/>
              </a:rPr>
              <a:t>Les entités éligibles peuvent demander un financement allant jusqu'à 8 000 € par projet. Le PTMA est ouvert tout au long de l'année avec plusieurs dates limites pour la soumission des candidatures. </a:t>
            </a:r>
          </a:p>
          <a:p>
            <a:pPr marL="457200" lvl="1" indent="0">
              <a:buFontTx/>
              <a:buNone/>
            </a:pPr>
            <a:endParaRPr lang="fr-FR" dirty="0"/>
          </a:p>
          <a:p>
            <a:pPr marL="457200" lvl="1" indent="0">
              <a:buFontTx/>
              <a:buNone/>
            </a:pPr>
            <a:endParaRPr lang="fr-FR" dirty="0"/>
          </a:p>
          <a:p>
            <a:pPr marL="171450" indent="-171450">
              <a:buFontTx/>
              <a:buChar char="-"/>
            </a:pPr>
            <a:endParaRPr lang="fr-FR" dirty="0"/>
          </a:p>
          <a:p>
            <a:pPr marL="171450" indent="-171450">
              <a:buFontTx/>
              <a:buChar char="-"/>
            </a:pPr>
            <a:endParaRPr lang="fr-FR" dirty="0"/>
          </a:p>
          <a:p>
            <a:pPr marL="0" indent="0">
              <a:buFontTx/>
              <a:buNone/>
            </a:pPr>
            <a:endParaRPr lang="fr-FR" dirty="0"/>
          </a:p>
          <a:p>
            <a:pPr marL="171450" indent="-171450">
              <a:buFontTx/>
              <a:buChar char="-"/>
            </a:pPr>
            <a:r>
              <a:rPr lang="fr-FR" dirty="0"/>
              <a:t>DATES</a:t>
            </a:r>
          </a:p>
          <a:p>
            <a:pPr marL="628650" lvl="1" indent="-171450">
              <a:buFontTx/>
              <a:buChar char="-"/>
            </a:pPr>
            <a:r>
              <a:rPr lang="fr-FR" dirty="0"/>
              <a:t>L’appel à projets PRIMA 2025 devrait être lancé en mars 2025, en même temps que la publication du Programme de travail annuel (AWP) 2025. Les dates précises pour la soumission des propositions seront détaillées dans les documents officiels de l’appel.</a:t>
            </a:r>
          </a:p>
          <a:p>
            <a:pPr marL="628650" lvl="1" indent="-171450">
              <a:buFontTx/>
              <a:buChar char="-"/>
            </a:pPr>
            <a:r>
              <a:rPr lang="fr-FR" dirty="0"/>
              <a:t>Taux de succès issu du rapport intermédiaire d’évaluation du programme PRIMA (2018 – 2021) </a:t>
            </a:r>
          </a:p>
        </p:txBody>
      </p:sp>
      <p:sp>
        <p:nvSpPr>
          <p:cNvPr id="4" name="Espace réservé du pied de page 3">
            <a:extLst>
              <a:ext uri="{FF2B5EF4-FFF2-40B4-BE49-F238E27FC236}">
                <a16:creationId xmlns:a16="http://schemas.microsoft.com/office/drawing/2014/main" id="{FA713FDB-B31F-7F7B-CCAC-2D487269034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Espace réservé du numéro de diapositive 4">
            <a:extLst>
              <a:ext uri="{FF2B5EF4-FFF2-40B4-BE49-F238E27FC236}">
                <a16:creationId xmlns:a16="http://schemas.microsoft.com/office/drawing/2014/main" id="{B4A7FA12-2214-5838-95CE-2B0E347D85C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36141B-B28E-413C-B546-5A61A3F59B88}"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59686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lvl="1">
              <a:spcBef>
                <a:spcPts val="0"/>
              </a:spcBef>
              <a:buFont typeface="Wingdings" panose="05000000000000000000" pitchFamily="2" charset="2"/>
              <a:buNone/>
            </a:pPr>
            <a:r>
              <a:rPr lang="fr-FR" sz="1200" noProof="0" dirty="0">
                <a:solidFill>
                  <a:schemeClr val="bg2">
                    <a:lumMod val="50000"/>
                  </a:schemeClr>
                </a:solidFill>
              </a:rPr>
              <a:t>Comment s’y prendre</a:t>
            </a:r>
          </a:p>
          <a:p>
            <a:pPr marL="228600" lvl="1">
              <a:spcBef>
                <a:spcPts val="0"/>
              </a:spcBef>
              <a:buFont typeface="Wingdings" panose="05000000000000000000" pitchFamily="2" charset="2"/>
              <a:buNone/>
            </a:pPr>
            <a:r>
              <a:rPr lang="fr-FR" sz="1200" noProof="0" dirty="0"/>
              <a:t>Les critères et sous-critères</a:t>
            </a:r>
          </a:p>
          <a:p>
            <a:endParaRPr lang="fr-FR" dirty="0"/>
          </a:p>
        </p:txBody>
      </p:sp>
      <p:sp>
        <p:nvSpPr>
          <p:cNvPr id="4" name="Espace réservé du numéro de diapositive 3"/>
          <p:cNvSpPr>
            <a:spLocks noGrp="1"/>
          </p:cNvSpPr>
          <p:nvPr>
            <p:ph type="sldNum" sz="quarter" idx="5"/>
          </p:nvPr>
        </p:nvSpPr>
        <p:spPr/>
        <p:txBody>
          <a:bodyPr/>
          <a:lstStyle/>
          <a:p>
            <a:fld id="{C736141B-B28E-413C-B546-5A61A3F59B88}" type="slidenum">
              <a:rPr lang="fr-FR" smtClean="0"/>
              <a:t>6</a:t>
            </a:fld>
            <a:endParaRPr lang="fr-FR"/>
          </a:p>
        </p:txBody>
      </p:sp>
    </p:spTree>
    <p:extLst>
      <p:ext uri="{BB962C8B-B14F-4D97-AF65-F5344CB8AC3E}">
        <p14:creationId xmlns:p14="http://schemas.microsoft.com/office/powerpoint/2010/main" val="3034191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6D793-C598-BA77-2893-596903109FC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A8467CF-AA62-37F4-2098-6EAC9E38439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05A99ED-7274-59F4-F3F9-1E33E2A08C67}"/>
              </a:ext>
            </a:extLst>
          </p:cNvPr>
          <p:cNvSpPr>
            <a:spLocks noGrp="1"/>
          </p:cNvSpPr>
          <p:nvPr>
            <p:ph type="body" idx="1"/>
          </p:nvPr>
        </p:nvSpPr>
        <p:spPr/>
        <p:txBody>
          <a:bodyPr/>
          <a:lstStyle/>
          <a:p>
            <a:pPr marL="0" indent="0">
              <a:buFontTx/>
              <a:buNone/>
            </a:pPr>
            <a:endParaRPr lang="fr-FR" dirty="0"/>
          </a:p>
          <a:p>
            <a:pPr marL="0" indent="0">
              <a:buFontTx/>
              <a:buNone/>
            </a:pPr>
            <a:endParaRPr lang="fr-FR" dirty="0"/>
          </a:p>
          <a:p>
            <a:pPr marL="0" indent="0">
              <a:buFontTx/>
              <a:buNone/>
            </a:pPr>
            <a:r>
              <a:rPr lang="fr-FR" dirty="0"/>
              <a:t>Les objectifs des financements EU sont protéiformes : </a:t>
            </a:r>
          </a:p>
          <a:p>
            <a:pPr marL="0" indent="0">
              <a:buFontTx/>
              <a:buNone/>
            </a:pPr>
            <a:endParaRPr lang="fr-FR" dirty="0"/>
          </a:p>
          <a:p>
            <a:pPr marL="171450" indent="-171450">
              <a:buFontTx/>
              <a:buChar char="-"/>
            </a:pPr>
            <a:r>
              <a:rPr lang="fr-FR" dirty="0"/>
              <a:t>Effets leviers : effets leviers permettant de reproduire le même schéma d’innovation apportant de la valeur ajoutée</a:t>
            </a:r>
          </a:p>
          <a:p>
            <a:pPr marL="171450" indent="-171450">
              <a:buFontTx/>
              <a:buChar char="-"/>
            </a:pPr>
            <a:r>
              <a:rPr lang="fr-FR" dirty="0"/>
              <a:t>1. Accès à des fonds non dilutifs : Le financement ne nécessite pas de céder du capital, préservant ainsi l’indépendance de l’entreprise.2. Réduction des risques financiers : Le soutien financier permet de diminuer les coûts de développement et d’innovation.3. Validation du projet : Être sélectionné par un programme de financement apporte une reconnaissance et crédibilise le projet.4. Effet de levier pour d'autres financements : Un financement public peut faciliter l'accès à des investisseurs privés.5. Accompagnement et expertise : Certains instruments offrent du mentoring, du coaching ou un suivi technique.6. Accès à un réseau d’experts et partenaires : Opportunités de collaboration avec des laboratoires, startups ou grandes entreprises.7. Protection de la propriété intellectuelle : Possibilité de financer des brevets et d’autres protections liées à l’innovation.8. Visibilité et réputation accrue : Communication autour du projet financé, renforçant la notoriété de l’entreprise.9. Soutien à l’industrialisation et à la mise sur le marché : Certains instruments incluent des aides pour le passage à l’échelle.10. Facilité d’accès à l’international : Opportunité d’élargir son marché en bénéficiant d’un cadre de financement structurant.</a:t>
            </a:r>
          </a:p>
          <a:p>
            <a:pPr algn="just">
              <a:buClr>
                <a:schemeClr val="accent1">
                  <a:lumMod val="75000"/>
                </a:schemeClr>
              </a:buClr>
              <a:buFont typeface="Wingdings" panose="05000000000000000000" pitchFamily="2" charset="2"/>
              <a:buNone/>
            </a:pPr>
            <a:endParaRPr lang="fr-FR" dirty="0"/>
          </a:p>
          <a:p>
            <a:pPr algn="just">
              <a:buClr>
                <a:schemeClr val="accent1">
                  <a:lumMod val="75000"/>
                </a:schemeClr>
              </a:buClr>
              <a:buFont typeface="Wingdings" panose="05000000000000000000" pitchFamily="2" charset="2"/>
              <a:buNone/>
            </a:pPr>
            <a:endParaRPr lang="fr-FR" dirty="0"/>
          </a:p>
          <a:p>
            <a:pPr algn="just">
              <a:buClr>
                <a:schemeClr val="accent1">
                  <a:lumMod val="75000"/>
                </a:schemeClr>
              </a:buClr>
              <a:buFont typeface="Wingdings" panose="05000000000000000000" pitchFamily="2" charset="2"/>
              <a:buNone/>
            </a:pPr>
            <a:endParaRPr lang="fr-FR" dirty="0"/>
          </a:p>
          <a:p>
            <a:pPr algn="just">
              <a:buClr>
                <a:schemeClr val="accent1">
                  <a:lumMod val="75000"/>
                </a:schemeClr>
              </a:buClr>
              <a:buFont typeface="Wingdings" panose="05000000000000000000" pitchFamily="2" charset="2"/>
              <a:buChar char="q"/>
            </a:pPr>
            <a:r>
              <a:rPr lang="fr-FR" dirty="0"/>
              <a:t> Validation du projet : Être sélectionné par un programme de financement apporte une reconnaissance et crédibilise le projet.</a:t>
            </a:r>
          </a:p>
          <a:p>
            <a:pPr algn="just">
              <a:buClr>
                <a:schemeClr val="accent1">
                  <a:lumMod val="75000"/>
                </a:schemeClr>
              </a:buClr>
              <a:buFont typeface="Wingdings" panose="05000000000000000000" pitchFamily="2" charset="2"/>
              <a:buChar char="q"/>
            </a:pPr>
            <a:r>
              <a:rPr lang="fr-FR" dirty="0"/>
              <a:t> Accès à un réseau d’experts et partenaires à portée internationale : Opportunités de collaboration avec des laboratoires, startups ou grandes entreprises.</a:t>
            </a:r>
          </a:p>
          <a:p>
            <a:pPr algn="just">
              <a:buClr>
                <a:schemeClr val="accent1">
                  <a:lumMod val="75000"/>
                </a:schemeClr>
              </a:buClr>
              <a:buFont typeface="Wingdings" panose="05000000000000000000" pitchFamily="2" charset="2"/>
              <a:buChar char="q"/>
            </a:pPr>
            <a:r>
              <a:rPr lang="fr-FR" dirty="0"/>
              <a:t> Accès à des infrastructures et réseaux de recherches et développement de compétences et mobilité de chercheurs.</a:t>
            </a:r>
          </a:p>
          <a:p>
            <a:pPr algn="just">
              <a:buClr>
                <a:schemeClr val="accent1">
                  <a:lumMod val="75000"/>
                </a:schemeClr>
              </a:buClr>
              <a:buFont typeface="Wingdings" panose="05000000000000000000" pitchFamily="2" charset="2"/>
              <a:buChar char="q"/>
            </a:pPr>
            <a:r>
              <a:rPr lang="fr-FR" dirty="0"/>
              <a:t>  Visibilité et réputation accrue : Communication autour du projet financé, renforçant la notoriété des chercheurs / instituts / universités. </a:t>
            </a:r>
          </a:p>
          <a:p>
            <a:pPr algn="just">
              <a:buClr>
                <a:schemeClr val="accent1">
                  <a:lumMod val="75000"/>
                </a:schemeClr>
              </a:buClr>
              <a:buFont typeface="Wingdings" panose="05000000000000000000" pitchFamily="2" charset="2"/>
              <a:buChar char="q"/>
            </a:pPr>
            <a:r>
              <a:rPr lang="fr-FR" dirty="0"/>
              <a:t> Protection de la propriété intellectuelle : Possibilité de financer des brevets et d’autres protections liées à l’innovation.</a:t>
            </a:r>
          </a:p>
          <a:p>
            <a:pPr marL="457200" lvl="1" indent="0">
              <a:buFontTx/>
              <a:buNone/>
            </a:pPr>
            <a:endParaRPr lang="fr-FR" dirty="0"/>
          </a:p>
        </p:txBody>
      </p:sp>
      <p:sp>
        <p:nvSpPr>
          <p:cNvPr id="4" name="Espace réservé du pied de page 3">
            <a:extLst>
              <a:ext uri="{FF2B5EF4-FFF2-40B4-BE49-F238E27FC236}">
                <a16:creationId xmlns:a16="http://schemas.microsoft.com/office/drawing/2014/main" id="{AB3AC586-3A26-5E8E-7041-8FE207C334E1}"/>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Espace réservé du numéro de diapositive 4">
            <a:extLst>
              <a:ext uri="{FF2B5EF4-FFF2-40B4-BE49-F238E27FC236}">
                <a16:creationId xmlns:a16="http://schemas.microsoft.com/office/drawing/2014/main" id="{9DEFE896-B5B5-BA91-B0A5-0B947F75B3A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36141B-B28E-413C-B546-5A61A3F59B88}"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00058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C55A2-7EDE-3DC7-23DC-4F4207D83E3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DC668FC-8EC0-05B5-D4DA-8B37ADF34FD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6F5082E-98F8-557B-4117-6B3A16DB8A3B}"/>
              </a:ext>
            </a:extLst>
          </p:cNvPr>
          <p:cNvSpPr>
            <a:spLocks noGrp="1"/>
          </p:cNvSpPr>
          <p:nvPr>
            <p:ph type="body" idx="1"/>
          </p:nvPr>
        </p:nvSpPr>
        <p:spPr/>
        <p:txBody>
          <a:bodyPr/>
          <a:lstStyle/>
          <a:p>
            <a:pPr marL="457200" lvl="1" indent="0">
              <a:buFontTx/>
              <a:buNone/>
            </a:pPr>
            <a:r>
              <a:rPr lang="fr-FR" b="1" dirty="0"/>
              <a:t>Pourquoi s’intéresser aux projets européens</a:t>
            </a:r>
          </a:p>
          <a:p>
            <a:pPr marL="457200" lvl="1" indent="0">
              <a:buFontTx/>
              <a:buNone/>
            </a:pPr>
            <a:endParaRPr lang="fr-FR" dirty="0"/>
          </a:p>
          <a:p>
            <a:pPr marL="457200" lvl="1" indent="0">
              <a:buFontTx/>
              <a:buNone/>
            </a:pPr>
            <a:r>
              <a:rPr lang="fr-FR" dirty="0"/>
              <a:t>Projet innovant : </a:t>
            </a:r>
          </a:p>
          <a:p>
            <a:pPr marL="685800" lvl="1" indent="-228600">
              <a:buFontTx/>
              <a:buAutoNum type="arabicPeriod"/>
            </a:pPr>
            <a:r>
              <a:rPr lang="fr-FR" dirty="0"/>
              <a:t>Un Avancement Technologique ou Scientifique : Il doit apporter une innovation significative, que ce soit une avancée technologique, un nouveau procédé, ou une amélioration substantielle par rapport à l’état de l’art existant.</a:t>
            </a:r>
          </a:p>
          <a:p>
            <a:pPr marL="685800" lvl="1" indent="-228600">
              <a:buFontTx/>
              <a:buAutoNum type="arabicPeriod"/>
            </a:pPr>
            <a:r>
              <a:rPr lang="fr-FR" dirty="0"/>
              <a:t>Un Impact Économique et Sociétal : L’innovation doit répondre à un besoin économique, sociétal ou environnemental clairement identifié, en contribuant aux objectifs stratégiques de l’UE (transition écologique, numérique, santé, etc.).</a:t>
            </a:r>
          </a:p>
          <a:p>
            <a:pPr marL="685800" lvl="1" indent="-228600">
              <a:buFontTx/>
              <a:buAutoNum type="arabicPeriod"/>
            </a:pPr>
            <a:r>
              <a:rPr lang="fr-FR" dirty="0"/>
              <a:t>Une Collaboration Internationale : Dans les financements européens, un projet de R&amp;D collaboratif doit impliquer plusieurs partenaires (entreprises, universités, centres de recherche) issus de différents pays de l’UE ou associés.</a:t>
            </a:r>
          </a:p>
          <a:p>
            <a:pPr marL="685800" lvl="1" indent="-228600">
              <a:buFontTx/>
              <a:buAutoNum type="arabicPeriod"/>
            </a:pPr>
            <a:r>
              <a:rPr lang="fr-FR" dirty="0"/>
              <a:t>Une Faisabilité Technique et Commerciale : Il doit démontrer un fort potentiel de mise sur le marché avec un plan clair pour le développement, la démonstration et la commercialisation de l’innovation.</a:t>
            </a:r>
          </a:p>
        </p:txBody>
      </p:sp>
      <p:sp>
        <p:nvSpPr>
          <p:cNvPr id="4" name="Espace réservé du pied de page 3">
            <a:extLst>
              <a:ext uri="{FF2B5EF4-FFF2-40B4-BE49-F238E27FC236}">
                <a16:creationId xmlns:a16="http://schemas.microsoft.com/office/drawing/2014/main" id="{DD97AE26-7280-EC94-14F2-DA2EABCAA7FD}"/>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Espace réservé du numéro de diapositive 4">
            <a:extLst>
              <a:ext uri="{FF2B5EF4-FFF2-40B4-BE49-F238E27FC236}">
                <a16:creationId xmlns:a16="http://schemas.microsoft.com/office/drawing/2014/main" id="{0BE44381-8C84-1785-433F-A73295D2E6D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36141B-B28E-413C-B546-5A61A3F59B88}"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58151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FR" b="0" dirty="0"/>
              <a:t>Recours à des co-financements pour combler l’absence de subvention de la CE</a:t>
            </a:r>
          </a:p>
          <a:p>
            <a:pPr marL="0" indent="0">
              <a:buFontTx/>
              <a:buNone/>
            </a:pPr>
            <a:endParaRPr lang="fr-FR" b="0" dirty="0"/>
          </a:p>
          <a:p>
            <a:pPr>
              <a:buClr>
                <a:schemeClr val="accent1">
                  <a:lumMod val="75000"/>
                </a:schemeClr>
              </a:buClr>
              <a:buFont typeface="Wingdings" panose="05000000000000000000" pitchFamily="2" charset="2"/>
              <a:buChar char="q"/>
            </a:pPr>
            <a:r>
              <a:rPr lang="fr-FR" sz="2800" dirty="0"/>
              <a:t>Horizon Europe (HEU), un programme unique regroupant les financements en  recherche et innovation (RIA, IA, ERC, PCP, COFUND, MSCA, PPI). L’accent mis sur </a:t>
            </a:r>
          </a:p>
          <a:p>
            <a:pPr lvl="1">
              <a:buClr>
                <a:schemeClr val="accent1">
                  <a:lumMod val="75000"/>
                </a:schemeClr>
              </a:buClr>
              <a:buFont typeface="Wingdings" panose="05000000000000000000" pitchFamily="2" charset="2"/>
              <a:buChar char="q"/>
            </a:pPr>
            <a:r>
              <a:rPr lang="fr-FR" sz="2400" dirty="0"/>
              <a:t> l’innovation </a:t>
            </a:r>
          </a:p>
          <a:p>
            <a:pPr lvl="1">
              <a:buClr>
                <a:schemeClr val="accent1">
                  <a:lumMod val="75000"/>
                </a:schemeClr>
              </a:buClr>
              <a:buFont typeface="Wingdings" panose="05000000000000000000" pitchFamily="2" charset="2"/>
              <a:buChar char="q"/>
            </a:pPr>
            <a:r>
              <a:rPr lang="fr-FR" sz="2400" dirty="0"/>
              <a:t> l’intégration </a:t>
            </a:r>
          </a:p>
          <a:p>
            <a:pPr lvl="1">
              <a:buClr>
                <a:schemeClr val="accent1">
                  <a:lumMod val="75000"/>
                </a:schemeClr>
              </a:buClr>
              <a:buFont typeface="Wingdings" panose="05000000000000000000" pitchFamily="2" charset="2"/>
              <a:buChar char="q"/>
            </a:pPr>
            <a:r>
              <a:rPr lang="fr-FR" sz="2400" dirty="0"/>
              <a:t> l’interdisciplinarité</a:t>
            </a:r>
            <a:endParaRPr lang="fr-FR" b="0" dirty="0"/>
          </a:p>
          <a:p>
            <a:pPr marL="0" indent="0">
              <a:buFontTx/>
              <a:buNone/>
            </a:pPr>
            <a:endParaRPr lang="fr-FR" b="0" dirty="0"/>
          </a:p>
          <a:p>
            <a:pPr marL="0" indent="0">
              <a:buFontTx/>
              <a:buNone/>
            </a:pPr>
            <a:endParaRPr lang="fr-FR" b="0" dirty="0"/>
          </a:p>
          <a:p>
            <a:r>
              <a:rPr lang="fr-FR" b="1" dirty="0"/>
              <a:t>Objectif de HEU : Elargir la participation et renforcer l’espace UE de la Recherche</a:t>
            </a:r>
          </a:p>
          <a:p>
            <a:pPr marL="171450" indent="-171450">
              <a:buFontTx/>
              <a:buChar char="-"/>
            </a:pPr>
            <a:r>
              <a:rPr lang="fr-FR" dirty="0"/>
              <a:t>Elargir la participation et développer l’excellence</a:t>
            </a:r>
          </a:p>
          <a:p>
            <a:pPr marL="171450" indent="-171450">
              <a:buFontTx/>
              <a:buChar char="-"/>
            </a:pPr>
            <a:r>
              <a:rPr lang="fr-FR" dirty="0"/>
              <a:t>Réformer et consolider le système UE de R&amp;I</a:t>
            </a:r>
          </a:p>
          <a:p>
            <a:pPr marL="0" indent="0">
              <a:buFontTx/>
              <a:buNone/>
            </a:pPr>
            <a:endParaRPr lang="fr-FR" dirty="0"/>
          </a:p>
          <a:p>
            <a:pPr marL="0" indent="0">
              <a:buFontTx/>
              <a:buNone/>
            </a:pPr>
            <a:endParaRPr lang="fr-FR" dirty="0"/>
          </a:p>
          <a:p>
            <a:pPr marL="0" indent="0">
              <a:buFontTx/>
              <a:buNone/>
            </a:pPr>
            <a:r>
              <a:rPr lang="fr-FR" dirty="0"/>
              <a:t>- Cluster = Domaine d’intervention spécifique au Pilier 2 de HEU et composé de 6 clusters.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L'échelle TRL (en anglais </a:t>
            </a:r>
            <a:r>
              <a:rPr lang="fr-FR" dirty="0" err="1"/>
              <a:t>technology</a:t>
            </a:r>
            <a:r>
              <a:rPr lang="fr-FR" dirty="0"/>
              <a:t> </a:t>
            </a:r>
            <a:r>
              <a:rPr lang="fr-FR" dirty="0" err="1"/>
              <a:t>readiness</a:t>
            </a:r>
            <a:r>
              <a:rPr lang="fr-FR" dirty="0"/>
              <a:t> </a:t>
            </a:r>
            <a:r>
              <a:rPr lang="fr-FR" dirty="0" err="1"/>
              <a:t>level</a:t>
            </a:r>
            <a:r>
              <a:rPr lang="fr-FR" dirty="0"/>
              <a:t>, qui peut se traduire par niveau de maturité technologique) est un système de mesure employé pour évaluer le niveau de maturité d'une technologie (matériel, composants, périphériques, etc.), notamment en vue de financer la recherche et son développement ou dans la perspective d'intégrer cette technologie dans un système ou un sous-système opérationnel. Le niveau TRL a d'abord été utilisé par les agences gouvernementales américaines mais cette notion s'est depuis largement diffusée et a été adoptée par de nombreux organismes, entreprises ou institutions publiques dans le monde. Le TRL est en particulier un critère important dans le programme Horizon 2020 de financement de la recherche par la Commission européenne.</a:t>
            </a:r>
          </a:p>
          <a:p>
            <a:pPr marL="0" indent="0">
              <a:buFontTx/>
              <a:buNone/>
            </a:pPr>
            <a:endParaRPr lang="fr-FR" dirty="0"/>
          </a:p>
          <a:p>
            <a:pPr marL="0" indent="0">
              <a:buFontTx/>
              <a:buNone/>
            </a:pPr>
            <a:endParaRPr lang="fr-FR" dirty="0"/>
          </a:p>
        </p:txBody>
      </p:sp>
      <p:sp>
        <p:nvSpPr>
          <p:cNvPr id="4" name="Espace réservé du pied de page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Espace réservé du numéro de diapositive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36141B-B28E-413C-B546-5A61A3F59B88}"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23220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Règles générales : moins il y’a de risques, moins l’AAP est subventionnée : Subvention du Risques!</a:t>
            </a:r>
          </a:p>
          <a:p>
            <a:endParaRPr lang="fr-FR" dirty="0"/>
          </a:p>
          <a:p>
            <a:pPr marL="171450" indent="-171450">
              <a:buFontTx/>
              <a:buChar char="-"/>
            </a:pPr>
            <a:r>
              <a:rPr lang="fr-FR" b="0" i="0" dirty="0">
                <a:solidFill>
                  <a:srgbClr val="000091"/>
                </a:solidFill>
                <a:effectLst/>
                <a:latin typeface="Marianne"/>
              </a:rPr>
              <a:t>Les actions de recherche et d’innovation ou </a:t>
            </a:r>
            <a:r>
              <a:rPr lang="fr-FR" b="0" i="1" dirty="0" err="1">
                <a:solidFill>
                  <a:srgbClr val="000091"/>
                </a:solidFill>
                <a:effectLst/>
                <a:latin typeface="Marianne"/>
              </a:rPr>
              <a:t>Research</a:t>
            </a:r>
            <a:r>
              <a:rPr lang="fr-FR" b="0" i="1" dirty="0">
                <a:solidFill>
                  <a:srgbClr val="000091"/>
                </a:solidFill>
                <a:effectLst/>
                <a:latin typeface="Marianne"/>
              </a:rPr>
              <a:t> and Innovation Actions</a:t>
            </a:r>
            <a:r>
              <a:rPr lang="fr-FR" b="0" i="0" dirty="0">
                <a:solidFill>
                  <a:srgbClr val="000091"/>
                </a:solidFill>
                <a:effectLst/>
                <a:latin typeface="Marianne"/>
              </a:rPr>
              <a:t> sont des projets collaboratifs visant à établir des travaux de </a:t>
            </a:r>
            <a:r>
              <a:rPr lang="fr-FR" dirty="0"/>
              <a:t>R&amp;D, développement, intégration, essais et validation de prototypes à petite échelle, faisabilité technique.</a:t>
            </a:r>
            <a:endParaRPr lang="fr-FR" b="0" i="0" dirty="0">
              <a:solidFill>
                <a:srgbClr val="000091"/>
              </a:solidFill>
              <a:effectLst/>
              <a:latin typeface="Marianne"/>
            </a:endParaRPr>
          </a:p>
          <a:p>
            <a:pPr marL="171450" indent="-171450">
              <a:buFontTx/>
              <a:buChar char="-"/>
            </a:pPr>
            <a:r>
              <a:rPr lang="fr-FR" b="0" i="0" dirty="0">
                <a:solidFill>
                  <a:srgbClr val="000091"/>
                </a:solidFill>
                <a:effectLst/>
                <a:latin typeface="Marianne"/>
              </a:rPr>
              <a:t>Les actions d’innovation ou </a:t>
            </a:r>
            <a:r>
              <a:rPr lang="fr-FR" b="0" i="1" dirty="0">
                <a:solidFill>
                  <a:srgbClr val="000091"/>
                </a:solidFill>
                <a:effectLst/>
                <a:latin typeface="inherit"/>
              </a:rPr>
              <a:t>Innovation Actions</a:t>
            </a:r>
            <a:r>
              <a:rPr lang="fr-FR" b="0" i="0" dirty="0">
                <a:solidFill>
                  <a:srgbClr val="000091"/>
                </a:solidFill>
                <a:effectLst/>
                <a:latin typeface="Marianne"/>
              </a:rPr>
              <a:t> sont des projets collaboratifs consistant principalement en des activités </a:t>
            </a:r>
            <a:r>
              <a:rPr lang="fr-FR" dirty="0" err="1"/>
              <a:t>activités</a:t>
            </a:r>
            <a:r>
              <a:rPr lang="fr-FR" dirty="0"/>
              <a:t> R&amp;D limitées, prototypage, essais, démonstration, pilotes, validation à grande échelle</a:t>
            </a:r>
            <a:r>
              <a:rPr lang="fr-FR" b="0" i="0" dirty="0">
                <a:solidFill>
                  <a:srgbClr val="000091"/>
                </a:solidFill>
                <a:effectLst/>
                <a:latin typeface="Marianne"/>
              </a:rPr>
              <a:t>.</a:t>
            </a:r>
          </a:p>
          <a:p>
            <a:pPr marL="171450" indent="-171450">
              <a:buFontTx/>
              <a:buChar char="-"/>
            </a:pPr>
            <a:endParaRPr lang="fr-FR" dirty="0"/>
          </a:p>
          <a:p>
            <a:pPr marL="171450" indent="-171450" algn="l" fontAlgn="base">
              <a:lnSpc>
                <a:spcPts val="1950"/>
              </a:lnSpc>
              <a:buFontTx/>
              <a:buChar char="-"/>
            </a:pPr>
            <a:r>
              <a:rPr lang="fr-FR" b="0" i="0" dirty="0">
                <a:solidFill>
                  <a:srgbClr val="000091"/>
                </a:solidFill>
                <a:effectLst/>
                <a:latin typeface="Marianne"/>
              </a:rPr>
              <a:t>Les actions de coordination et de soutien ou </a:t>
            </a:r>
            <a:r>
              <a:rPr lang="fr-FR" b="0" i="1" dirty="0">
                <a:solidFill>
                  <a:srgbClr val="000091"/>
                </a:solidFill>
                <a:effectLst/>
                <a:latin typeface="inherit"/>
              </a:rPr>
              <a:t>Coordination and Support Actions</a:t>
            </a:r>
            <a:r>
              <a:rPr lang="fr-FR" b="0" i="0" dirty="0">
                <a:solidFill>
                  <a:srgbClr val="000091"/>
                </a:solidFill>
                <a:effectLst/>
                <a:latin typeface="Marianne"/>
              </a:rPr>
              <a:t> sont un type de projet consistant principalement en des </a:t>
            </a:r>
            <a:r>
              <a:rPr lang="fr-FR" dirty="0"/>
              <a:t>Activités complémentaires stratégiques (coordination, sensibilisation, mise en réseau, formation)</a:t>
            </a:r>
            <a:r>
              <a:rPr lang="fr-FR" b="0" i="0" dirty="0">
                <a:solidFill>
                  <a:srgbClr val="000091"/>
                </a:solidFill>
                <a:effectLst/>
                <a:latin typeface="Marianne"/>
              </a:rPr>
              <a:t>.</a:t>
            </a:r>
          </a:p>
          <a:p>
            <a:pPr marL="171450" indent="-171450" algn="l" fontAlgn="base">
              <a:lnSpc>
                <a:spcPts val="1950"/>
              </a:lnSpc>
              <a:buFontTx/>
              <a:buChar char="-"/>
            </a:pPr>
            <a:endParaRPr lang="fr-FR" b="0" i="0" dirty="0">
              <a:solidFill>
                <a:srgbClr val="000091"/>
              </a:solidFill>
              <a:effectLst/>
              <a:latin typeface="Marianne"/>
            </a:endParaRPr>
          </a:p>
          <a:p>
            <a:pPr marL="0" indent="0" algn="l" fontAlgn="base">
              <a:lnSpc>
                <a:spcPts val="1950"/>
              </a:lnSpc>
              <a:buFontTx/>
              <a:buNone/>
            </a:pPr>
            <a:r>
              <a:rPr lang="fr-FR" b="0" i="0" dirty="0">
                <a:solidFill>
                  <a:srgbClr val="000091"/>
                </a:solidFill>
                <a:effectLst/>
                <a:latin typeface="Marianne"/>
              </a:rPr>
              <a:t>Subvention :</a:t>
            </a:r>
          </a:p>
          <a:p>
            <a:pPr marL="0" indent="0" algn="l" fontAlgn="base">
              <a:lnSpc>
                <a:spcPts val="1950"/>
              </a:lnSpc>
              <a:buFontTx/>
              <a:buNone/>
            </a:pPr>
            <a:r>
              <a:rPr lang="fr-FR" altLang="en-US" sz="1200" b="0" i="0" dirty="0">
                <a:solidFill>
                  <a:srgbClr val="000091"/>
                </a:solidFill>
                <a:effectLst/>
                <a:latin typeface="Marianne"/>
              </a:rPr>
              <a:t> - </a:t>
            </a:r>
            <a:r>
              <a:rPr lang="fr-FR" altLang="en-US" sz="1200" dirty="0"/>
              <a:t>Le maximum de subvention ne peut jamais être dépassé </a:t>
            </a:r>
          </a:p>
          <a:p>
            <a:pPr marL="171450" indent="-171450" algn="l" fontAlgn="base">
              <a:lnSpc>
                <a:spcPts val="1950"/>
              </a:lnSpc>
              <a:buFontTx/>
              <a:buChar char="-"/>
            </a:pPr>
            <a:r>
              <a:rPr lang="fr-FR" altLang="en-US" sz="1200" dirty="0"/>
              <a:t>Peut-être révisé après le paiement final (Art. 5 : e.g. après audits) ;</a:t>
            </a:r>
          </a:p>
          <a:p>
            <a:pPr marL="171450" indent="-171450" algn="l" fontAlgn="base">
              <a:lnSpc>
                <a:spcPts val="1950"/>
              </a:lnSpc>
              <a:buFontTx/>
              <a:buChar char="-"/>
            </a:pPr>
            <a:r>
              <a:rPr lang="fr-FR" altLang="en-US" sz="1200" dirty="0"/>
              <a:t>Paiement subvention finale après </a:t>
            </a:r>
            <a:r>
              <a:rPr lang="fr-FR" altLang="en-US" sz="1200" b="1" dirty="0">
                <a:solidFill>
                  <a:schemeClr val="accent2"/>
                </a:solidFill>
              </a:rPr>
              <a:t>réalisations</a:t>
            </a:r>
            <a:r>
              <a:rPr lang="fr-FR" altLang="en-US" sz="1200" dirty="0"/>
              <a:t> des travaux de l’Annexe 1 </a:t>
            </a:r>
            <a:r>
              <a:rPr lang="fr-FR" altLang="en-US" sz="1200" b="1" dirty="0">
                <a:solidFill>
                  <a:schemeClr val="accent2"/>
                </a:solidFill>
              </a:rPr>
              <a:t>et</a:t>
            </a:r>
            <a:r>
              <a:rPr lang="fr-FR" altLang="en-US" sz="1200" dirty="0"/>
              <a:t> respect de toutes les </a:t>
            </a:r>
            <a:r>
              <a:rPr lang="fr-FR" altLang="en-US" sz="1200" b="1" dirty="0">
                <a:solidFill>
                  <a:schemeClr val="accent2"/>
                </a:solidFill>
              </a:rPr>
              <a:t>obligations</a:t>
            </a:r>
            <a:r>
              <a:rPr lang="fr-FR" altLang="en-US" sz="1200" dirty="0"/>
              <a:t>.</a:t>
            </a:r>
            <a:endParaRPr lang="fr-FR" altLang="en-US" dirty="0"/>
          </a:p>
          <a:p>
            <a:pPr marL="0" indent="0" algn="l" fontAlgn="base">
              <a:lnSpc>
                <a:spcPts val="1950"/>
              </a:lnSpc>
              <a:buFontTx/>
              <a:buNone/>
            </a:pPr>
            <a:endParaRPr lang="fr-FR" b="0" i="0" dirty="0">
              <a:solidFill>
                <a:srgbClr val="000091"/>
              </a:solidFill>
              <a:effectLst/>
              <a:latin typeface="Marianne"/>
            </a:endParaRPr>
          </a:p>
          <a:p>
            <a:endParaRPr lang="fr-FR"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C736141B-B28E-413C-B546-5A61A3F59B88}" type="slidenum">
              <a:rPr lang="fr-FR" smtClean="0"/>
              <a:t>16</a:t>
            </a:fld>
            <a:endParaRPr lang="fr-FR"/>
          </a:p>
        </p:txBody>
      </p:sp>
    </p:spTree>
    <p:extLst>
      <p:ext uri="{BB962C8B-B14F-4D97-AF65-F5344CB8AC3E}">
        <p14:creationId xmlns:p14="http://schemas.microsoft.com/office/powerpoint/2010/main" val="789202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44E69-AFED-FC71-5157-AA6B887E481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708150C-C15F-A7ED-91DB-30B0AA168D3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489CA0A-497A-5BE1-9000-C57C08D53C8B}"/>
              </a:ext>
            </a:extLst>
          </p:cNvPr>
          <p:cNvSpPr>
            <a:spLocks noGrp="1"/>
          </p:cNvSpPr>
          <p:nvPr>
            <p:ph type="body" idx="1"/>
          </p:nvPr>
        </p:nvSpPr>
        <p:spPr/>
        <p:txBody>
          <a:bodyPr/>
          <a:lstStyle/>
          <a:p>
            <a:r>
              <a:rPr lang="fr-FR" dirty="0"/>
              <a:t>Le Cluster 6 d’Horizon Europe vise à promouvoir une transition durable pour répondre aux défis environnementaux, alimentaires et climatiques. Il repose sur six grandes priorités :</a:t>
            </a:r>
          </a:p>
          <a:p>
            <a:pPr marL="228600" indent="-228600">
              <a:buAutoNum type="arabicPeriod"/>
            </a:pPr>
            <a:r>
              <a:rPr lang="fr-FR" dirty="0"/>
              <a:t>Biodiversité et écosystèmes</a:t>
            </a:r>
          </a:p>
          <a:p>
            <a:pPr marL="685800" lvl="1" indent="-228600">
              <a:buAutoNum type="arabicPeriod"/>
            </a:pPr>
            <a:r>
              <a:rPr lang="fr-FR" dirty="0"/>
              <a:t>Protection, restauration et gestion durable des écosystèmes terrestres et aquatiques</a:t>
            </a:r>
          </a:p>
          <a:p>
            <a:pPr marL="685800" lvl="1" indent="-228600">
              <a:buAutoNum type="arabicPeriod"/>
            </a:pPr>
            <a:r>
              <a:rPr lang="fr-FR" dirty="0"/>
              <a:t>Solutions basées sur la nature pour la résilience climatique</a:t>
            </a:r>
          </a:p>
          <a:p>
            <a:pPr marL="685800" lvl="1" indent="-228600">
              <a:buAutoNum type="arabicPeriod"/>
            </a:pPr>
            <a:r>
              <a:rPr lang="fr-FR" dirty="0"/>
              <a:t>Conservation de la biodiversité et lutte contre la dégradation des sols</a:t>
            </a:r>
          </a:p>
          <a:p>
            <a:pPr marL="228600" lvl="0" indent="-228600">
              <a:buAutoNum type="arabicPeriod"/>
            </a:pPr>
            <a:r>
              <a:rPr lang="fr-FR" dirty="0"/>
              <a:t>2. Systèmes alimentaires durables</a:t>
            </a:r>
          </a:p>
          <a:p>
            <a:pPr marL="685800" lvl="1" indent="-228600">
              <a:buAutoNum type="arabicPeriod"/>
            </a:pPr>
            <a:r>
              <a:rPr lang="fr-FR" dirty="0"/>
              <a:t>Transformation des systèmes agricoles et alimentaires vers plus de durabilité</a:t>
            </a:r>
          </a:p>
          <a:p>
            <a:pPr marL="685800" lvl="1" indent="-228600">
              <a:buAutoNum type="arabicPeriod"/>
            </a:pPr>
            <a:r>
              <a:rPr lang="fr-FR" dirty="0"/>
              <a:t>Sécurité alimentaire et nutritionnelle</a:t>
            </a:r>
          </a:p>
          <a:p>
            <a:pPr marL="685800" lvl="1" indent="-228600">
              <a:buAutoNum type="arabicPeriod"/>
            </a:pPr>
            <a:r>
              <a:rPr lang="fr-FR" dirty="0"/>
              <a:t>Réduction du gaspillage alimentaire et amélioration de la traçabilité</a:t>
            </a:r>
          </a:p>
          <a:p>
            <a:pPr marL="228600" lvl="0" indent="-228600">
              <a:buAutoNum type="arabicPeriod"/>
            </a:pPr>
            <a:r>
              <a:rPr lang="fr-FR" dirty="0"/>
              <a:t>Bioéconomie et ressources biologiques</a:t>
            </a:r>
          </a:p>
          <a:p>
            <a:pPr marL="685800" lvl="1" indent="-228600">
              <a:buAutoNum type="arabicPeriod"/>
            </a:pPr>
            <a:r>
              <a:rPr lang="fr-FR" dirty="0"/>
              <a:t>Utilisation durable de la biomasse pour des bioproduits et bioénergies</a:t>
            </a:r>
          </a:p>
          <a:p>
            <a:pPr marL="685800" lvl="1" indent="-228600">
              <a:buAutoNum type="arabicPeriod"/>
            </a:pPr>
            <a:r>
              <a:rPr lang="fr-FR" dirty="0"/>
              <a:t>Développement de chaînes de valeur circulaires et innovantes</a:t>
            </a:r>
          </a:p>
          <a:p>
            <a:pPr marL="685800" lvl="1" indent="-228600">
              <a:buAutoNum type="arabicPeriod"/>
            </a:pPr>
            <a:r>
              <a:rPr lang="fr-FR" dirty="0"/>
              <a:t>Soutien aux bio-industries et aux bioraffineries</a:t>
            </a:r>
          </a:p>
          <a:p>
            <a:pPr marL="228600" lvl="0" indent="-228600">
              <a:buAutoNum type="arabicPeriod"/>
            </a:pPr>
            <a:r>
              <a:rPr lang="fr-FR" dirty="0"/>
              <a:t>Eau, océans et ressources aquatiques</a:t>
            </a:r>
          </a:p>
          <a:p>
            <a:pPr marL="685800" lvl="1" indent="-228600">
              <a:buAutoNum type="arabicPeriod"/>
            </a:pPr>
            <a:r>
              <a:rPr lang="fr-FR" dirty="0"/>
              <a:t>Gestion durable des ressources en eau</a:t>
            </a:r>
          </a:p>
          <a:p>
            <a:pPr marL="685800" lvl="1" indent="-228600">
              <a:buAutoNum type="arabicPeriod"/>
            </a:pPr>
            <a:r>
              <a:rPr lang="fr-FR" dirty="0"/>
              <a:t>Protection des écosystèmes marins et côtiers</a:t>
            </a:r>
          </a:p>
          <a:p>
            <a:pPr marL="685800" lvl="1" indent="-228600">
              <a:buAutoNum type="arabicPeriod"/>
            </a:pPr>
            <a:r>
              <a:rPr lang="fr-FR" dirty="0"/>
              <a:t>Aquaculture durable et économie bleue</a:t>
            </a:r>
          </a:p>
          <a:p>
            <a:pPr marL="228600" lvl="0" indent="-228600">
              <a:buAutoNum type="arabicPeriod"/>
            </a:pPr>
            <a:r>
              <a:rPr lang="fr-FR" dirty="0"/>
              <a:t>Adaptation au changement climatique et résilience</a:t>
            </a:r>
          </a:p>
          <a:p>
            <a:pPr marL="685800" lvl="1" indent="-228600">
              <a:buAutoNum type="arabicPeriod"/>
            </a:pPr>
            <a:r>
              <a:rPr lang="fr-FR" dirty="0"/>
              <a:t>Solutions climatiques pour l’agriculture, les forêts et les zones rurales</a:t>
            </a:r>
          </a:p>
          <a:p>
            <a:pPr marL="685800" lvl="1" indent="-228600">
              <a:buAutoNum type="arabicPeriod"/>
            </a:pPr>
            <a:r>
              <a:rPr lang="fr-FR" dirty="0"/>
              <a:t>Atténuation des risques climatiques et amélioration de la résilience</a:t>
            </a:r>
          </a:p>
          <a:p>
            <a:pPr marL="685800" lvl="1" indent="-228600">
              <a:buAutoNum type="arabicPeriod"/>
            </a:pPr>
            <a:r>
              <a:rPr lang="fr-FR" dirty="0"/>
              <a:t>Innovations pour une agriculture et une pêche adaptées aux défis climatiques</a:t>
            </a:r>
          </a:p>
          <a:p>
            <a:pPr marL="228600" lvl="0" indent="-228600">
              <a:buAutoNum type="arabicPeriod"/>
            </a:pPr>
            <a:r>
              <a:rPr lang="fr-FR" dirty="0"/>
              <a:t>Réduction de la pollution et économie circulaire</a:t>
            </a:r>
          </a:p>
          <a:p>
            <a:pPr marL="685800" lvl="1" indent="-228600">
              <a:buAutoNum type="arabicPeriod"/>
            </a:pPr>
            <a:r>
              <a:rPr lang="fr-FR" dirty="0"/>
              <a:t>Réduction des émissions polluantes et des déchets</a:t>
            </a:r>
          </a:p>
          <a:p>
            <a:pPr marL="685800" lvl="1" indent="-228600">
              <a:buAutoNum type="arabicPeriod"/>
            </a:pPr>
            <a:r>
              <a:rPr lang="fr-FR" dirty="0"/>
              <a:t>Modèles d’économie circulaire pour l’agriculture et l’industrie</a:t>
            </a:r>
          </a:p>
          <a:p>
            <a:pPr marL="685800" lvl="1" indent="-228600">
              <a:buAutoNum type="arabicPeriod"/>
            </a:pPr>
            <a:r>
              <a:rPr lang="fr-FR" dirty="0"/>
              <a:t>Solutions pour améliorer la qualité de l’air, de l’eau et des sols</a:t>
            </a:r>
          </a:p>
        </p:txBody>
      </p:sp>
      <p:sp>
        <p:nvSpPr>
          <p:cNvPr id="4" name="Espace réservé du pied de page 3">
            <a:extLst>
              <a:ext uri="{FF2B5EF4-FFF2-40B4-BE49-F238E27FC236}">
                <a16:creationId xmlns:a16="http://schemas.microsoft.com/office/drawing/2014/main" id="{4EBCE557-FA7E-90CD-0657-A977BD223688}"/>
              </a:ext>
            </a:extLst>
          </p:cNvPr>
          <p:cNvSpPr>
            <a:spLocks noGrp="1"/>
          </p:cNvSpPr>
          <p:nvPr>
            <p:ph type="ftr" sz="quarter" idx="4"/>
          </p:nvPr>
        </p:nvSpPr>
        <p:spPr/>
        <p:txBody>
          <a:bodyPr/>
          <a:lstStyle/>
          <a:p>
            <a:endParaRPr lang="fr-FR"/>
          </a:p>
        </p:txBody>
      </p:sp>
      <p:sp>
        <p:nvSpPr>
          <p:cNvPr id="5" name="Espace réservé du numéro de diapositive 4">
            <a:extLst>
              <a:ext uri="{FF2B5EF4-FFF2-40B4-BE49-F238E27FC236}">
                <a16:creationId xmlns:a16="http://schemas.microsoft.com/office/drawing/2014/main" id="{835410CB-5073-E927-6302-708554EE3E14}"/>
              </a:ext>
            </a:extLst>
          </p:cNvPr>
          <p:cNvSpPr>
            <a:spLocks noGrp="1"/>
          </p:cNvSpPr>
          <p:nvPr>
            <p:ph type="sldNum" sz="quarter" idx="5"/>
          </p:nvPr>
        </p:nvSpPr>
        <p:spPr/>
        <p:txBody>
          <a:bodyPr/>
          <a:lstStyle/>
          <a:p>
            <a:fld id="{C736141B-B28E-413C-B546-5A61A3F59B88}" type="slidenum">
              <a:rPr lang="fr-FR" smtClean="0"/>
              <a:t>17</a:t>
            </a:fld>
            <a:endParaRPr lang="fr-FR"/>
          </a:p>
        </p:txBody>
      </p:sp>
    </p:spTree>
    <p:extLst>
      <p:ext uri="{BB962C8B-B14F-4D97-AF65-F5344CB8AC3E}">
        <p14:creationId xmlns:p14="http://schemas.microsoft.com/office/powerpoint/2010/main" val="3150445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06A26-4700-EE3F-C076-70C95437E6D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D2B0BFF-98C1-358F-8CD9-BBFCF38FC93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7CD8B50-2210-530B-997D-B229708C2D59}"/>
              </a:ext>
            </a:extLst>
          </p:cNvPr>
          <p:cNvSpPr>
            <a:spLocks noGrp="1"/>
          </p:cNvSpPr>
          <p:nvPr>
            <p:ph type="body" idx="1"/>
          </p:nvPr>
        </p:nvSpPr>
        <p:spPr/>
        <p:txBody>
          <a:bodyPr/>
          <a:lstStyle/>
          <a:p>
            <a:r>
              <a:rPr lang="fr-FR" dirty="0"/>
              <a:t>Le Cluster 6 d'Horizon Europe est dédié à la "Alimentation, bioéconomie, ressources naturelles, agriculture et environnement". </a:t>
            </a:r>
          </a:p>
          <a:p>
            <a:endParaRPr lang="fr-FR" dirty="0"/>
          </a:p>
          <a:p>
            <a:r>
              <a:rPr lang="fr-FR" dirty="0"/>
              <a:t>Il finance des projets visant à répondre aux défis environnementaux et alimentaires en Europe et au-delà.</a:t>
            </a:r>
          </a:p>
          <a:p>
            <a:r>
              <a:rPr lang="fr-FR" dirty="0"/>
              <a:t>Typologies de projets financés</a:t>
            </a:r>
          </a:p>
          <a:p>
            <a:r>
              <a:rPr lang="fr-FR" dirty="0"/>
              <a:t>Projets de recherche et innovation (R&amp;I) pour développer de nouvelles technologies et solutions.</a:t>
            </a:r>
          </a:p>
          <a:p>
            <a:r>
              <a:rPr lang="fr-FR" dirty="0"/>
              <a:t>Actions d’innovation pour tester et déployer des solutions innovantes sur le terrain.</a:t>
            </a:r>
          </a:p>
          <a:p>
            <a:r>
              <a:rPr lang="fr-FR" dirty="0"/>
              <a:t>Projets de coordination et de soutien pour renforcer les réseaux, les politiques et les connaissances.</a:t>
            </a:r>
          </a:p>
          <a:p>
            <a:r>
              <a:rPr lang="fr-FR" dirty="0"/>
              <a:t>Actions pilotes et démonstrateurs pour tester des solutions à grande échelle.</a:t>
            </a:r>
          </a:p>
          <a:p>
            <a:endParaRPr lang="fr-FR" dirty="0"/>
          </a:p>
          <a:p>
            <a:r>
              <a:rPr lang="fr-FR" dirty="0"/>
              <a:t>Thématiques abordées</a:t>
            </a:r>
          </a:p>
          <a:p>
            <a:pPr marL="228600" indent="-228600">
              <a:buAutoNum type="arabicPeriod"/>
            </a:pPr>
            <a:r>
              <a:rPr lang="fr-FR" dirty="0"/>
              <a:t>Biodiversité et écosystèmes : restauration et protection de la nature.</a:t>
            </a:r>
          </a:p>
          <a:p>
            <a:pPr marL="228600" indent="-228600">
              <a:buAutoNum type="arabicPeriod"/>
            </a:pPr>
            <a:r>
              <a:rPr lang="fr-FR" dirty="0"/>
              <a:t>Systèmes alimentaires durables : agroécologie, sécurité alimentaire, circuits courts.</a:t>
            </a:r>
          </a:p>
          <a:p>
            <a:pPr marL="228600" indent="-228600">
              <a:buAutoNum type="arabicPeriod"/>
            </a:pPr>
            <a:r>
              <a:rPr lang="fr-FR" dirty="0"/>
              <a:t>Bioéconomie et bio-industries : utilisation durable des ressources biologiques.</a:t>
            </a:r>
          </a:p>
          <a:p>
            <a:pPr marL="228600" indent="-228600">
              <a:buAutoNum type="arabicPeriod"/>
            </a:pPr>
            <a:r>
              <a:rPr lang="fr-FR" dirty="0"/>
              <a:t>Eau, océans et ressources aquatiques : gestion durable et adaptation au changement climatique.</a:t>
            </a:r>
          </a:p>
          <a:p>
            <a:pPr marL="228600" indent="-228600">
              <a:buAutoNum type="arabicPeriod"/>
            </a:pPr>
            <a:r>
              <a:rPr lang="fr-FR" dirty="0"/>
              <a:t>Adaptation au changement climatique : résilience des écosystèmes et des sociétés.</a:t>
            </a:r>
          </a:p>
          <a:p>
            <a:pPr marL="228600" indent="-228600">
              <a:buAutoNum type="arabicPeriod"/>
            </a:pPr>
            <a:r>
              <a:rPr lang="fr-FR" dirty="0"/>
              <a:t>Pollution et économie circulaire : réduction des déchets et solutions bas carbone.</a:t>
            </a:r>
          </a:p>
        </p:txBody>
      </p:sp>
      <p:sp>
        <p:nvSpPr>
          <p:cNvPr id="4" name="Espace réservé du pied de page 3">
            <a:extLst>
              <a:ext uri="{FF2B5EF4-FFF2-40B4-BE49-F238E27FC236}">
                <a16:creationId xmlns:a16="http://schemas.microsoft.com/office/drawing/2014/main" id="{E5A0D7B4-13A7-4DD6-2E01-B667C37C5D71}"/>
              </a:ext>
            </a:extLst>
          </p:cNvPr>
          <p:cNvSpPr>
            <a:spLocks noGrp="1"/>
          </p:cNvSpPr>
          <p:nvPr>
            <p:ph type="ftr" sz="quarter" idx="4"/>
          </p:nvPr>
        </p:nvSpPr>
        <p:spPr/>
        <p:txBody>
          <a:bodyPr/>
          <a:lstStyle/>
          <a:p>
            <a:endParaRPr lang="fr-FR"/>
          </a:p>
        </p:txBody>
      </p:sp>
      <p:sp>
        <p:nvSpPr>
          <p:cNvPr id="5" name="Espace réservé du numéro de diapositive 4">
            <a:extLst>
              <a:ext uri="{FF2B5EF4-FFF2-40B4-BE49-F238E27FC236}">
                <a16:creationId xmlns:a16="http://schemas.microsoft.com/office/drawing/2014/main" id="{2DD7DE43-5F1A-D941-DCD3-DD3A4085D30E}"/>
              </a:ext>
            </a:extLst>
          </p:cNvPr>
          <p:cNvSpPr>
            <a:spLocks noGrp="1"/>
          </p:cNvSpPr>
          <p:nvPr>
            <p:ph type="sldNum" sz="quarter" idx="5"/>
          </p:nvPr>
        </p:nvSpPr>
        <p:spPr/>
        <p:txBody>
          <a:bodyPr/>
          <a:lstStyle/>
          <a:p>
            <a:fld id="{C736141B-B28E-413C-B546-5A61A3F59B88}" type="slidenum">
              <a:rPr lang="fr-FR" smtClean="0"/>
              <a:t>18</a:t>
            </a:fld>
            <a:endParaRPr lang="fr-FR"/>
          </a:p>
        </p:txBody>
      </p:sp>
    </p:spTree>
    <p:extLst>
      <p:ext uri="{BB962C8B-B14F-4D97-AF65-F5344CB8AC3E}">
        <p14:creationId xmlns:p14="http://schemas.microsoft.com/office/powerpoint/2010/main" val="902617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9D112-7009-C644-07C8-F5DABC344D3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D4BDD60-5B33-6CFE-B46A-AB276CBA06F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43E991E-D4AB-1D7D-E61C-9090D686A6E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F6BC53A-21DE-183D-E029-8737CF47B581}"/>
              </a:ext>
            </a:extLst>
          </p:cNvPr>
          <p:cNvSpPr>
            <a:spLocks noGrp="1"/>
          </p:cNvSpPr>
          <p:nvPr>
            <p:ph type="sldNum" sz="quarter" idx="5"/>
          </p:nvPr>
        </p:nvSpPr>
        <p:spPr/>
        <p:txBody>
          <a:bodyPr/>
          <a:lstStyle/>
          <a:p>
            <a:fld id="{C736141B-B28E-413C-B546-5A61A3F59B88}" type="slidenum">
              <a:rPr lang="fr-FR" smtClean="0"/>
              <a:t>19</a:t>
            </a:fld>
            <a:endParaRPr lang="fr-FR"/>
          </a:p>
        </p:txBody>
      </p:sp>
    </p:spTree>
    <p:extLst>
      <p:ext uri="{BB962C8B-B14F-4D97-AF65-F5344CB8AC3E}">
        <p14:creationId xmlns:p14="http://schemas.microsoft.com/office/powerpoint/2010/main" val="25775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864617-0D39-88B5-A394-27CF6FC2AFA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CFBBBC5-6C9E-3922-D01A-59A829207C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FBE63AA-BB88-8239-FBF5-30F215CCCDC0}"/>
              </a:ext>
            </a:extLst>
          </p:cNvPr>
          <p:cNvSpPr>
            <a:spLocks noGrp="1"/>
          </p:cNvSpPr>
          <p:nvPr>
            <p:ph type="dt" sz="half" idx="10"/>
          </p:nvPr>
        </p:nvSpPr>
        <p:spPr/>
        <p:txBody>
          <a:bodyPr/>
          <a:lstStyle/>
          <a:p>
            <a:fld id="{9396B6E5-6E77-4AF8-8261-1A2CFA92020A}" type="datetimeFigureOut">
              <a:rPr lang="fr-FR" smtClean="0"/>
              <a:t>27/03/2025</a:t>
            </a:fld>
            <a:endParaRPr lang="fr-FR"/>
          </a:p>
        </p:txBody>
      </p:sp>
      <p:sp>
        <p:nvSpPr>
          <p:cNvPr id="5" name="Espace réservé du pied de page 4">
            <a:extLst>
              <a:ext uri="{FF2B5EF4-FFF2-40B4-BE49-F238E27FC236}">
                <a16:creationId xmlns:a16="http://schemas.microsoft.com/office/drawing/2014/main" id="{D8B388A7-F877-2C4A-9969-F789E260BD1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EF42C36-64CC-5AD1-7272-F3421D78AD1A}"/>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261584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00FC20-E77D-154E-6924-2F995AF4697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2B8B970-0500-BC8C-9DBE-5F144633A55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009A173-DA77-0314-8DB7-545DEC969500}"/>
              </a:ext>
            </a:extLst>
          </p:cNvPr>
          <p:cNvSpPr>
            <a:spLocks noGrp="1"/>
          </p:cNvSpPr>
          <p:nvPr>
            <p:ph type="dt" sz="half" idx="10"/>
          </p:nvPr>
        </p:nvSpPr>
        <p:spPr/>
        <p:txBody>
          <a:bodyPr/>
          <a:lstStyle/>
          <a:p>
            <a:fld id="{9396B6E5-6E77-4AF8-8261-1A2CFA92020A}" type="datetimeFigureOut">
              <a:rPr lang="fr-FR" smtClean="0"/>
              <a:t>27/03/2025</a:t>
            </a:fld>
            <a:endParaRPr lang="fr-FR"/>
          </a:p>
        </p:txBody>
      </p:sp>
      <p:sp>
        <p:nvSpPr>
          <p:cNvPr id="5" name="Espace réservé du pied de page 4">
            <a:extLst>
              <a:ext uri="{FF2B5EF4-FFF2-40B4-BE49-F238E27FC236}">
                <a16:creationId xmlns:a16="http://schemas.microsoft.com/office/drawing/2014/main" id="{D683DAE2-CD1A-950F-CC68-6401C0A3AE0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82C038C-47D4-D7B8-AA94-6314BDA62302}"/>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2233830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89892CF-775E-7DA3-FCB3-6A570463827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06A12B8-1A56-6D9E-8C03-C8194419DB7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0A3EB83-FD74-5601-786C-D66A448674A8}"/>
              </a:ext>
            </a:extLst>
          </p:cNvPr>
          <p:cNvSpPr>
            <a:spLocks noGrp="1"/>
          </p:cNvSpPr>
          <p:nvPr>
            <p:ph type="dt" sz="half" idx="10"/>
          </p:nvPr>
        </p:nvSpPr>
        <p:spPr/>
        <p:txBody>
          <a:bodyPr/>
          <a:lstStyle/>
          <a:p>
            <a:fld id="{9396B6E5-6E77-4AF8-8261-1A2CFA92020A}" type="datetimeFigureOut">
              <a:rPr lang="fr-FR" smtClean="0"/>
              <a:t>27/03/2025</a:t>
            </a:fld>
            <a:endParaRPr lang="fr-FR"/>
          </a:p>
        </p:txBody>
      </p:sp>
      <p:sp>
        <p:nvSpPr>
          <p:cNvPr id="5" name="Espace réservé du pied de page 4">
            <a:extLst>
              <a:ext uri="{FF2B5EF4-FFF2-40B4-BE49-F238E27FC236}">
                <a16:creationId xmlns:a16="http://schemas.microsoft.com/office/drawing/2014/main" id="{DAE0360A-C03F-3D0D-3E11-69002DF874A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3011072-E5E1-439E-D872-61F80BB59BB4}"/>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2757972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856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CDFA2-5BD5-8B4F-3ED2-BBDD2FB46574}"/>
              </a:ext>
            </a:extLst>
          </p:cNvPr>
          <p:cNvSpPr>
            <a:spLocks noGrp="1"/>
          </p:cNvSpPr>
          <p:nvPr>
            <p:ph type="title"/>
          </p:nvPr>
        </p:nvSpPr>
        <p:spPr>
          <a:xfrm>
            <a:off x="483476" y="365125"/>
            <a:ext cx="11214538" cy="687481"/>
          </a:xfrm>
        </p:spPr>
        <p:txBody>
          <a:bodyPr>
            <a:normAutofit/>
          </a:bodyPr>
          <a:lstStyle>
            <a:lvl1pPr>
              <a:defRPr sz="3200" b="1">
                <a:solidFill>
                  <a:schemeClr val="accent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defRPr>
            </a:lvl1pPr>
          </a:lstStyle>
          <a:p>
            <a:r>
              <a:rPr lang="fr-FR" dirty="0"/>
              <a:t>Modifiez le style du titre</a:t>
            </a:r>
          </a:p>
        </p:txBody>
      </p:sp>
      <p:sp>
        <p:nvSpPr>
          <p:cNvPr id="3" name="Espace réservé du contenu 2">
            <a:extLst>
              <a:ext uri="{FF2B5EF4-FFF2-40B4-BE49-F238E27FC236}">
                <a16:creationId xmlns:a16="http://schemas.microsoft.com/office/drawing/2014/main" id="{A428F175-D7FF-802E-B854-7D004DB3AABF}"/>
              </a:ext>
            </a:extLst>
          </p:cNvPr>
          <p:cNvSpPr>
            <a:spLocks noGrp="1"/>
          </p:cNvSpPr>
          <p:nvPr>
            <p:ph idx="1"/>
          </p:nvPr>
        </p:nvSpPr>
        <p:spPr>
          <a:xfrm>
            <a:off x="483476" y="1439916"/>
            <a:ext cx="11214538" cy="4916433"/>
          </a:xfrm>
        </p:spPr>
        <p:txBody>
          <a:bodyPr/>
          <a:lstStyle>
            <a:lvl1pPr marL="228600" indent="-228600">
              <a:spcBef>
                <a:spcPts val="0"/>
              </a:spcBef>
              <a:spcAft>
                <a:spcPts val="1200"/>
              </a:spcAft>
              <a:buFont typeface="Wingdings" panose="05000000000000000000" pitchFamily="2" charset="2"/>
              <a:buChar char="ü"/>
              <a:defRPr>
                <a:solidFill>
                  <a:schemeClr val="bg2">
                    <a:lumMod val="50000"/>
                  </a:schemeClr>
                </a:solidFill>
                <a:latin typeface="Cambria" panose="02040503050406030204" pitchFamily="18" charset="0"/>
                <a:ea typeface="Cambria" panose="02040503050406030204" pitchFamily="18" charset="0"/>
              </a:defRPr>
            </a:lvl1pPr>
            <a:lvl2pPr>
              <a:spcBef>
                <a:spcPts val="600"/>
              </a:spcBef>
              <a:spcAft>
                <a:spcPts val="1200"/>
              </a:spcAft>
              <a:defRPr>
                <a:solidFill>
                  <a:schemeClr val="bg2">
                    <a:lumMod val="75000"/>
                  </a:schemeClr>
                </a:solidFill>
                <a:latin typeface="Cambria" panose="02040503050406030204" pitchFamily="18" charset="0"/>
                <a:ea typeface="Cambria" panose="02040503050406030204" pitchFamily="18" charset="0"/>
              </a:defRPr>
            </a:lvl2pPr>
            <a:lvl3pPr>
              <a:defRPr>
                <a:solidFill>
                  <a:schemeClr val="bg2">
                    <a:lumMod val="50000"/>
                  </a:schemeClr>
                </a:solidFill>
                <a:latin typeface="Cambria" panose="02040503050406030204" pitchFamily="18" charset="0"/>
                <a:ea typeface="Cambria" panose="02040503050406030204" pitchFamily="18" charset="0"/>
              </a:defRPr>
            </a:lvl3pPr>
            <a:lvl4pPr>
              <a:defRPr>
                <a:solidFill>
                  <a:schemeClr val="bg2">
                    <a:lumMod val="50000"/>
                  </a:schemeClr>
                </a:solidFill>
                <a:latin typeface="Cambria" panose="02040503050406030204" pitchFamily="18" charset="0"/>
                <a:ea typeface="Cambria" panose="02040503050406030204" pitchFamily="18" charset="0"/>
              </a:defRPr>
            </a:lvl4pPr>
            <a:lvl5pPr>
              <a:defRPr>
                <a:solidFill>
                  <a:schemeClr val="bg2">
                    <a:lumMod val="50000"/>
                  </a:schemeClr>
                </a:solidFill>
                <a:latin typeface="Cambria" panose="02040503050406030204" pitchFamily="18" charset="0"/>
                <a:ea typeface="Cambria" panose="02040503050406030204" pitchFamily="18"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030523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E45702-440B-3320-3F2F-425D77458E78}"/>
              </a:ext>
            </a:extLst>
          </p:cNvPr>
          <p:cNvSpPr>
            <a:spLocks noGrp="1"/>
          </p:cNvSpPr>
          <p:nvPr>
            <p:ph type="title"/>
          </p:nvPr>
        </p:nvSpPr>
        <p:spPr>
          <a:xfrm>
            <a:off x="831850" y="1709738"/>
            <a:ext cx="10515600" cy="2852737"/>
          </a:xfrm>
        </p:spPr>
        <p:txBody>
          <a:bodyPr anchor="b"/>
          <a:lstStyle>
            <a:lvl1pPr>
              <a:defRPr sz="6000">
                <a:solidFill>
                  <a:schemeClr val="accent2">
                    <a:lumMod val="60000"/>
                    <a:lumOff val="40000"/>
                  </a:schemeClr>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4B2EA6EA-210B-D209-DA0F-4EF2633F6F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BA5BCD1-4E83-567C-8708-B81D40A743A6}"/>
              </a:ext>
            </a:extLst>
          </p:cNvPr>
          <p:cNvSpPr>
            <a:spLocks noGrp="1"/>
          </p:cNvSpPr>
          <p:nvPr>
            <p:ph type="dt" sz="half" idx="10"/>
          </p:nvPr>
        </p:nvSpPr>
        <p:spPr/>
        <p:txBody>
          <a:bodyPr/>
          <a:lstStyle/>
          <a:p>
            <a:fld id="{9396B6E5-6E77-4AF8-8261-1A2CFA92020A}" type="datetimeFigureOut">
              <a:rPr lang="fr-FR" smtClean="0"/>
              <a:t>27/03/2025</a:t>
            </a:fld>
            <a:endParaRPr lang="fr-FR"/>
          </a:p>
        </p:txBody>
      </p:sp>
      <p:sp>
        <p:nvSpPr>
          <p:cNvPr id="5" name="Espace réservé du pied de page 4">
            <a:extLst>
              <a:ext uri="{FF2B5EF4-FFF2-40B4-BE49-F238E27FC236}">
                <a16:creationId xmlns:a16="http://schemas.microsoft.com/office/drawing/2014/main" id="{5F22B976-B331-BDCC-FF61-12E305D370F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6136361-617F-87D0-6D28-052D051E70E6}"/>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1965311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B111A0-3216-8FA5-0EB7-3C942C3EF98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B0BBF71-68DC-E995-5E1A-BF898FD6F19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3C4BB82-14D2-EF24-55F4-D4720C3493E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9CC58BC-10B0-F08F-CD5F-C77F6FDA8ECE}"/>
              </a:ext>
            </a:extLst>
          </p:cNvPr>
          <p:cNvSpPr>
            <a:spLocks noGrp="1"/>
          </p:cNvSpPr>
          <p:nvPr>
            <p:ph type="dt" sz="half" idx="10"/>
          </p:nvPr>
        </p:nvSpPr>
        <p:spPr/>
        <p:txBody>
          <a:bodyPr/>
          <a:lstStyle/>
          <a:p>
            <a:fld id="{9396B6E5-6E77-4AF8-8261-1A2CFA92020A}" type="datetimeFigureOut">
              <a:rPr lang="fr-FR" smtClean="0"/>
              <a:t>27/03/2025</a:t>
            </a:fld>
            <a:endParaRPr lang="fr-FR"/>
          </a:p>
        </p:txBody>
      </p:sp>
      <p:sp>
        <p:nvSpPr>
          <p:cNvPr id="6" name="Espace réservé du pied de page 5">
            <a:extLst>
              <a:ext uri="{FF2B5EF4-FFF2-40B4-BE49-F238E27FC236}">
                <a16:creationId xmlns:a16="http://schemas.microsoft.com/office/drawing/2014/main" id="{E7049F19-C30E-09A5-C743-BBF55B2A826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2506F84-E81D-CE8F-E9EC-60CF89BFDCA3}"/>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908614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A72EB5-DB2D-C3B0-2814-779BB3DD552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07CC9B6-BCE0-FCFB-D64F-7FCA4B0A58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E1252A0-815B-F203-2CC1-DCAC2634C61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978AC95-0293-ECB2-01C1-2A0B07D4B4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45D4DAB-CC3D-0388-DEF6-6E8E05EFEBF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96E1A7A-21C3-F77D-FF41-330B6D006C4A}"/>
              </a:ext>
            </a:extLst>
          </p:cNvPr>
          <p:cNvSpPr>
            <a:spLocks noGrp="1"/>
          </p:cNvSpPr>
          <p:nvPr>
            <p:ph type="dt" sz="half" idx="10"/>
          </p:nvPr>
        </p:nvSpPr>
        <p:spPr/>
        <p:txBody>
          <a:bodyPr/>
          <a:lstStyle/>
          <a:p>
            <a:fld id="{9396B6E5-6E77-4AF8-8261-1A2CFA92020A}" type="datetimeFigureOut">
              <a:rPr lang="fr-FR" smtClean="0"/>
              <a:t>27/03/2025</a:t>
            </a:fld>
            <a:endParaRPr lang="fr-FR"/>
          </a:p>
        </p:txBody>
      </p:sp>
      <p:sp>
        <p:nvSpPr>
          <p:cNvPr id="8" name="Espace réservé du pied de page 7">
            <a:extLst>
              <a:ext uri="{FF2B5EF4-FFF2-40B4-BE49-F238E27FC236}">
                <a16:creationId xmlns:a16="http://schemas.microsoft.com/office/drawing/2014/main" id="{58E46770-0384-52B0-319A-4F56C0CB70A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427C5B5-E7BF-3018-4E53-DF69CF425D03}"/>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3655123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71136B20-11D1-1D74-240C-ECD872062F9D}"/>
              </a:ext>
            </a:extLst>
          </p:cNvPr>
          <p:cNvSpPr>
            <a:spLocks noGrp="1"/>
          </p:cNvSpPr>
          <p:nvPr>
            <p:ph type="dt" sz="half" idx="10"/>
          </p:nvPr>
        </p:nvSpPr>
        <p:spPr/>
        <p:txBody>
          <a:bodyPr/>
          <a:lstStyle/>
          <a:p>
            <a:fld id="{9396B6E5-6E77-4AF8-8261-1A2CFA92020A}" type="datetimeFigureOut">
              <a:rPr lang="fr-FR" smtClean="0"/>
              <a:t>27/03/2025</a:t>
            </a:fld>
            <a:endParaRPr lang="fr-FR"/>
          </a:p>
        </p:txBody>
      </p:sp>
      <p:sp>
        <p:nvSpPr>
          <p:cNvPr id="4" name="Espace réservé du pied de page 3">
            <a:extLst>
              <a:ext uri="{FF2B5EF4-FFF2-40B4-BE49-F238E27FC236}">
                <a16:creationId xmlns:a16="http://schemas.microsoft.com/office/drawing/2014/main" id="{C77161C2-27E3-0054-E821-3EB0DF7DF8F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0941955-3DA0-60D9-1F06-B99FBE0BE52D}"/>
              </a:ext>
            </a:extLst>
          </p:cNvPr>
          <p:cNvSpPr>
            <a:spLocks noGrp="1"/>
          </p:cNvSpPr>
          <p:nvPr>
            <p:ph type="sldNum" sz="quarter" idx="12"/>
          </p:nvPr>
        </p:nvSpPr>
        <p:spPr/>
        <p:txBody>
          <a:bodyPr/>
          <a:lstStyle/>
          <a:p>
            <a:fld id="{67A26BC6-3AD6-4031-B39F-1DDABC68D122}" type="slidenum">
              <a:rPr lang="fr-FR" smtClean="0"/>
              <a:t>‹N°›</a:t>
            </a:fld>
            <a:endParaRPr lang="fr-FR"/>
          </a:p>
        </p:txBody>
      </p:sp>
      <p:sp>
        <p:nvSpPr>
          <p:cNvPr id="6" name="Titre 1">
            <a:extLst>
              <a:ext uri="{FF2B5EF4-FFF2-40B4-BE49-F238E27FC236}">
                <a16:creationId xmlns:a16="http://schemas.microsoft.com/office/drawing/2014/main" id="{89B1FB30-89FA-5209-72F8-57FCA09B0E85}"/>
              </a:ext>
            </a:extLst>
          </p:cNvPr>
          <p:cNvSpPr>
            <a:spLocks noGrp="1"/>
          </p:cNvSpPr>
          <p:nvPr>
            <p:ph type="title"/>
          </p:nvPr>
        </p:nvSpPr>
        <p:spPr>
          <a:xfrm>
            <a:off x="2401367" y="136525"/>
            <a:ext cx="9262463" cy="687481"/>
          </a:xfrm>
        </p:spPr>
        <p:txBody>
          <a:bodyPr>
            <a:normAutofit/>
          </a:bodyPr>
          <a:lstStyle>
            <a:lvl1pPr>
              <a:defRPr sz="3200" b="1">
                <a:solidFill>
                  <a:schemeClr val="accent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defRPr>
            </a:lvl1pPr>
          </a:lstStyle>
          <a:p>
            <a:r>
              <a:rPr lang="fr-FR" dirty="0"/>
              <a:t>Modifiez le style du titre</a:t>
            </a:r>
          </a:p>
        </p:txBody>
      </p:sp>
    </p:spTree>
    <p:extLst>
      <p:ext uri="{BB962C8B-B14F-4D97-AF65-F5344CB8AC3E}">
        <p14:creationId xmlns:p14="http://schemas.microsoft.com/office/powerpoint/2010/main" val="1587792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AA56C0B-7E6D-3D1D-99D5-22C44D839354}"/>
              </a:ext>
            </a:extLst>
          </p:cNvPr>
          <p:cNvSpPr>
            <a:spLocks noGrp="1"/>
          </p:cNvSpPr>
          <p:nvPr>
            <p:ph type="dt" sz="half" idx="10"/>
          </p:nvPr>
        </p:nvSpPr>
        <p:spPr/>
        <p:txBody>
          <a:bodyPr/>
          <a:lstStyle/>
          <a:p>
            <a:fld id="{9396B6E5-6E77-4AF8-8261-1A2CFA92020A}" type="datetimeFigureOut">
              <a:rPr lang="fr-FR" smtClean="0"/>
              <a:t>27/03/2025</a:t>
            </a:fld>
            <a:endParaRPr lang="fr-FR"/>
          </a:p>
        </p:txBody>
      </p:sp>
      <p:sp>
        <p:nvSpPr>
          <p:cNvPr id="3" name="Espace réservé du pied de page 2">
            <a:extLst>
              <a:ext uri="{FF2B5EF4-FFF2-40B4-BE49-F238E27FC236}">
                <a16:creationId xmlns:a16="http://schemas.microsoft.com/office/drawing/2014/main" id="{8F5ED41F-A746-7C66-A5A9-A1181567F07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57BD2C5-BB5B-F982-984F-84529D2594A6}"/>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368811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2C8593-3342-5185-F177-A7E0F46B04F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12A0201-BEEE-4AAE-62F7-17506CD21A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2B6756E-FB87-5EB7-2E26-2BCFBDF2E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FB755C8-7577-3ED5-9212-AD55A1DF0907}"/>
              </a:ext>
            </a:extLst>
          </p:cNvPr>
          <p:cNvSpPr>
            <a:spLocks noGrp="1"/>
          </p:cNvSpPr>
          <p:nvPr>
            <p:ph type="dt" sz="half" idx="10"/>
          </p:nvPr>
        </p:nvSpPr>
        <p:spPr/>
        <p:txBody>
          <a:bodyPr/>
          <a:lstStyle/>
          <a:p>
            <a:fld id="{9396B6E5-6E77-4AF8-8261-1A2CFA92020A}" type="datetimeFigureOut">
              <a:rPr lang="fr-FR" smtClean="0"/>
              <a:t>27/03/2025</a:t>
            </a:fld>
            <a:endParaRPr lang="fr-FR"/>
          </a:p>
        </p:txBody>
      </p:sp>
      <p:sp>
        <p:nvSpPr>
          <p:cNvPr id="6" name="Espace réservé du pied de page 5">
            <a:extLst>
              <a:ext uri="{FF2B5EF4-FFF2-40B4-BE49-F238E27FC236}">
                <a16:creationId xmlns:a16="http://schemas.microsoft.com/office/drawing/2014/main" id="{27B9A98C-982E-09EB-A97B-8D3F5FE4EDC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8FAF25E-EB4D-D2DA-4C74-966FC0889409}"/>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321032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A912B2-A242-BD19-2EEA-10A78969BF1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FC48726-7EA5-B511-D805-2D6C9D4870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1787A8F-61D5-5661-329E-7BD3E25EDB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9AECCBA-3D6C-0BE8-1F2A-3A2CD368FCF0}"/>
              </a:ext>
            </a:extLst>
          </p:cNvPr>
          <p:cNvSpPr>
            <a:spLocks noGrp="1"/>
          </p:cNvSpPr>
          <p:nvPr>
            <p:ph type="dt" sz="half" idx="10"/>
          </p:nvPr>
        </p:nvSpPr>
        <p:spPr/>
        <p:txBody>
          <a:bodyPr/>
          <a:lstStyle/>
          <a:p>
            <a:fld id="{9396B6E5-6E77-4AF8-8261-1A2CFA92020A}" type="datetimeFigureOut">
              <a:rPr lang="fr-FR" smtClean="0"/>
              <a:t>27/03/2025</a:t>
            </a:fld>
            <a:endParaRPr lang="fr-FR"/>
          </a:p>
        </p:txBody>
      </p:sp>
      <p:sp>
        <p:nvSpPr>
          <p:cNvPr id="6" name="Espace réservé du pied de page 5">
            <a:extLst>
              <a:ext uri="{FF2B5EF4-FFF2-40B4-BE49-F238E27FC236}">
                <a16:creationId xmlns:a16="http://schemas.microsoft.com/office/drawing/2014/main" id="{184FD6F6-9BCF-756D-E16E-958A6CA447F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676345E-5566-1987-F366-A567D739C5F9}"/>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16760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985D30B-0DD3-0B07-11DD-FEFD7FD3BD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223DCA3-CCD2-9EB2-A1B6-79CADED0CA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4998B79-7FD7-EA25-5661-6B4FB52E5C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96B6E5-6E77-4AF8-8261-1A2CFA92020A}" type="datetimeFigureOut">
              <a:rPr lang="fr-FR" smtClean="0"/>
              <a:t>27/03/2025</a:t>
            </a:fld>
            <a:endParaRPr lang="fr-FR"/>
          </a:p>
        </p:txBody>
      </p:sp>
      <p:sp>
        <p:nvSpPr>
          <p:cNvPr id="5" name="Espace réservé du pied de page 4">
            <a:extLst>
              <a:ext uri="{FF2B5EF4-FFF2-40B4-BE49-F238E27FC236}">
                <a16:creationId xmlns:a16="http://schemas.microsoft.com/office/drawing/2014/main" id="{43B8CBEC-53FD-E7FD-0F65-90AE286154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FC217F5-4896-C6C3-5DB0-DBA9FF9B93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26BC6-3AD6-4031-B39F-1DDABC68D122}" type="slidenum">
              <a:rPr lang="fr-FR" smtClean="0"/>
              <a:t>‹N°›</a:t>
            </a:fld>
            <a:endParaRPr lang="fr-FR"/>
          </a:p>
        </p:txBody>
      </p:sp>
    </p:spTree>
    <p:extLst>
      <p:ext uri="{BB962C8B-B14F-4D97-AF65-F5344CB8AC3E}">
        <p14:creationId xmlns:p14="http://schemas.microsoft.com/office/powerpoint/2010/main" val="2282739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mailto:formationprojetsEB@innofluence.eu"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www.slido.com/support/ppi/how-to-change-the-design" TargetMode="External"/><Relationship Id="rId3" Type="http://schemas.openxmlformats.org/officeDocument/2006/relationships/tags" Target="../tags/tag7.xml"/><Relationship Id="rId7" Type="http://schemas.openxmlformats.org/officeDocument/2006/relationships/image" Target="../media/image9.svg"/><Relationship Id="rId12" Type="http://schemas.openxmlformats.org/officeDocument/2006/relationships/image" Target="../media/image31.sv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8.png"/><Relationship Id="rId11" Type="http://schemas.openxmlformats.org/officeDocument/2006/relationships/image" Target="../media/image30.png"/><Relationship Id="rId5" Type="http://schemas.openxmlformats.org/officeDocument/2006/relationships/hyperlink" Target="https://www.slido.com/powerpoint-polling?utm_source=powerpoint&amp;utm_medium=placeholder-slide" TargetMode="External"/><Relationship Id="rId10" Type="http://schemas.openxmlformats.org/officeDocument/2006/relationships/image" Target="../media/image11.svg"/><Relationship Id="rId4" Type="http://schemas.openxmlformats.org/officeDocument/2006/relationships/slideLayout" Target="../slideLayouts/slideLayout7.xml"/><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research-and-innovation.ec.europa.eu/document/download/91dcc909-e377-4b0e-a082-84d76ca60b4f_en?filename=Algeria%20JSTCC%20minutes.pdf&amp;prefLang=f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hyperlink" Target="https://www.horizon-europe.gouv.fr/horizon-europe-c-est-quoi-2410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image" Target="../media/image34.png"/><Relationship Id="rId7" Type="http://schemas.openxmlformats.org/officeDocument/2006/relationships/image" Target="../media/image39.svg"/><Relationship Id="rId12"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5" Type="http://schemas.openxmlformats.org/officeDocument/2006/relationships/image" Target="../media/image4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48.jp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 Id="rId5" Type="http://schemas.openxmlformats.org/officeDocument/2006/relationships/image" Target="../media/image56.sv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6.xml"/><Relationship Id="rId5" Type="http://schemas.openxmlformats.org/officeDocument/2006/relationships/image" Target="../media/image56.sv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9.png"/><Relationship Id="rId1" Type="http://schemas.openxmlformats.org/officeDocument/2006/relationships/slideLayout" Target="../slideLayouts/slideLayout6.xml"/><Relationship Id="rId6" Type="http://schemas.openxmlformats.org/officeDocument/2006/relationships/hyperlink" Target="https://maken.wikiwijs.nl/138502/Budgetteren_moet_je_leren_" TargetMode="External"/><Relationship Id="rId5" Type="http://schemas.openxmlformats.org/officeDocument/2006/relationships/image" Target="../media/image60.png"/><Relationship Id="rId4" Type="http://schemas.openxmlformats.org/officeDocument/2006/relationships/image" Target="../media/image56.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1.gif"/><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8" Type="http://schemas.openxmlformats.org/officeDocument/2006/relationships/hyperlink" Target="https://blueinvest.eu/" TargetMode="External"/><Relationship Id="rId3" Type="http://schemas.openxmlformats.org/officeDocument/2006/relationships/hyperlink" Target="https://ec.europa.eu/info/funding-tenders/opportunities/portal/screen/opportunities/calls-for-proposals?order=DESC&amp;pageNumber=1&amp;pageSize=50&amp;sortBy=startDate&amp;isExactMatch=true&amp;status=31094501,31094502,31094503&amp;frameworkProgramme=43108390" TargetMode="External"/><Relationship Id="rId7" Type="http://schemas.openxmlformats.org/officeDocument/2006/relationships/hyperlink" Target="https://erasmus-plus.ec.europa.e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marie-sklodowska-curie-actions.ec.europa.eu/" TargetMode="External"/><Relationship Id="rId5" Type="http://schemas.openxmlformats.org/officeDocument/2006/relationships/hyperlink" Target="https://interreg-next-med.eu/" TargetMode="External"/><Relationship Id="rId4" Type="http://schemas.openxmlformats.org/officeDocument/2006/relationships/hyperlink" Target="https://prima-med.org/" TargetMode="External"/><Relationship Id="rId9" Type="http://schemas.openxmlformats.org/officeDocument/2006/relationships/hyperlink" Target="https://eic.ec.europa.eu/eic-funding-opportunities/eic-accelerator_e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sv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67.sv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65.svg"/><Relationship Id="rId9" Type="http://schemas.openxmlformats.org/officeDocument/2006/relationships/image" Target="../media/image7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0.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1.sv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3.svg"/><Relationship Id="rId11" Type="http://schemas.openxmlformats.org/officeDocument/2006/relationships/image" Target="../media/image10.png"/><Relationship Id="rId5" Type="http://schemas.openxmlformats.org/officeDocument/2006/relationships/image" Target="../media/image12.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7.xml"/><Relationship Id="rId9" Type="http://schemas.openxmlformats.org/officeDocument/2006/relationships/image" Target="../media/image9.sv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innofluence.eu/index.php/formation-en-developpement-et-soumission-de-projets-de-recherche/" TargetMode="Externa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56.svg"/><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innofluence.eu/index.php/formation-en-developpement-et-soumission-de-projets-de-recherch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hyperlink" Target="mailto:knadia03@yahoo.fr" TargetMode="External"/><Relationship Id="rId1" Type="http://schemas.openxmlformats.org/officeDocument/2006/relationships/slideLayout" Target="../slideLayouts/slideLayout8.xml"/><Relationship Id="rId5" Type="http://schemas.openxmlformats.org/officeDocument/2006/relationships/image" Target="../media/image56.svg"/><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hyperlink" Target="https://erasmusplus.dz/algeria-erasmus-office/" TargetMode="External"/><Relationship Id="rId1" Type="http://schemas.openxmlformats.org/officeDocument/2006/relationships/slideLayout" Target="../slideLayouts/slideLayout8.xml"/><Relationship Id="rId5" Type="http://schemas.openxmlformats.org/officeDocument/2006/relationships/image" Target="../media/image61.gif"/><Relationship Id="rId4" Type="http://schemas.openxmlformats.org/officeDocument/2006/relationships/image" Target="../media/image78.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lido.com/support/ppi/how-to-change-the-design" TargetMode="External"/><Relationship Id="rId3" Type="http://schemas.openxmlformats.org/officeDocument/2006/relationships/tags" Target="../tags/tag4.xml"/><Relationship Id="rId7" Type="http://schemas.openxmlformats.org/officeDocument/2006/relationships/image" Target="../media/image9.svg"/><Relationship Id="rId12" Type="http://schemas.openxmlformats.org/officeDocument/2006/relationships/image" Target="../media/image13.sv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hyperlink" Target="https://www.slido.com/powerpoint-polling?utm_source=powerpoint&amp;utm_medium=placeholder-slide" TargetMode="External"/><Relationship Id="rId10" Type="http://schemas.openxmlformats.org/officeDocument/2006/relationships/image" Target="../media/image11.svg"/><Relationship Id="rId4" Type="http://schemas.openxmlformats.org/officeDocument/2006/relationships/slideLayout" Target="../slideLayouts/slideLayout7.xm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pic>
        <p:nvPicPr>
          <p:cNvPr id="4" name="Image 3" descr="Une image contenant Police, texte, conception, typographie&#10;&#10;Description générée automatiquement">
            <a:extLst>
              <a:ext uri="{FF2B5EF4-FFF2-40B4-BE49-F238E27FC236}">
                <a16:creationId xmlns:a16="http://schemas.microsoft.com/office/drawing/2014/main" id="{03624F91-023A-0C86-4D07-E4E0E55E5BE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40600" y="6074370"/>
            <a:ext cx="2412878" cy="410910"/>
          </a:xfrm>
          <a:prstGeom prst="rect">
            <a:avLst/>
          </a:prstGeom>
        </p:spPr>
      </p:pic>
      <p:sp>
        <p:nvSpPr>
          <p:cNvPr id="2" name="ZoneTexte 1">
            <a:extLst>
              <a:ext uri="{FF2B5EF4-FFF2-40B4-BE49-F238E27FC236}">
                <a16:creationId xmlns:a16="http://schemas.microsoft.com/office/drawing/2014/main" id="{DBD92361-0BE5-C204-25C7-5C18BDC9BD43}"/>
              </a:ext>
            </a:extLst>
          </p:cNvPr>
          <p:cNvSpPr txBox="1"/>
          <p:nvPr/>
        </p:nvSpPr>
        <p:spPr>
          <a:xfrm>
            <a:off x="7040739" y="1526816"/>
            <a:ext cx="4836522" cy="4154984"/>
          </a:xfrm>
          <a:prstGeom prst="rect">
            <a:avLst/>
          </a:prstGeom>
          <a:noFill/>
        </p:spPr>
        <p:txBody>
          <a:bodyPr wrap="square" rtlCol="0">
            <a:spAutoFit/>
          </a:bodyPr>
          <a:lstStyle/>
          <a:p>
            <a:pPr algn="ctr"/>
            <a:r>
              <a:rPr lang="fr-FR" sz="3200" noProof="0" dirty="0">
                <a:solidFill>
                  <a:schemeClr val="accent1">
                    <a:lumMod val="60000"/>
                    <a:lumOff val="40000"/>
                  </a:schemeClr>
                </a:solidFill>
                <a:latin typeface="Cambria" panose="02040503050406030204" pitchFamily="18" charset="0"/>
                <a:ea typeface="Cambria" panose="02040503050406030204" pitchFamily="18" charset="0"/>
              </a:rPr>
              <a:t>WEBINAIRE 3</a:t>
            </a:r>
          </a:p>
          <a:p>
            <a:pPr algn="ctr"/>
            <a:endParaRPr lang="fr-FR" sz="3200" noProof="0" dirty="0">
              <a:solidFill>
                <a:schemeClr val="accent1">
                  <a:lumMod val="60000"/>
                  <a:lumOff val="40000"/>
                </a:schemeClr>
              </a:solidFill>
              <a:latin typeface="Cambria" panose="02040503050406030204" pitchFamily="18" charset="0"/>
              <a:ea typeface="Cambria" panose="02040503050406030204" pitchFamily="18" charset="0"/>
            </a:endParaRPr>
          </a:p>
          <a:p>
            <a:r>
              <a:rPr lang="fr-FR" sz="3200" b="1" noProof="0" dirty="0">
                <a:solidFill>
                  <a:schemeClr val="accent1">
                    <a:lumMod val="75000"/>
                  </a:schemeClr>
                </a:solidFill>
                <a:latin typeface="Cambria" panose="02040503050406030204" pitchFamily="18" charset="0"/>
                <a:ea typeface="Cambria" panose="02040503050406030204" pitchFamily="18" charset="0"/>
              </a:rPr>
              <a:t>Cartographie</a:t>
            </a:r>
            <a:r>
              <a:rPr lang="fr-FR" sz="3200" noProof="0" dirty="0">
                <a:solidFill>
                  <a:schemeClr val="accent1">
                    <a:lumMod val="75000"/>
                  </a:schemeClr>
                </a:solidFill>
                <a:latin typeface="Cambria" panose="02040503050406030204" pitchFamily="18" charset="0"/>
                <a:ea typeface="Cambria" panose="02040503050406030204" pitchFamily="18" charset="0"/>
              </a:rPr>
              <a:t> des opportunités de financements européens de la R&amp;D algérienne</a:t>
            </a:r>
          </a:p>
          <a:p>
            <a:r>
              <a:rPr lang="fr-FR" sz="2400" dirty="0">
                <a:solidFill>
                  <a:schemeClr val="accent1">
                    <a:lumMod val="75000"/>
                  </a:schemeClr>
                </a:solidFill>
                <a:latin typeface="Cambria" panose="02040503050406030204" pitchFamily="18" charset="0"/>
                <a:ea typeface="Cambria" panose="02040503050406030204" pitchFamily="18" charset="0"/>
              </a:rPr>
              <a:t>Mamadou Baldé</a:t>
            </a:r>
          </a:p>
          <a:p>
            <a:r>
              <a:rPr lang="fr-FR" sz="2400" dirty="0">
                <a:solidFill>
                  <a:schemeClr val="accent1">
                    <a:lumMod val="75000"/>
                  </a:schemeClr>
                </a:solidFill>
                <a:latin typeface="Cambria" panose="02040503050406030204" pitchFamily="18" charset="0"/>
                <a:ea typeface="Cambria" panose="02040503050406030204" pitchFamily="18" charset="0"/>
              </a:rPr>
              <a:t>Philippe Dubois</a:t>
            </a:r>
          </a:p>
          <a:p>
            <a:r>
              <a:rPr lang="fr-FR" sz="2400" i="1" dirty="0">
                <a:solidFill>
                  <a:schemeClr val="accent1">
                    <a:lumMod val="75000"/>
                  </a:schemeClr>
                </a:solidFill>
                <a:latin typeface="Cambria" panose="02040503050406030204" pitchFamily="18" charset="0"/>
                <a:ea typeface="Cambria" panose="02040503050406030204" pitchFamily="18" charset="0"/>
                <a:hlinkClick r:id="rId4"/>
              </a:rPr>
              <a:t>formationprojetsEB@innofluence.eu</a:t>
            </a:r>
            <a:r>
              <a:rPr lang="fr-FR" sz="2400" i="1" dirty="0">
                <a:solidFill>
                  <a:schemeClr val="accent1">
                    <a:lumMod val="75000"/>
                  </a:schemeClr>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41036195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BE404B-A7CD-5CB0-177B-7BAEB6B88C66}"/>
              </a:ext>
            </a:extLst>
          </p:cNvPr>
          <p:cNvSpPr/>
          <p:nvPr>
            <p:custDataLst>
              <p:tags r:id="rId2"/>
            </p:custDataLst>
          </p:nvPr>
        </p:nvSpPr>
        <p:spPr>
          <a:xfrm>
            <a:off x="3112851" y="1000897"/>
            <a:ext cx="8486226" cy="3855308"/>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4000" b="1">
                <a:solidFill>
                  <a:srgbClr val="000000"/>
                </a:solidFill>
              </a:rPr>
              <a:t>A quel niveau maitrisez-vous le concept de TRL?</a:t>
            </a:r>
            <a:endParaRPr lang="en-GB" sz="4000" b="1" dirty="0">
              <a:solidFill>
                <a:srgbClr val="000000"/>
              </a:solidFill>
            </a:endParaRPr>
          </a:p>
        </p:txBody>
      </p:sp>
      <p:sp>
        <p:nvSpPr>
          <p:cNvPr id="5" name="Rectangle 4">
            <a:extLst>
              <a:ext uri="{FF2B5EF4-FFF2-40B4-BE49-F238E27FC236}">
                <a16:creationId xmlns:a16="http://schemas.microsoft.com/office/drawing/2014/main" id="{D45747C7-52EE-62EA-3519-561EBD507D36}"/>
              </a:ext>
            </a:extLst>
          </p:cNvPr>
          <p:cNvSpPr/>
          <p:nvPr/>
        </p:nvSpPr>
        <p:spPr>
          <a:xfrm>
            <a:off x="0" y="5820032"/>
            <a:ext cx="12192001" cy="1037968"/>
          </a:xfrm>
          <a:prstGeom prst="rect">
            <a:avLst/>
          </a:prstGeom>
          <a:solidFill>
            <a:srgbClr val="19803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GB" sz="2600">
                <a:solidFill>
                  <a:srgbClr val="FFFFFF"/>
                </a:solidFill>
              </a:rPr>
              <a:t>The </a:t>
            </a:r>
            <a:r>
              <a:rPr lang="en-GB" sz="2600">
                <a:solidFill>
                  <a:srgbClr val="FFFFFF"/>
                </a:solidFill>
                <a:hlinkClick r:id="rId5">
                  <a:extLst>
                    <a:ext uri="{A12FA001-AC4F-418D-AE19-62706E023703}">
                      <ahyp:hlinkClr xmlns:ahyp="http://schemas.microsoft.com/office/drawing/2018/hyperlinkcolor" val="tx"/>
                    </a:ext>
                  </a:extLst>
                </a:hlinkClick>
              </a:rPr>
              <a:t>Slido app</a:t>
            </a:r>
            <a:r>
              <a:rPr lang="en-GB" sz="2600">
                <a:solidFill>
                  <a:srgbClr val="FFFFFF"/>
                </a:solidFill>
              </a:rPr>
              <a:t> must be installed on every computer you’re presenting from</a:t>
            </a:r>
          </a:p>
        </p:txBody>
      </p:sp>
      <p:pic>
        <p:nvPicPr>
          <p:cNvPr id="7" name="Graphique 6">
            <a:extLst>
              <a:ext uri="{FF2B5EF4-FFF2-40B4-BE49-F238E27FC236}">
                <a16:creationId xmlns:a16="http://schemas.microsoft.com/office/drawing/2014/main" id="{C8F1FB47-0B81-0842-E2FB-944EBA5CF9F5}"/>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296462" y="6190785"/>
            <a:ext cx="296462" cy="296462"/>
          </a:xfrm>
          <a:prstGeom prst="rect">
            <a:avLst/>
          </a:prstGeom>
        </p:spPr>
      </p:pic>
      <p:sp>
        <p:nvSpPr>
          <p:cNvPr id="8" name="Trapèze 7">
            <a:extLst>
              <a:ext uri="{FF2B5EF4-FFF2-40B4-BE49-F238E27FC236}">
                <a16:creationId xmlns:a16="http://schemas.microsoft.com/office/drawing/2014/main" id="{297EE638-C5B4-ACEE-872D-372851046C1A}"/>
              </a:ext>
            </a:extLst>
          </p:cNvPr>
          <p:cNvSpPr/>
          <p:nvPr/>
        </p:nvSpPr>
        <p:spPr>
          <a:xfrm rot="2700000">
            <a:off x="9620371" y="514924"/>
            <a:ext cx="3335198" cy="778213"/>
          </a:xfrm>
          <a:prstGeom prst="trapezoid">
            <a:avLst>
              <a:gd name="adj" fmla="val 100000"/>
            </a:avLst>
          </a:prstGeom>
          <a:solidFill>
            <a:srgbClr val="EDFAF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GB" sz="2600" b="1">
                <a:solidFill>
                  <a:srgbClr val="198038"/>
                </a:solidFill>
              </a:rPr>
              <a:t>Do not edit
</a:t>
            </a:r>
            <a:r>
              <a:rPr lang="en-GB" sz="2200">
                <a:solidFill>
                  <a:srgbClr val="198038"/>
                </a:solidFill>
                <a:hlinkClick r:id="rId8">
                  <a:extLst>
                    <a:ext uri="{A12FA001-AC4F-418D-AE19-62706E023703}">
                      <ahyp:hlinkClr xmlns:ahyp="http://schemas.microsoft.com/office/drawing/2018/hyperlinkcolor" val="tx"/>
                    </a:ext>
                  </a:extLst>
                </a:hlinkClick>
              </a:rPr>
              <a:t>How to change the design</a:t>
            </a:r>
            <a:endParaRPr lang="en-GB" sz="2200">
              <a:solidFill>
                <a:srgbClr val="198038"/>
              </a:solidFill>
            </a:endParaRPr>
          </a:p>
        </p:txBody>
      </p:sp>
      <p:pic>
        <p:nvPicPr>
          <p:cNvPr id="10" name="Graphique 9">
            <a:extLst>
              <a:ext uri="{FF2B5EF4-FFF2-40B4-BE49-F238E27FC236}">
                <a16:creationId xmlns:a16="http://schemas.microsoft.com/office/drawing/2014/main" id="{3CDC2133-89FE-DA43-F091-26A9DC8F5845}"/>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0746748" y="6153727"/>
            <a:ext cx="1111733" cy="370578"/>
          </a:xfrm>
          <a:prstGeom prst="rect">
            <a:avLst/>
          </a:prstGeom>
        </p:spPr>
      </p:pic>
      <p:pic>
        <p:nvPicPr>
          <p:cNvPr id="6" name="Graphique 5">
            <a:extLst>
              <a:ext uri="{FF2B5EF4-FFF2-40B4-BE49-F238E27FC236}">
                <a16:creationId xmlns:a16="http://schemas.microsoft.com/office/drawing/2014/main" id="{BFEB02D6-8ABD-6627-2411-CF1362708DBD}"/>
              </a:ext>
            </a:extLst>
          </p:cNvPr>
          <p:cNvPicPr>
            <a:picLocks/>
          </p:cNvPicPr>
          <p:nvPr>
            <p:custDataLst>
              <p:tags r:id="rId3"/>
            </p:custDataLst>
          </p:nvPr>
        </p:nvPicPr>
        <p:blipFill>
          <a:blip r:embed="rId11">
            <a:extLst>
              <a:ext uri="{96DAC541-7B7A-43D3-8B79-37D633B846F1}">
                <asvg:svgBlip xmlns:asvg="http://schemas.microsoft.com/office/drawing/2016/SVG/main" r:embed="rId12"/>
              </a:ext>
            </a:extLst>
          </a:blip>
          <a:stretch>
            <a:fillRect/>
          </a:stretch>
        </p:blipFill>
        <p:spPr>
          <a:xfrm>
            <a:off x="444693" y="1742703"/>
            <a:ext cx="2371696" cy="2371696"/>
          </a:xfrm>
          <a:prstGeom prst="rect">
            <a:avLst/>
          </a:prstGeom>
        </p:spPr>
      </p:pic>
    </p:spTree>
    <p:custDataLst>
      <p:tags r:id="rId1"/>
    </p:custDataLst>
    <p:extLst>
      <p:ext uri="{BB962C8B-B14F-4D97-AF65-F5344CB8AC3E}">
        <p14:creationId xmlns:p14="http://schemas.microsoft.com/office/powerpoint/2010/main" val="2925495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0D8F62-CB04-2712-C48F-F544508F3603}"/>
              </a:ext>
            </a:extLst>
          </p:cNvPr>
          <p:cNvSpPr>
            <a:spLocks noGrp="1"/>
          </p:cNvSpPr>
          <p:nvPr>
            <p:ph type="title"/>
          </p:nvPr>
        </p:nvSpPr>
        <p:spPr/>
        <p:txBody>
          <a:bodyPr>
            <a:normAutofit/>
          </a:bodyPr>
          <a:lstStyle/>
          <a:p>
            <a:r>
              <a:rPr lang="fr-FR" sz="4000" dirty="0"/>
              <a:t>Niveau de maturité (TRL)</a:t>
            </a:r>
            <a:endParaRPr lang="en-GB" sz="4000" dirty="0"/>
          </a:p>
        </p:txBody>
      </p:sp>
      <p:pic>
        <p:nvPicPr>
          <p:cNvPr id="5122" name="Picture 2">
            <a:extLst>
              <a:ext uri="{FF2B5EF4-FFF2-40B4-BE49-F238E27FC236}">
                <a16:creationId xmlns:a16="http://schemas.microsoft.com/office/drawing/2014/main" id="{A9DED0E7-237C-772F-E5EB-E01B054064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18753" y="1475527"/>
            <a:ext cx="12031850" cy="3906946"/>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3">
            <a:extLst>
              <a:ext uri="{FF2B5EF4-FFF2-40B4-BE49-F238E27FC236}">
                <a16:creationId xmlns:a16="http://schemas.microsoft.com/office/drawing/2014/main" id="{C330CFB8-3BE9-0E09-5F6F-3951A4B33F1A}"/>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7A26BC6-3AD6-4031-B39F-1DDABC68D122}" type="slidenum">
              <a:rPr lang="fr-FR" smtClean="0"/>
              <a:pPr>
                <a:defRPr/>
              </a:pPr>
              <a:t>11</a:t>
            </a:fld>
            <a:endParaRPr lang="fr-FR" dirty="0">
              <a:solidFill>
                <a:prstClr val="black">
                  <a:tint val="75000"/>
                </a:prst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45918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78A2E-E19D-CDBD-ADF0-24F7B6D89FAB}"/>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21F640F7-251A-1F62-1160-37503BAC256A}"/>
              </a:ext>
            </a:extLst>
          </p:cNvPr>
          <p:cNvSpPr>
            <a:spLocks noGrp="1"/>
          </p:cNvSpPr>
          <p:nvPr>
            <p:ph type="title"/>
          </p:nvPr>
        </p:nvSpPr>
        <p:spPr/>
        <p:txBody>
          <a:bodyPr/>
          <a:lstStyle/>
          <a:p>
            <a:r>
              <a:rPr lang="fr-FR" noProof="0" dirty="0">
                <a:latin typeface="Cambria" panose="02040503050406030204" pitchFamily="18" charset="0"/>
                <a:ea typeface="Cambria" panose="02040503050406030204" pitchFamily="18" charset="0"/>
              </a:rPr>
              <a:t>Les programmes européens à retenir pour la R&amp;D</a:t>
            </a:r>
          </a:p>
        </p:txBody>
      </p:sp>
      <p:sp>
        <p:nvSpPr>
          <p:cNvPr id="5" name="Espace réservé du texte 4">
            <a:extLst>
              <a:ext uri="{FF2B5EF4-FFF2-40B4-BE49-F238E27FC236}">
                <a16:creationId xmlns:a16="http://schemas.microsoft.com/office/drawing/2014/main" id="{D15223A4-07DB-8156-DDE7-F94CAF8AE05D}"/>
              </a:ext>
            </a:extLst>
          </p:cNvPr>
          <p:cNvSpPr>
            <a:spLocks noGrp="1"/>
          </p:cNvSpPr>
          <p:nvPr>
            <p:ph type="body" idx="1"/>
          </p:nvPr>
        </p:nvSpPr>
        <p:spPr/>
        <p:txBody>
          <a:bodyPr/>
          <a:lstStyle/>
          <a:p>
            <a:r>
              <a:rPr lang="fr-FR" noProof="0" dirty="0">
                <a:latin typeface="Cambria" panose="02040503050406030204" pitchFamily="18" charset="0"/>
                <a:ea typeface="Cambria" panose="02040503050406030204" pitchFamily="18" charset="0"/>
              </a:rPr>
              <a:t>Horizon Europe, PRIMA, Next Med (ex ENI CBC)</a:t>
            </a:r>
          </a:p>
        </p:txBody>
      </p:sp>
    </p:spTree>
    <p:extLst>
      <p:ext uri="{BB962C8B-B14F-4D97-AF65-F5344CB8AC3E}">
        <p14:creationId xmlns:p14="http://schemas.microsoft.com/office/powerpoint/2010/main" val="2631483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6E59DD6-4D03-84D9-4ADF-548057AAE60A}"/>
              </a:ext>
            </a:extLst>
          </p:cNvPr>
          <p:cNvSpPr>
            <a:spLocks noGrp="1"/>
          </p:cNvSpPr>
          <p:nvPr>
            <p:ph type="title"/>
          </p:nvPr>
        </p:nvSpPr>
        <p:spPr/>
        <p:txBody>
          <a:bodyPr>
            <a:normAutofit/>
          </a:bodyPr>
          <a:lstStyle/>
          <a:p>
            <a:r>
              <a:rPr lang="fr-FR" sz="4000" dirty="0"/>
              <a:t>Le cadre de la coopération Algérie-Europe</a:t>
            </a:r>
            <a:endParaRPr lang="en-GB" sz="4000" dirty="0"/>
          </a:p>
        </p:txBody>
      </p:sp>
      <p:sp>
        <p:nvSpPr>
          <p:cNvPr id="5" name="Espace réservé du contenu 4">
            <a:extLst>
              <a:ext uri="{FF2B5EF4-FFF2-40B4-BE49-F238E27FC236}">
                <a16:creationId xmlns:a16="http://schemas.microsoft.com/office/drawing/2014/main" id="{9A9485D9-74A6-40C3-5AF0-D67E37BDE05E}"/>
              </a:ext>
            </a:extLst>
          </p:cNvPr>
          <p:cNvSpPr>
            <a:spLocks noGrp="1"/>
          </p:cNvSpPr>
          <p:nvPr>
            <p:ph idx="1"/>
          </p:nvPr>
        </p:nvSpPr>
        <p:spPr>
          <a:xfrm>
            <a:off x="1291771" y="1439916"/>
            <a:ext cx="10535608" cy="4916433"/>
          </a:xfrm>
        </p:spPr>
        <p:txBody>
          <a:bodyPr>
            <a:normAutofit/>
          </a:bodyPr>
          <a:lstStyle/>
          <a:p>
            <a:pPr marL="0" indent="0">
              <a:buNone/>
            </a:pPr>
            <a:r>
              <a:rPr lang="fr-FR" sz="3200" dirty="0"/>
              <a:t>Cadre général fixé par l’</a:t>
            </a:r>
            <a:r>
              <a:rPr lang="fr-FR" sz="3200" b="1" dirty="0"/>
              <a:t>Accord d’association</a:t>
            </a:r>
            <a:r>
              <a:rPr lang="fr-FR" sz="3200" dirty="0"/>
              <a:t>, (</a:t>
            </a:r>
            <a:r>
              <a:rPr lang="fr-FR" dirty="0"/>
              <a:t>2005 / 2017</a:t>
            </a:r>
            <a:r>
              <a:rPr lang="fr-FR" sz="3200" dirty="0"/>
              <a:t>) </a:t>
            </a:r>
          </a:p>
          <a:p>
            <a:r>
              <a:rPr lang="fr-FR" sz="3200" b="1" dirty="0"/>
              <a:t>Politique européenne de voisinage</a:t>
            </a:r>
            <a:endParaRPr lang="fr-FR" sz="3200" dirty="0"/>
          </a:p>
          <a:p>
            <a:r>
              <a:rPr lang="fr-FR" sz="3200" dirty="0"/>
              <a:t>Niveau régional : l’</a:t>
            </a:r>
            <a:r>
              <a:rPr lang="fr-FR" sz="3200" b="1" dirty="0"/>
              <a:t>Union pour la Méditerranée (</a:t>
            </a:r>
            <a:r>
              <a:rPr lang="fr-FR" sz="3200" dirty="0"/>
              <a:t>l’UE + 15 pays Sud &amp; Est méd.)</a:t>
            </a:r>
          </a:p>
          <a:p>
            <a:pPr marL="0" indent="0">
              <a:buNone/>
            </a:pPr>
            <a:r>
              <a:rPr lang="fr-FR" sz="3200" b="1" dirty="0">
                <a:solidFill>
                  <a:schemeClr val="accent1">
                    <a:lumMod val="60000"/>
                    <a:lumOff val="40000"/>
                  </a:schemeClr>
                </a:solidFill>
              </a:rPr>
              <a:t>Coopération scientifique &amp; technologique entre l’UE et l’Algérie </a:t>
            </a:r>
          </a:p>
          <a:p>
            <a:r>
              <a:rPr lang="en-GB" sz="3200" dirty="0"/>
              <a:t> Accord </a:t>
            </a:r>
            <a:r>
              <a:rPr lang="en-GB" sz="3200" dirty="0" err="1"/>
              <a:t>scientifique</a:t>
            </a:r>
            <a:r>
              <a:rPr lang="en-GB" sz="3200" dirty="0"/>
              <a:t> et </a:t>
            </a:r>
            <a:r>
              <a:rPr lang="en-GB" sz="3200" dirty="0" err="1"/>
              <a:t>technologique</a:t>
            </a:r>
            <a:r>
              <a:rPr lang="en-GB" sz="3200" dirty="0"/>
              <a:t> (2012) (</a:t>
            </a:r>
            <a:r>
              <a:rPr lang="en-GB" b="0" i="0" u="sng" dirty="0">
                <a:effectLst/>
                <a:hlinkClick r:id="rId2"/>
              </a:rPr>
              <a:t>5e </a:t>
            </a:r>
            <a:r>
              <a:rPr lang="en-GB" b="0" i="0" u="sng" dirty="0" err="1">
                <a:effectLst/>
                <a:hlinkClick r:id="rId2"/>
              </a:rPr>
              <a:t>Comité</a:t>
            </a:r>
            <a:r>
              <a:rPr lang="en-GB" b="0" i="0" u="sng" dirty="0">
                <a:effectLst/>
                <a:hlinkClick r:id="rId2"/>
              </a:rPr>
              <a:t> </a:t>
            </a:r>
            <a:r>
              <a:rPr lang="en-GB" b="0" i="0" u="sng" dirty="0" err="1">
                <a:effectLst/>
                <a:hlinkClick r:id="rId2"/>
              </a:rPr>
              <a:t>mixte</a:t>
            </a:r>
            <a:r>
              <a:rPr lang="en-GB" b="0" i="0" u="sng" dirty="0">
                <a:effectLst/>
                <a:hlinkClick r:id="rId2"/>
              </a:rPr>
              <a:t> UE-Algérie</a:t>
            </a:r>
            <a:r>
              <a:rPr lang="en-GB" sz="3200" b="0" i="0" u="sng" dirty="0">
                <a:effectLst/>
              </a:rPr>
              <a:t>)</a:t>
            </a:r>
          </a:p>
          <a:p>
            <a:r>
              <a:rPr lang="en-GB" sz="3200" dirty="0"/>
              <a:t>En </a:t>
            </a:r>
            <a:r>
              <a:rPr lang="en-GB" sz="3200" dirty="0" err="1"/>
              <a:t>devenir</a:t>
            </a:r>
            <a:r>
              <a:rPr lang="en-GB" sz="3200" dirty="0"/>
              <a:t> : </a:t>
            </a:r>
            <a:r>
              <a:rPr lang="fr-FR" sz="3200" b="1" dirty="0"/>
              <a:t>IPTICAR* </a:t>
            </a:r>
            <a:r>
              <a:rPr lang="fr-FR" sz="3200" dirty="0"/>
              <a:t>: </a:t>
            </a:r>
          </a:p>
        </p:txBody>
      </p:sp>
      <p:pic>
        <p:nvPicPr>
          <p:cNvPr id="1026" name="Picture 2" descr="Partenariat Euro-Med pour la recherche et l’innovation (PRIMA)">
            <a:extLst>
              <a:ext uri="{FF2B5EF4-FFF2-40B4-BE49-F238E27FC236}">
                <a16:creationId xmlns:a16="http://schemas.microsoft.com/office/drawing/2014/main" id="{BE3CB6FF-EC90-6358-BDC1-43AF76CDB6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79" r="65238"/>
          <a:stretch/>
        </p:blipFill>
        <p:spPr bwMode="auto">
          <a:xfrm>
            <a:off x="0" y="1516828"/>
            <a:ext cx="1291771" cy="33337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15E45012-56A6-7029-B9B7-FE5537EBAC21}"/>
              </a:ext>
            </a:extLst>
          </p:cNvPr>
          <p:cNvSpPr txBox="1"/>
          <p:nvPr/>
        </p:nvSpPr>
        <p:spPr>
          <a:xfrm>
            <a:off x="3289465" y="6492875"/>
            <a:ext cx="9260015" cy="646331"/>
          </a:xfrm>
          <a:prstGeom prst="rect">
            <a:avLst/>
          </a:prstGeom>
          <a:noFill/>
        </p:spPr>
        <p:txBody>
          <a:bodyPr wrap="square" rtlCol="0">
            <a:spAutoFit/>
          </a:bodyPr>
          <a:lstStyle/>
          <a:p>
            <a:r>
              <a:rPr lang="fr-FR" i="1" dirty="0">
                <a:latin typeface="Cambria" panose="02040503050406030204" pitchFamily="18" charset="0"/>
                <a:ea typeface="Cambria" panose="02040503050406030204" pitchFamily="18" charset="0"/>
              </a:rPr>
              <a:t>*Programme d'appui à la politique d'internationalisation de la Recherche et de l'Innovation</a:t>
            </a:r>
            <a:endParaRPr lang="en-GB" i="1" dirty="0">
              <a:latin typeface="Cambria" panose="02040503050406030204" pitchFamily="18" charset="0"/>
              <a:ea typeface="Cambria" panose="02040503050406030204" pitchFamily="18" charset="0"/>
            </a:endParaRPr>
          </a:p>
          <a:p>
            <a:endParaRPr lang="en-GB" dirty="0">
              <a:latin typeface="Cambria" panose="02040503050406030204" pitchFamily="18" charset="0"/>
              <a:ea typeface="Cambria" panose="02040503050406030204" pitchFamily="18" charset="0"/>
            </a:endParaRPr>
          </a:p>
        </p:txBody>
      </p:sp>
      <p:sp>
        <p:nvSpPr>
          <p:cNvPr id="2" name="Espace réservé du numéro de diapositive 3">
            <a:extLst>
              <a:ext uri="{FF2B5EF4-FFF2-40B4-BE49-F238E27FC236}">
                <a16:creationId xmlns:a16="http://schemas.microsoft.com/office/drawing/2014/main" id="{118C0965-1A14-16DF-1EE5-17484B2F9787}"/>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7A26BC6-3AD6-4031-B39F-1DDABC68D122}" type="slidenum">
              <a:rPr lang="fr-FR" smtClean="0"/>
              <a:pPr>
                <a:defRPr/>
              </a:pPr>
              <a:t>13</a:t>
            </a:fld>
            <a:endParaRPr lang="fr-FR" dirty="0">
              <a:solidFill>
                <a:prstClr val="black">
                  <a:tint val="75000"/>
                </a:prst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20105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id="{EC1E33AF-3E15-F6BD-40C6-594299F7919B}"/>
              </a:ext>
            </a:extLst>
          </p:cNvPr>
          <p:cNvSpPr/>
          <p:nvPr/>
        </p:nvSpPr>
        <p:spPr>
          <a:xfrm>
            <a:off x="452760" y="5549141"/>
            <a:ext cx="11211069" cy="958788"/>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38" name="Flowchart: Alternate Process 41">
            <a:extLst>
              <a:ext uri="{FF2B5EF4-FFF2-40B4-BE49-F238E27FC236}">
                <a16:creationId xmlns:a16="http://schemas.microsoft.com/office/drawing/2014/main" id="{603D9015-5D04-5052-5EA2-5BF3E8840DD2}"/>
              </a:ext>
            </a:extLst>
          </p:cNvPr>
          <p:cNvSpPr/>
          <p:nvPr/>
        </p:nvSpPr>
        <p:spPr>
          <a:xfrm>
            <a:off x="5976904" y="4600696"/>
            <a:ext cx="5495441" cy="255497"/>
          </a:xfrm>
          <a:prstGeom prst="flowChartAlternateProcess">
            <a:avLst/>
          </a:prstGeom>
          <a:solidFill>
            <a:srgbClr val="001489"/>
          </a:solidFill>
          <a:ln>
            <a:solidFill>
              <a:srgbClr val="002654"/>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InterReg</a:t>
            </a:r>
            <a:r>
              <a:rPr kumimoji="0" lang="fr-FR" sz="2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fr-FR" sz="20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NextMed</a:t>
            </a:r>
            <a:endParaRPr kumimoji="0" lang="fr-FR" sz="2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5" name="Picture 2">
            <a:extLst>
              <a:ext uri="{FF2B5EF4-FFF2-40B4-BE49-F238E27FC236}">
                <a16:creationId xmlns:a16="http://schemas.microsoft.com/office/drawing/2014/main" id="{EFC54217-6EDC-5E5C-590C-F647143E69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343881" y="875666"/>
            <a:ext cx="10877494" cy="349758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 coins arrondis 7">
            <a:extLst>
              <a:ext uri="{FF2B5EF4-FFF2-40B4-BE49-F238E27FC236}">
                <a16:creationId xmlns:a16="http://schemas.microsoft.com/office/drawing/2014/main" id="{92FA1429-D5F5-0FF7-058B-7BD8FAB00D85}"/>
              </a:ext>
            </a:extLst>
          </p:cNvPr>
          <p:cNvSpPr/>
          <p:nvPr/>
        </p:nvSpPr>
        <p:spPr>
          <a:xfrm>
            <a:off x="621437" y="5806111"/>
            <a:ext cx="2618913" cy="26621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atin typeface="Cambria" panose="02040503050406030204" pitchFamily="18" charset="0"/>
                <a:ea typeface="Cambria" panose="02040503050406030204" pitchFamily="18" charset="0"/>
              </a:rPr>
              <a:t>ERC </a:t>
            </a:r>
            <a:endParaRPr lang="en-GB" dirty="0">
              <a:latin typeface="Cambria" panose="02040503050406030204" pitchFamily="18" charset="0"/>
              <a:ea typeface="Cambria" panose="02040503050406030204" pitchFamily="18" charset="0"/>
            </a:endParaRPr>
          </a:p>
        </p:txBody>
      </p:sp>
      <p:sp>
        <p:nvSpPr>
          <p:cNvPr id="9" name="Rectangle : coins arrondis 8">
            <a:extLst>
              <a:ext uri="{FF2B5EF4-FFF2-40B4-BE49-F238E27FC236}">
                <a16:creationId xmlns:a16="http://schemas.microsoft.com/office/drawing/2014/main" id="{C8CF0C9A-C9A8-784A-D825-48B33978C389}"/>
              </a:ext>
            </a:extLst>
          </p:cNvPr>
          <p:cNvSpPr/>
          <p:nvPr/>
        </p:nvSpPr>
        <p:spPr>
          <a:xfrm>
            <a:off x="3382393" y="5834619"/>
            <a:ext cx="3283843" cy="2377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atin typeface="Cambria" panose="02040503050406030204" pitchFamily="18" charset="0"/>
                <a:ea typeface="Cambria" panose="02040503050406030204" pitchFamily="18" charset="0"/>
              </a:rPr>
              <a:t>RIA </a:t>
            </a:r>
            <a:endParaRPr lang="en-GB" dirty="0">
              <a:latin typeface="Cambria" panose="02040503050406030204" pitchFamily="18" charset="0"/>
              <a:ea typeface="Cambria" panose="02040503050406030204" pitchFamily="18" charset="0"/>
            </a:endParaRPr>
          </a:p>
        </p:txBody>
      </p:sp>
      <p:sp>
        <p:nvSpPr>
          <p:cNvPr id="10" name="Rectangle : coins arrondis 9">
            <a:extLst>
              <a:ext uri="{FF2B5EF4-FFF2-40B4-BE49-F238E27FC236}">
                <a16:creationId xmlns:a16="http://schemas.microsoft.com/office/drawing/2014/main" id="{56680252-2F8C-CE9B-7811-66745141E6B9}"/>
              </a:ext>
            </a:extLst>
          </p:cNvPr>
          <p:cNvSpPr/>
          <p:nvPr/>
        </p:nvSpPr>
        <p:spPr>
          <a:xfrm>
            <a:off x="621437" y="6171764"/>
            <a:ext cx="4163627" cy="26621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atin typeface="Cambria" panose="02040503050406030204" pitchFamily="18" charset="0"/>
                <a:ea typeface="Cambria" panose="02040503050406030204" pitchFamily="18" charset="0"/>
              </a:rPr>
              <a:t>MSCA </a:t>
            </a:r>
            <a:endParaRPr lang="en-GB" dirty="0">
              <a:latin typeface="Cambria" panose="02040503050406030204" pitchFamily="18" charset="0"/>
              <a:ea typeface="Cambria" panose="02040503050406030204" pitchFamily="18" charset="0"/>
            </a:endParaRPr>
          </a:p>
        </p:txBody>
      </p:sp>
      <p:sp>
        <p:nvSpPr>
          <p:cNvPr id="11" name="Rectangle : coins arrondis 10">
            <a:extLst>
              <a:ext uri="{FF2B5EF4-FFF2-40B4-BE49-F238E27FC236}">
                <a16:creationId xmlns:a16="http://schemas.microsoft.com/office/drawing/2014/main" id="{2475B917-73A7-07B2-039B-A65D212964E5}"/>
              </a:ext>
            </a:extLst>
          </p:cNvPr>
          <p:cNvSpPr/>
          <p:nvPr/>
        </p:nvSpPr>
        <p:spPr>
          <a:xfrm>
            <a:off x="6666236" y="6072326"/>
            <a:ext cx="2618913" cy="35139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atin typeface="Cambria" panose="02040503050406030204" pitchFamily="18" charset="0"/>
                <a:ea typeface="Cambria" panose="02040503050406030204" pitchFamily="18" charset="0"/>
              </a:rPr>
              <a:t>IA </a:t>
            </a:r>
            <a:endParaRPr lang="en-GB" dirty="0">
              <a:latin typeface="Cambria" panose="02040503050406030204" pitchFamily="18" charset="0"/>
              <a:ea typeface="Cambria" panose="02040503050406030204" pitchFamily="18" charset="0"/>
            </a:endParaRPr>
          </a:p>
        </p:txBody>
      </p:sp>
      <p:pic>
        <p:nvPicPr>
          <p:cNvPr id="12" name="Picture 2">
            <a:extLst>
              <a:ext uri="{FF2B5EF4-FFF2-40B4-BE49-F238E27FC236}">
                <a16:creationId xmlns:a16="http://schemas.microsoft.com/office/drawing/2014/main" id="{1E7DF6E5-CD56-383D-D392-2D9E97314C8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7" y="5014750"/>
            <a:ext cx="1241528" cy="966170"/>
          </a:xfrm>
          <a:prstGeom prst="rect">
            <a:avLst/>
          </a:prstGeom>
          <a:noFill/>
          <a:extLst>
            <a:ext uri="{909E8E84-426E-40DD-AFC4-6F175D3DCCD1}">
              <a14:hiddenFill xmlns:a14="http://schemas.microsoft.com/office/drawing/2010/main">
                <a:solidFill>
                  <a:srgbClr val="FFFFFF"/>
                </a:solidFill>
              </a14:hiddenFill>
            </a:ext>
          </a:extLst>
        </p:spPr>
      </p:pic>
      <p:sp>
        <p:nvSpPr>
          <p:cNvPr id="14" name="Flowchart: Alternate Process 41">
            <a:extLst>
              <a:ext uri="{FF2B5EF4-FFF2-40B4-BE49-F238E27FC236}">
                <a16:creationId xmlns:a16="http://schemas.microsoft.com/office/drawing/2014/main" id="{EF896A8E-744A-AB05-6431-29F02322B0B9}"/>
              </a:ext>
            </a:extLst>
          </p:cNvPr>
          <p:cNvSpPr/>
          <p:nvPr/>
        </p:nvSpPr>
        <p:spPr>
          <a:xfrm>
            <a:off x="4596549" y="5095209"/>
            <a:ext cx="6957186" cy="303808"/>
          </a:xfrm>
          <a:prstGeom prst="flowChartAlternateProcess">
            <a:avLst/>
          </a:prstGeom>
          <a:solidFill>
            <a:schemeClr val="accent6"/>
          </a:solidFill>
          <a:ln>
            <a:no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PRIMA</a:t>
            </a:r>
          </a:p>
        </p:txBody>
      </p:sp>
      <p:sp>
        <p:nvSpPr>
          <p:cNvPr id="15" name="Rectangle : coins arrondis 14">
            <a:extLst>
              <a:ext uri="{FF2B5EF4-FFF2-40B4-BE49-F238E27FC236}">
                <a16:creationId xmlns:a16="http://schemas.microsoft.com/office/drawing/2014/main" id="{7096395F-4DC1-94F9-DD10-F92FDCD44828}"/>
              </a:ext>
            </a:extLst>
          </p:cNvPr>
          <p:cNvSpPr/>
          <p:nvPr/>
        </p:nvSpPr>
        <p:spPr>
          <a:xfrm>
            <a:off x="8853432" y="5662964"/>
            <a:ext cx="2618913" cy="31795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atin typeface="Cambria" panose="02040503050406030204" pitchFamily="18" charset="0"/>
                <a:ea typeface="Cambria" panose="02040503050406030204" pitchFamily="18" charset="0"/>
              </a:rPr>
              <a:t>EIC </a:t>
            </a:r>
            <a:endParaRPr lang="en-GB" dirty="0">
              <a:latin typeface="Cambria" panose="02040503050406030204" pitchFamily="18" charset="0"/>
              <a:ea typeface="Cambria" panose="02040503050406030204" pitchFamily="18" charset="0"/>
            </a:endParaRPr>
          </a:p>
        </p:txBody>
      </p:sp>
      <p:sp>
        <p:nvSpPr>
          <p:cNvPr id="16" name="Titre 1">
            <a:extLst>
              <a:ext uri="{FF2B5EF4-FFF2-40B4-BE49-F238E27FC236}">
                <a16:creationId xmlns:a16="http://schemas.microsoft.com/office/drawing/2014/main" id="{BA9C6B77-B34B-262D-AE64-60EFCB6E18F0}"/>
              </a:ext>
            </a:extLst>
          </p:cNvPr>
          <p:cNvSpPr>
            <a:spLocks noGrp="1"/>
          </p:cNvSpPr>
          <p:nvPr>
            <p:ph type="title"/>
          </p:nvPr>
        </p:nvSpPr>
        <p:spPr>
          <a:xfrm>
            <a:off x="483476" y="365125"/>
            <a:ext cx="11214538" cy="687481"/>
          </a:xfrm>
        </p:spPr>
        <p:txBody>
          <a:bodyPr>
            <a:normAutofit/>
          </a:bodyPr>
          <a:lstStyle/>
          <a:p>
            <a:r>
              <a:rPr lang="fr-FR" sz="4000" dirty="0"/>
              <a:t>Positionnement des programmes</a:t>
            </a:r>
          </a:p>
        </p:txBody>
      </p:sp>
      <p:sp>
        <p:nvSpPr>
          <p:cNvPr id="17" name="Espace réservé du numéro de diapositive 3">
            <a:extLst>
              <a:ext uri="{FF2B5EF4-FFF2-40B4-BE49-F238E27FC236}">
                <a16:creationId xmlns:a16="http://schemas.microsoft.com/office/drawing/2014/main" id="{9569984B-CC00-45BB-4F48-F94399ED63E3}"/>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7A26BC6-3AD6-4031-B39F-1DDABC68D122}" type="slidenum">
              <a:rPr lang="fr-FR" smtClean="0"/>
              <a:pPr>
                <a:defRPr/>
              </a:pPr>
              <a:t>14</a:t>
            </a:fld>
            <a:endParaRPr lang="fr-FR" dirty="0">
              <a:solidFill>
                <a:prstClr val="black">
                  <a:tint val="75000"/>
                </a:prst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96009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D1FA97-57FB-2D00-47A0-A5719BC1CF3B}"/>
              </a:ext>
            </a:extLst>
          </p:cNvPr>
          <p:cNvSpPr>
            <a:spLocks noGrp="1"/>
          </p:cNvSpPr>
          <p:nvPr>
            <p:ph type="title"/>
          </p:nvPr>
        </p:nvSpPr>
        <p:spPr>
          <a:xfrm>
            <a:off x="2929537" y="360276"/>
            <a:ext cx="9262463" cy="687481"/>
          </a:xfrm>
        </p:spPr>
        <p:txBody>
          <a:bodyPr/>
          <a:lstStyle/>
          <a:p>
            <a:r>
              <a:rPr lang="fr-FR" dirty="0"/>
              <a:t>Le programme phare de la R&amp;D EU</a:t>
            </a:r>
          </a:p>
        </p:txBody>
      </p:sp>
      <p:pic>
        <p:nvPicPr>
          <p:cNvPr id="1026" name="Picture 2" descr="Architecture d'Horizon Europe">
            <a:extLst>
              <a:ext uri="{FF2B5EF4-FFF2-40B4-BE49-F238E27FC236}">
                <a16:creationId xmlns:a16="http://schemas.microsoft.com/office/drawing/2014/main" id="{88D5891E-9601-13B1-44A2-70A0798A77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643"/>
          <a:stretch/>
        </p:blipFill>
        <p:spPr bwMode="auto">
          <a:xfrm>
            <a:off x="2165975" y="1612548"/>
            <a:ext cx="8463402" cy="3080386"/>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463E1EE8-12B6-60E2-AFAB-5C619E1C7E27}"/>
              </a:ext>
            </a:extLst>
          </p:cNvPr>
          <p:cNvSpPr txBox="1"/>
          <p:nvPr/>
        </p:nvSpPr>
        <p:spPr>
          <a:xfrm rot="16200000">
            <a:off x="520096" y="2954021"/>
            <a:ext cx="2982180"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fr-FR" sz="1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hlinkClick r:id="rId4"/>
              </a:rPr>
              <a:t>https://www.horizon-europe.gouv.fr/</a:t>
            </a:r>
            <a:endParaRPr kumimoji="0" lang="fr-FR" sz="1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3" name="Flowchart: Alternate Process 26">
            <a:extLst>
              <a:ext uri="{FF2B5EF4-FFF2-40B4-BE49-F238E27FC236}">
                <a16:creationId xmlns:a16="http://schemas.microsoft.com/office/drawing/2014/main" id="{CAF3B3A2-CECC-A912-D316-D6EE4C0D078A}"/>
              </a:ext>
            </a:extLst>
          </p:cNvPr>
          <p:cNvSpPr/>
          <p:nvPr/>
        </p:nvSpPr>
        <p:spPr>
          <a:xfrm>
            <a:off x="1596373" y="4787081"/>
            <a:ext cx="3068341" cy="613421"/>
          </a:xfrm>
          <a:prstGeom prst="flowChartAlternateProcess">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Recherche fondamentale / appliquée</a:t>
            </a:r>
          </a:p>
        </p:txBody>
      </p:sp>
      <p:sp>
        <p:nvSpPr>
          <p:cNvPr id="35" name="Flowchart: Alternate Process 29">
            <a:extLst>
              <a:ext uri="{FF2B5EF4-FFF2-40B4-BE49-F238E27FC236}">
                <a16:creationId xmlns:a16="http://schemas.microsoft.com/office/drawing/2014/main" id="{9EBEA198-A665-EAFC-63A6-FEC49FE96D74}"/>
              </a:ext>
            </a:extLst>
          </p:cNvPr>
          <p:cNvSpPr/>
          <p:nvPr/>
        </p:nvSpPr>
        <p:spPr>
          <a:xfrm>
            <a:off x="4751325" y="4787082"/>
            <a:ext cx="3235529" cy="613421"/>
          </a:xfrm>
          <a:prstGeom prst="flowChartAlternateProcess">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Recherche avancée / Développement expérimentale et/ou technologique</a:t>
            </a:r>
          </a:p>
        </p:txBody>
      </p:sp>
      <p:sp>
        <p:nvSpPr>
          <p:cNvPr id="36" name="Flowchart: Alternate Process 30">
            <a:extLst>
              <a:ext uri="{FF2B5EF4-FFF2-40B4-BE49-F238E27FC236}">
                <a16:creationId xmlns:a16="http://schemas.microsoft.com/office/drawing/2014/main" id="{BFD14136-1915-8EA3-8184-518CFFC8EACC}"/>
              </a:ext>
            </a:extLst>
          </p:cNvPr>
          <p:cNvSpPr/>
          <p:nvPr/>
        </p:nvSpPr>
        <p:spPr>
          <a:xfrm>
            <a:off x="8081653" y="4787082"/>
            <a:ext cx="3068341" cy="613421"/>
          </a:xfrm>
          <a:prstGeom prst="flowChartAlternateProcess">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Tests et qualification opérationnel et complet du système &amp; commercialisation</a:t>
            </a:r>
          </a:p>
        </p:txBody>
      </p:sp>
      <p:sp>
        <p:nvSpPr>
          <p:cNvPr id="3" name="Flowchart: Alternate Process 41">
            <a:extLst>
              <a:ext uri="{FF2B5EF4-FFF2-40B4-BE49-F238E27FC236}">
                <a16:creationId xmlns:a16="http://schemas.microsoft.com/office/drawing/2014/main" id="{48E51A13-45DC-1ECB-EA74-67CB98A48BC5}"/>
              </a:ext>
            </a:extLst>
          </p:cNvPr>
          <p:cNvSpPr/>
          <p:nvPr/>
        </p:nvSpPr>
        <p:spPr>
          <a:xfrm>
            <a:off x="2382522" y="1173643"/>
            <a:ext cx="8030307" cy="280360"/>
          </a:xfrm>
          <a:prstGeom prst="flowChartAlternateProcess">
            <a:avLst/>
          </a:prstGeom>
          <a:solidFill>
            <a:schemeClr val="accent2"/>
          </a:solidFill>
          <a:ln>
            <a:solidFill>
              <a:schemeClr val="accent2"/>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2021 – 2027 : Budget </a:t>
            </a:r>
            <a:r>
              <a:rPr kumimoji="0" lang="fr-FR" sz="24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prév</a:t>
            </a:r>
            <a:r>
              <a:rPr kumimoji="0" lang="fr-FR"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de 95,5 Mds€</a:t>
            </a:r>
          </a:p>
        </p:txBody>
      </p:sp>
      <p:sp>
        <p:nvSpPr>
          <p:cNvPr id="6" name="ZoneTexte 5">
            <a:extLst>
              <a:ext uri="{FF2B5EF4-FFF2-40B4-BE49-F238E27FC236}">
                <a16:creationId xmlns:a16="http://schemas.microsoft.com/office/drawing/2014/main" id="{AD8FBF83-FC3C-8B10-4053-B4C2FB2C2435}"/>
              </a:ext>
            </a:extLst>
          </p:cNvPr>
          <p:cNvSpPr txBox="1"/>
          <p:nvPr/>
        </p:nvSpPr>
        <p:spPr>
          <a:xfrm>
            <a:off x="2191030" y="1634583"/>
            <a:ext cx="108248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25 Mds€</a:t>
            </a:r>
            <a:endParaRPr kumimoji="0" lang="fr-FR"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A97CCB2F-5F29-96CD-DBB5-B68B9EAECD81}"/>
              </a:ext>
            </a:extLst>
          </p:cNvPr>
          <p:cNvSpPr txBox="1"/>
          <p:nvPr/>
        </p:nvSpPr>
        <p:spPr>
          <a:xfrm>
            <a:off x="4834400" y="1681520"/>
            <a:ext cx="128704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53,5 Mds€</a:t>
            </a:r>
            <a:endParaRPr kumimoji="0" lang="fr-FR"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9" name="ZoneTexte 8">
            <a:extLst>
              <a:ext uri="{FF2B5EF4-FFF2-40B4-BE49-F238E27FC236}">
                <a16:creationId xmlns:a16="http://schemas.microsoft.com/office/drawing/2014/main" id="{AC9F3B36-3705-2EEA-A07B-3A0B9305A6C5}"/>
              </a:ext>
            </a:extLst>
          </p:cNvPr>
          <p:cNvSpPr txBox="1"/>
          <p:nvPr/>
        </p:nvSpPr>
        <p:spPr>
          <a:xfrm>
            <a:off x="8328777" y="1604643"/>
            <a:ext cx="128704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13,6 Mds€</a:t>
            </a:r>
            <a:endParaRPr kumimoji="0" lang="fr-FR"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5" name="Picture 2">
            <a:extLst>
              <a:ext uri="{FF2B5EF4-FFF2-40B4-BE49-F238E27FC236}">
                <a16:creationId xmlns:a16="http://schemas.microsoft.com/office/drawing/2014/main" id="{6F7B300E-87EE-FED3-C14E-C5C3999EE1C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9144" b="26546"/>
          <a:stretch/>
        </p:blipFill>
        <p:spPr bwMode="auto">
          <a:xfrm>
            <a:off x="1967082" y="5533478"/>
            <a:ext cx="8304302" cy="11831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100DCA47-9853-7A2B-7D39-928BD54AF45B}"/>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6597" y="-180496"/>
            <a:ext cx="2447925" cy="1905000"/>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u numéro de diapositive 3">
            <a:extLst>
              <a:ext uri="{FF2B5EF4-FFF2-40B4-BE49-F238E27FC236}">
                <a16:creationId xmlns:a16="http://schemas.microsoft.com/office/drawing/2014/main" id="{DE1F910C-9674-4C84-7061-B38EFA3FA16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7A26BC6-3AD6-4031-B39F-1DDABC68D122}" type="slidenum">
              <a:rPr lang="fr-FR" smtClean="0"/>
              <a:pPr>
                <a:defRPr/>
              </a:pPr>
              <a:t>15</a:t>
            </a:fld>
            <a:endParaRPr lang="fr-FR" dirty="0">
              <a:solidFill>
                <a:prstClr val="black">
                  <a:tint val="75000"/>
                </a:prst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1188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92AB7-059F-8A5F-6A6D-799955A84E1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EA6F259-86C3-1EF5-58C5-4967DBFF7401}"/>
              </a:ext>
            </a:extLst>
          </p:cNvPr>
          <p:cNvSpPr>
            <a:spLocks noGrp="1"/>
          </p:cNvSpPr>
          <p:nvPr>
            <p:ph type="title"/>
          </p:nvPr>
        </p:nvSpPr>
        <p:spPr/>
        <p:txBody>
          <a:bodyPr>
            <a:normAutofit/>
          </a:bodyPr>
          <a:lstStyle/>
          <a:p>
            <a:r>
              <a:rPr lang="fr-FR" sz="4000" dirty="0"/>
              <a:t>HEU : Un financement généreux</a:t>
            </a:r>
          </a:p>
        </p:txBody>
      </p:sp>
      <p:sp>
        <p:nvSpPr>
          <p:cNvPr id="3" name="Espace réservé du contenu 2">
            <a:extLst>
              <a:ext uri="{FF2B5EF4-FFF2-40B4-BE49-F238E27FC236}">
                <a16:creationId xmlns:a16="http://schemas.microsoft.com/office/drawing/2014/main" id="{78C57B27-9DF5-060D-2E7F-1FB919915DE4}"/>
              </a:ext>
            </a:extLst>
          </p:cNvPr>
          <p:cNvSpPr>
            <a:spLocks noGrp="1"/>
          </p:cNvSpPr>
          <p:nvPr>
            <p:ph idx="4294967295"/>
          </p:nvPr>
        </p:nvSpPr>
        <p:spPr>
          <a:xfrm>
            <a:off x="720986" y="1342700"/>
            <a:ext cx="11214100" cy="5176853"/>
          </a:xfrm>
        </p:spPr>
        <p:txBody>
          <a:bodyPr>
            <a:normAutofit fontScale="92500" lnSpcReduction="10000"/>
          </a:bodyPr>
          <a:lstStyle/>
          <a:p>
            <a:pPr>
              <a:buClr>
                <a:schemeClr val="bg2">
                  <a:lumMod val="50000"/>
                </a:schemeClr>
              </a:buClr>
              <a:buFont typeface="Wingdings" panose="05000000000000000000" pitchFamily="2" charset="2"/>
              <a:buChar char="ü"/>
            </a:pPr>
            <a:r>
              <a:rPr lang="fr-FR" sz="3500" dirty="0">
                <a:solidFill>
                  <a:schemeClr val="bg2">
                    <a:lumMod val="50000"/>
                  </a:schemeClr>
                </a:solidFill>
                <a:latin typeface="Cambria" panose="02040503050406030204" pitchFamily="18" charset="0"/>
                <a:ea typeface="Cambria" panose="02040503050406030204" pitchFamily="18" charset="0"/>
              </a:rPr>
              <a:t> Taux de financement jusqu’à 100% </a:t>
            </a:r>
          </a:p>
          <a:p>
            <a:pPr>
              <a:buClr>
                <a:schemeClr val="bg2">
                  <a:lumMod val="50000"/>
                </a:schemeClr>
              </a:buClr>
              <a:buFont typeface="Wingdings" panose="05000000000000000000" pitchFamily="2" charset="2"/>
              <a:buChar char="ü"/>
            </a:pPr>
            <a:r>
              <a:rPr lang="fr-FR" sz="3500" dirty="0">
                <a:solidFill>
                  <a:schemeClr val="bg2">
                    <a:lumMod val="50000"/>
                  </a:schemeClr>
                </a:solidFill>
                <a:latin typeface="Cambria" panose="02040503050406030204" pitchFamily="18" charset="0"/>
                <a:ea typeface="Cambria" panose="02040503050406030204" pitchFamily="18" charset="0"/>
              </a:rPr>
              <a:t> Durée usuelle : 24 à 36 mois en moyenne</a:t>
            </a:r>
          </a:p>
          <a:p>
            <a:pPr>
              <a:buClr>
                <a:schemeClr val="bg2">
                  <a:lumMod val="50000"/>
                </a:schemeClr>
              </a:buClr>
              <a:buFont typeface="Wingdings" panose="05000000000000000000" pitchFamily="2" charset="2"/>
              <a:buChar char="ü"/>
            </a:pPr>
            <a:r>
              <a:rPr lang="fr-FR" sz="3500" dirty="0">
                <a:solidFill>
                  <a:schemeClr val="bg2">
                    <a:lumMod val="50000"/>
                  </a:schemeClr>
                </a:solidFill>
                <a:latin typeface="Cambria" panose="02040503050406030204" pitchFamily="18" charset="0"/>
                <a:ea typeface="Cambria" panose="02040503050406030204" pitchFamily="18" charset="0"/>
              </a:rPr>
              <a:t> Coûts directs éligibles </a:t>
            </a:r>
            <a:r>
              <a:rPr lang="fr-FR" baseline="30000" dirty="0">
                <a:solidFill>
                  <a:srgbClr val="FF0000"/>
                </a:solidFill>
              </a:rPr>
              <a:t>a</a:t>
            </a:r>
            <a:r>
              <a:rPr lang="fr-FR" dirty="0"/>
              <a:t>: </a:t>
            </a:r>
          </a:p>
          <a:p>
            <a:pPr lvl="1">
              <a:buClr>
                <a:schemeClr val="bg2">
                  <a:lumMod val="50000"/>
                </a:schemeClr>
              </a:buClr>
              <a:buFont typeface="Wingdings" panose="05000000000000000000" pitchFamily="2" charset="2"/>
              <a:buChar char="ü"/>
            </a:pPr>
            <a:r>
              <a:rPr lang="fr-FR" dirty="0"/>
              <a:t> </a:t>
            </a:r>
            <a:r>
              <a:rPr lang="fr-FR" sz="2800" dirty="0">
                <a:solidFill>
                  <a:schemeClr val="bg2">
                    <a:lumMod val="50000"/>
                  </a:schemeClr>
                </a:solidFill>
                <a:latin typeface="Cambria" panose="02040503050406030204" pitchFamily="18" charset="0"/>
                <a:ea typeface="Cambria" panose="02040503050406030204" pitchFamily="18" charset="0"/>
              </a:rPr>
              <a:t>100% recherche (RIA) &amp; CSA, 70% innovation (IA)</a:t>
            </a:r>
            <a:r>
              <a:rPr lang="fr-FR" sz="2800" baseline="30000" dirty="0">
                <a:solidFill>
                  <a:srgbClr val="FF0000"/>
                </a:solidFill>
              </a:rPr>
              <a:t>b</a:t>
            </a:r>
            <a:endParaRPr lang="fr-FR" sz="2800" dirty="0"/>
          </a:p>
          <a:p>
            <a:pPr lvl="1">
              <a:buClr>
                <a:schemeClr val="bg2">
                  <a:lumMod val="50000"/>
                </a:schemeClr>
              </a:buClr>
              <a:buFont typeface="Wingdings" panose="05000000000000000000" pitchFamily="2" charset="2"/>
              <a:buChar char="ü"/>
            </a:pPr>
            <a:r>
              <a:rPr lang="fr-FR" sz="2800" dirty="0"/>
              <a:t> </a:t>
            </a:r>
            <a:r>
              <a:rPr lang="fr-FR" sz="2800" dirty="0">
                <a:solidFill>
                  <a:schemeClr val="bg2">
                    <a:lumMod val="50000"/>
                  </a:schemeClr>
                </a:solidFill>
                <a:latin typeface="Cambria" panose="02040503050406030204" pitchFamily="18" charset="0"/>
                <a:ea typeface="Cambria" panose="02040503050406030204" pitchFamily="18" charset="0"/>
              </a:rPr>
              <a:t>Coûts indirects </a:t>
            </a:r>
            <a:r>
              <a:rPr lang="fr-FR" sz="2800" baseline="30000" dirty="0">
                <a:solidFill>
                  <a:srgbClr val="FF0000"/>
                </a:solidFill>
              </a:rPr>
              <a:t>c</a:t>
            </a:r>
            <a:r>
              <a:rPr lang="fr-FR" sz="2800" dirty="0"/>
              <a:t> </a:t>
            </a:r>
            <a:r>
              <a:rPr lang="fr-FR" sz="2800" dirty="0">
                <a:solidFill>
                  <a:schemeClr val="bg2">
                    <a:lumMod val="50000"/>
                  </a:schemeClr>
                </a:solidFill>
                <a:latin typeface="Cambria" panose="02040503050406030204" pitchFamily="18" charset="0"/>
                <a:ea typeface="Cambria" panose="02040503050406030204" pitchFamily="18" charset="0"/>
              </a:rPr>
              <a:t>(Pourcentage des Coûts directs éligibles)</a:t>
            </a:r>
          </a:p>
          <a:p>
            <a:pPr>
              <a:buClr>
                <a:schemeClr val="bg2">
                  <a:lumMod val="50000"/>
                </a:schemeClr>
              </a:buClr>
              <a:buFont typeface="Wingdings" panose="05000000000000000000" pitchFamily="2" charset="2"/>
              <a:buChar char="ü"/>
            </a:pPr>
            <a:r>
              <a:rPr lang="fr-FR" sz="3500" dirty="0">
                <a:solidFill>
                  <a:schemeClr val="bg2">
                    <a:lumMod val="50000"/>
                  </a:schemeClr>
                </a:solidFill>
                <a:latin typeface="Cambria" panose="02040503050406030204" pitchFamily="18" charset="0"/>
                <a:ea typeface="Cambria" panose="02040503050406030204" pitchFamily="18" charset="0"/>
              </a:rPr>
              <a:t>Budget par projet très variable : pour la plupart : de 1 à 20M€ ou plus</a:t>
            </a:r>
          </a:p>
          <a:p>
            <a:pPr marL="0" indent="0" algn="just">
              <a:buNone/>
            </a:pPr>
            <a:endParaRPr lang="fr-FR" sz="1500" dirty="0"/>
          </a:p>
          <a:p>
            <a:pPr marL="0" indent="0" algn="just">
              <a:buNone/>
            </a:pPr>
            <a:endParaRPr lang="fr-FR" sz="1500" dirty="0"/>
          </a:p>
          <a:p>
            <a:pPr marL="0" indent="0" algn="just">
              <a:buNone/>
            </a:pPr>
            <a:r>
              <a:rPr lang="fr-FR" sz="1400" baseline="30000" dirty="0">
                <a:solidFill>
                  <a:srgbClr val="FF0000"/>
                </a:solidFill>
                <a:latin typeface="Cambria" panose="02040503050406030204" pitchFamily="18" charset="0"/>
                <a:ea typeface="Cambria" panose="02040503050406030204" pitchFamily="18" charset="0"/>
              </a:rPr>
              <a:t>a</a:t>
            </a:r>
            <a:r>
              <a:rPr lang="fr-FR" sz="1400" dirty="0">
                <a:latin typeface="Cambria" panose="02040503050406030204" pitchFamily="18" charset="0"/>
                <a:ea typeface="Cambria" panose="02040503050406030204" pitchFamily="18" charset="0"/>
              </a:rPr>
              <a:t> Coûts directs éligibles : coûts directement attribués à l’action ne contenant aucun coût indirect (personnel, achats, sous-traitance etc.)</a:t>
            </a:r>
          </a:p>
          <a:p>
            <a:pPr marL="0" indent="0" algn="just">
              <a:buNone/>
            </a:pPr>
            <a:r>
              <a:rPr lang="fr-FR" sz="1600" baseline="30000" dirty="0">
                <a:solidFill>
                  <a:srgbClr val="FF0000"/>
                </a:solidFill>
                <a:latin typeface="Cambria" panose="02040503050406030204" pitchFamily="18" charset="0"/>
                <a:ea typeface="Cambria" panose="02040503050406030204" pitchFamily="18" charset="0"/>
              </a:rPr>
              <a:t>b</a:t>
            </a:r>
            <a:r>
              <a:rPr lang="fr-FR" sz="1400" baseline="30000" dirty="0">
                <a:solidFill>
                  <a:srgbClr val="FF0000"/>
                </a:solidFill>
                <a:latin typeface="Cambria" panose="02040503050406030204" pitchFamily="18" charset="0"/>
                <a:ea typeface="Cambria" panose="02040503050406030204" pitchFamily="18" charset="0"/>
              </a:rPr>
              <a:t> </a:t>
            </a:r>
            <a:r>
              <a:rPr lang="fr-FR" sz="1400" dirty="0">
                <a:latin typeface="Cambria" panose="02040503050406030204" pitchFamily="18" charset="0"/>
                <a:ea typeface="Cambria" panose="02040503050406030204" pitchFamily="18" charset="0"/>
              </a:rPr>
              <a:t>: </a:t>
            </a:r>
            <a:r>
              <a:rPr kumimoji="0" lang="fr-FR" sz="1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Sauf pour les entités à but non lucratif qui sont financées à 100%. </a:t>
            </a:r>
            <a:endParaRPr lang="fr-FR" sz="1400" dirty="0">
              <a:latin typeface="Cambria" panose="02040503050406030204" pitchFamily="18" charset="0"/>
              <a:ea typeface="Cambria" panose="02040503050406030204" pitchFamily="18" charset="0"/>
            </a:endParaRPr>
          </a:p>
          <a:p>
            <a:pPr marL="0" indent="0" algn="just">
              <a:buNone/>
            </a:pPr>
            <a:r>
              <a:rPr lang="fr-FR" sz="1600" baseline="30000" dirty="0">
                <a:solidFill>
                  <a:srgbClr val="FF0000"/>
                </a:solidFill>
                <a:latin typeface="Cambria" panose="02040503050406030204" pitchFamily="18" charset="0"/>
                <a:ea typeface="Cambria" panose="02040503050406030204" pitchFamily="18" charset="0"/>
              </a:rPr>
              <a:t>c</a:t>
            </a:r>
            <a:r>
              <a:rPr lang="fr-FR" sz="1400" baseline="30000" dirty="0">
                <a:solidFill>
                  <a:srgbClr val="FF0000"/>
                </a:solidFill>
                <a:latin typeface="Cambria" panose="02040503050406030204" pitchFamily="18" charset="0"/>
                <a:ea typeface="Cambria" panose="02040503050406030204" pitchFamily="18" charset="0"/>
              </a:rPr>
              <a:t> </a:t>
            </a:r>
            <a:r>
              <a:rPr lang="fr-FR" sz="1400" dirty="0">
                <a:latin typeface="Cambria" panose="02040503050406030204" pitchFamily="18" charset="0"/>
                <a:ea typeface="Cambria" panose="02040503050406030204" pitchFamily="18" charset="0"/>
              </a:rPr>
              <a:t>: </a:t>
            </a:r>
            <a:r>
              <a:rPr kumimoji="0" lang="fr-FR" sz="1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Coûts indirects : coûts qui ne sont pas directement liés à l’action et qui ne peuvent pas lui être attribués directement. (e.g. maintenance, coûts d’infrastructure etc.) Ils sont généralement déterminés par l’application d’un taux forfaitaire (25% sur les coûts directs hors S/T, coûts de MAD, soutien financé accordé à des tiers). </a:t>
            </a:r>
            <a:endParaRPr lang="fr-FR" sz="1400" dirty="0">
              <a:latin typeface="Cambria" panose="02040503050406030204" pitchFamily="18" charset="0"/>
              <a:ea typeface="Cambria" panose="02040503050406030204" pitchFamily="18" charset="0"/>
            </a:endParaRPr>
          </a:p>
          <a:p>
            <a:pPr marL="0" indent="0">
              <a:buClr>
                <a:schemeClr val="accent1">
                  <a:lumMod val="75000"/>
                </a:schemeClr>
              </a:buClr>
              <a:buNone/>
            </a:pPr>
            <a:endParaRPr lang="fr-FR" sz="2800" dirty="0"/>
          </a:p>
        </p:txBody>
      </p:sp>
      <p:pic>
        <p:nvPicPr>
          <p:cNvPr id="6" name="Picture 2">
            <a:extLst>
              <a:ext uri="{FF2B5EF4-FFF2-40B4-BE49-F238E27FC236}">
                <a16:creationId xmlns:a16="http://schemas.microsoft.com/office/drawing/2014/main" id="{E6B56B13-35A9-83F6-D97F-9B539AED789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6596" y="-180496"/>
            <a:ext cx="1854562" cy="1443239"/>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9E7913F3-BA52-6A59-FD77-F94C1855DE5C}"/>
              </a:ext>
            </a:extLst>
          </p:cNvPr>
          <p:cNvSpPr txBox="1"/>
          <p:nvPr/>
        </p:nvSpPr>
        <p:spPr>
          <a:xfrm>
            <a:off x="1890624" y="4425032"/>
            <a:ext cx="8874824" cy="646331"/>
          </a:xfrm>
          <a:prstGeom prst="rect">
            <a:avLst/>
          </a:prstGeom>
          <a:noFill/>
        </p:spPr>
        <p:txBody>
          <a:bodyPr wrap="square">
            <a:spAutoFit/>
          </a:bodyPr>
          <a:lstStyle/>
          <a:p>
            <a:pPr marL="0" indent="0" algn="ctr">
              <a:buClr>
                <a:schemeClr val="accent1">
                  <a:lumMod val="75000"/>
                </a:schemeClr>
              </a:buClr>
              <a:buNone/>
            </a:pPr>
            <a:r>
              <a:rPr lang="fr-FR" dirty="0">
                <a:solidFill>
                  <a:srgbClr val="FF0000"/>
                </a:solidFill>
                <a:latin typeface="Cambria" panose="02040503050406030204" pitchFamily="18" charset="0"/>
                <a:ea typeface="Cambria" panose="02040503050406030204" pitchFamily="18" charset="0"/>
              </a:rPr>
              <a:t>Un partenaire algérien peut participer mais </a:t>
            </a:r>
            <a:r>
              <a:rPr lang="fr-FR" b="1" dirty="0">
                <a:solidFill>
                  <a:srgbClr val="FF0000"/>
                </a:solidFill>
                <a:latin typeface="Cambria" panose="02040503050406030204" pitchFamily="18" charset="0"/>
                <a:ea typeface="Cambria" panose="02040503050406030204" pitchFamily="18" charset="0"/>
              </a:rPr>
              <a:t>pas</a:t>
            </a:r>
            <a:r>
              <a:rPr lang="fr-FR" dirty="0">
                <a:solidFill>
                  <a:srgbClr val="FF0000"/>
                </a:solidFill>
                <a:latin typeface="Cambria" panose="02040503050406030204" pitchFamily="18" charset="0"/>
                <a:ea typeface="Cambria" panose="02040503050406030204" pitchFamily="18" charset="0"/>
              </a:rPr>
              <a:t> </a:t>
            </a:r>
            <a:r>
              <a:rPr lang="fr-FR" b="1" dirty="0">
                <a:solidFill>
                  <a:srgbClr val="FF0000"/>
                </a:solidFill>
                <a:latin typeface="Cambria" panose="02040503050406030204" pitchFamily="18" charset="0"/>
                <a:ea typeface="Cambria" panose="02040503050406030204" pitchFamily="18" charset="0"/>
              </a:rPr>
              <a:t>systématiquement</a:t>
            </a:r>
            <a:r>
              <a:rPr lang="fr-FR" dirty="0">
                <a:solidFill>
                  <a:srgbClr val="FF0000"/>
                </a:solidFill>
                <a:latin typeface="Cambria" panose="02040503050406030204" pitchFamily="18" charset="0"/>
                <a:ea typeface="Cambria" panose="02040503050406030204" pitchFamily="18" charset="0"/>
              </a:rPr>
              <a:t> (encore) avec un financement direct de l’UE.</a:t>
            </a:r>
          </a:p>
        </p:txBody>
      </p:sp>
      <p:sp>
        <p:nvSpPr>
          <p:cNvPr id="8" name="Espace réservé du numéro de diapositive 3">
            <a:extLst>
              <a:ext uri="{FF2B5EF4-FFF2-40B4-BE49-F238E27FC236}">
                <a16:creationId xmlns:a16="http://schemas.microsoft.com/office/drawing/2014/main" id="{9C04F5CC-BE21-23F5-4A69-E48F4099DE25}"/>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7A26BC6-3AD6-4031-B39F-1DDABC68D122}" type="slidenum">
              <a:rPr lang="fr-FR" smtClean="0"/>
              <a:pPr>
                <a:defRPr/>
              </a:pPr>
              <a:t>16</a:t>
            </a:fld>
            <a:endParaRPr lang="fr-FR" dirty="0">
              <a:solidFill>
                <a:prstClr val="black">
                  <a:tint val="75000"/>
                </a:prst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36625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EE833-75A2-BCE5-326B-B6AC24241FA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1E42698-447A-8150-BBA5-69A6AFCEB3B7}"/>
              </a:ext>
            </a:extLst>
          </p:cNvPr>
          <p:cNvSpPr>
            <a:spLocks noGrp="1"/>
          </p:cNvSpPr>
          <p:nvPr>
            <p:ph type="title"/>
          </p:nvPr>
        </p:nvSpPr>
        <p:spPr/>
        <p:txBody>
          <a:bodyPr>
            <a:normAutofit/>
          </a:bodyPr>
          <a:lstStyle/>
          <a:p>
            <a:r>
              <a:rPr lang="fr-FR" sz="4000" dirty="0"/>
              <a:t>HEU : Priorités du cluster 6 (CL6)</a:t>
            </a:r>
          </a:p>
        </p:txBody>
      </p:sp>
      <p:pic>
        <p:nvPicPr>
          <p:cNvPr id="6" name="Picture 2">
            <a:extLst>
              <a:ext uri="{FF2B5EF4-FFF2-40B4-BE49-F238E27FC236}">
                <a16:creationId xmlns:a16="http://schemas.microsoft.com/office/drawing/2014/main" id="{BC536AAE-C12C-FF35-2A93-62FF6808B38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6596" y="-180496"/>
            <a:ext cx="1854562" cy="1443239"/>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numéro de diapositive 3">
            <a:extLst>
              <a:ext uri="{FF2B5EF4-FFF2-40B4-BE49-F238E27FC236}">
                <a16:creationId xmlns:a16="http://schemas.microsoft.com/office/drawing/2014/main" id="{34FE1F1D-4188-F852-5D6D-AE7DBB02E1F8}"/>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7A26BC6-3AD6-4031-B39F-1DDABC68D122}" type="slidenum">
              <a:rPr lang="fr-FR" smtClean="0"/>
              <a:pPr>
                <a:defRPr/>
              </a:pPr>
              <a:t>17</a:t>
            </a:fld>
            <a:endParaRPr lang="fr-FR" dirty="0">
              <a:solidFill>
                <a:prstClr val="black">
                  <a:tint val="75000"/>
                </a:prstClr>
              </a:solidFill>
              <a:latin typeface="Cambria" panose="02040503050406030204" pitchFamily="18" charset="0"/>
              <a:ea typeface="Cambria" panose="02040503050406030204" pitchFamily="18" charset="0"/>
            </a:endParaRPr>
          </a:p>
        </p:txBody>
      </p:sp>
      <p:sp>
        <p:nvSpPr>
          <p:cNvPr id="4" name="Google Shape;434;p27">
            <a:extLst>
              <a:ext uri="{FF2B5EF4-FFF2-40B4-BE49-F238E27FC236}">
                <a16:creationId xmlns:a16="http://schemas.microsoft.com/office/drawing/2014/main" id="{ED6B715E-8070-9036-223D-7CC046D11765}"/>
              </a:ext>
            </a:extLst>
          </p:cNvPr>
          <p:cNvSpPr/>
          <p:nvPr/>
        </p:nvSpPr>
        <p:spPr>
          <a:xfrm rot="-1800053">
            <a:off x="6100328" y="3105636"/>
            <a:ext cx="1513615" cy="1094561"/>
          </a:xfrm>
          <a:custGeom>
            <a:avLst/>
            <a:gdLst/>
            <a:ahLst/>
            <a:cxnLst/>
            <a:rect l="l" t="t" r="r" b="b"/>
            <a:pathLst>
              <a:path w="25749" h="18622" extrusionOk="0">
                <a:moveTo>
                  <a:pt x="10554" y="1"/>
                </a:moveTo>
                <a:cubicBezTo>
                  <a:pt x="5292" y="1"/>
                  <a:pt x="1" y="645"/>
                  <a:pt x="1" y="645"/>
                </a:cubicBezTo>
                <a:cubicBezTo>
                  <a:pt x="1" y="645"/>
                  <a:pt x="6020" y="14772"/>
                  <a:pt x="10489" y="17349"/>
                </a:cubicBezTo>
                <a:cubicBezTo>
                  <a:pt x="11979" y="18211"/>
                  <a:pt x="13606" y="18621"/>
                  <a:pt x="15207" y="18621"/>
                </a:cubicBezTo>
                <a:cubicBezTo>
                  <a:pt x="18407" y="18621"/>
                  <a:pt x="21504" y="16982"/>
                  <a:pt x="23198" y="14040"/>
                </a:cubicBezTo>
                <a:cubicBezTo>
                  <a:pt x="25748" y="9625"/>
                  <a:pt x="24188" y="3953"/>
                  <a:pt x="19711" y="1376"/>
                </a:cubicBezTo>
                <a:cubicBezTo>
                  <a:pt x="17875" y="314"/>
                  <a:pt x="14222" y="1"/>
                  <a:pt x="105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 name="Google Shape;436;p27">
            <a:extLst>
              <a:ext uri="{FF2B5EF4-FFF2-40B4-BE49-F238E27FC236}">
                <a16:creationId xmlns:a16="http://schemas.microsoft.com/office/drawing/2014/main" id="{FF8473B0-F09C-65EE-FB0F-05FF044AA0BD}"/>
              </a:ext>
            </a:extLst>
          </p:cNvPr>
          <p:cNvSpPr txBox="1"/>
          <p:nvPr/>
        </p:nvSpPr>
        <p:spPr>
          <a:xfrm>
            <a:off x="7199693" y="4542948"/>
            <a:ext cx="4018282" cy="34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FR" sz="2400" dirty="0">
                <a:solidFill>
                  <a:schemeClr val="accent4"/>
                </a:solidFill>
                <a:latin typeface="Cambria" panose="02040503050406030204" pitchFamily="18" charset="0"/>
                <a:ea typeface="Cambria" panose="02040503050406030204" pitchFamily="18" charset="0"/>
                <a:cs typeface="Fira Sans Condensed Medium"/>
                <a:sym typeface="Fira Sans Condensed Medium"/>
              </a:rPr>
              <a:t>Réduction de la pollution et économie circulaire</a:t>
            </a:r>
            <a:endParaRPr sz="2400" dirty="0">
              <a:solidFill>
                <a:schemeClr val="accent4"/>
              </a:solidFill>
              <a:latin typeface="Cambria" panose="02040503050406030204" pitchFamily="18" charset="0"/>
              <a:ea typeface="Cambria" panose="02040503050406030204" pitchFamily="18" charset="0"/>
              <a:cs typeface="Fira Sans Condensed Medium"/>
              <a:sym typeface="Fira Sans Condensed Medium"/>
            </a:endParaRPr>
          </a:p>
        </p:txBody>
      </p:sp>
      <p:sp>
        <p:nvSpPr>
          <p:cNvPr id="10" name="Google Shape;438;p27">
            <a:extLst>
              <a:ext uri="{FF2B5EF4-FFF2-40B4-BE49-F238E27FC236}">
                <a16:creationId xmlns:a16="http://schemas.microsoft.com/office/drawing/2014/main" id="{D914B9AE-FC0C-15D3-EA64-A46D11A5469D}"/>
              </a:ext>
            </a:extLst>
          </p:cNvPr>
          <p:cNvSpPr txBox="1"/>
          <p:nvPr/>
        </p:nvSpPr>
        <p:spPr>
          <a:xfrm>
            <a:off x="7645540" y="3410740"/>
            <a:ext cx="3860660" cy="34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FR" sz="2400" dirty="0">
                <a:solidFill>
                  <a:schemeClr val="accent3"/>
                </a:solidFill>
                <a:latin typeface="Cambria" panose="02040503050406030204" pitchFamily="18" charset="0"/>
                <a:ea typeface="Cambria" panose="02040503050406030204" pitchFamily="18" charset="0"/>
                <a:cs typeface="Fira Sans Condensed Medium"/>
                <a:sym typeface="Fira Sans Condensed Medium"/>
              </a:rPr>
              <a:t>Adaptation au changement climatique et résilience</a:t>
            </a:r>
            <a:endParaRPr sz="2400" dirty="0">
              <a:solidFill>
                <a:schemeClr val="accent3"/>
              </a:solidFill>
              <a:latin typeface="Cambria" panose="02040503050406030204" pitchFamily="18" charset="0"/>
              <a:ea typeface="Cambria" panose="02040503050406030204" pitchFamily="18" charset="0"/>
              <a:cs typeface="Fira Sans Condensed Medium"/>
              <a:sym typeface="Fira Sans Condensed Medium"/>
            </a:endParaRPr>
          </a:p>
        </p:txBody>
      </p:sp>
      <p:sp>
        <p:nvSpPr>
          <p:cNvPr id="12" name="Google Shape;440;p27">
            <a:extLst>
              <a:ext uri="{FF2B5EF4-FFF2-40B4-BE49-F238E27FC236}">
                <a16:creationId xmlns:a16="http://schemas.microsoft.com/office/drawing/2014/main" id="{D529BD5D-7FFC-A595-00DA-3BE61AE18456}"/>
              </a:ext>
            </a:extLst>
          </p:cNvPr>
          <p:cNvSpPr txBox="1"/>
          <p:nvPr/>
        </p:nvSpPr>
        <p:spPr>
          <a:xfrm>
            <a:off x="7199693" y="2366334"/>
            <a:ext cx="3619360" cy="34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FR" sz="2400" dirty="0">
                <a:solidFill>
                  <a:schemeClr val="accent2"/>
                </a:solidFill>
                <a:latin typeface="Cambria" panose="02040503050406030204" pitchFamily="18" charset="0"/>
                <a:ea typeface="Cambria" panose="02040503050406030204" pitchFamily="18" charset="0"/>
                <a:cs typeface="Fira Sans Condensed Medium"/>
                <a:sym typeface="Fira Sans Condensed Medium"/>
              </a:rPr>
              <a:t>Eau, océans et ressources aquatiques</a:t>
            </a:r>
            <a:endParaRPr sz="2400" dirty="0">
              <a:solidFill>
                <a:schemeClr val="accent2"/>
              </a:solidFill>
              <a:latin typeface="Cambria" panose="02040503050406030204" pitchFamily="18" charset="0"/>
              <a:ea typeface="Cambria" panose="02040503050406030204" pitchFamily="18" charset="0"/>
              <a:cs typeface="Fira Sans Condensed Medium"/>
              <a:sym typeface="Fira Sans Condensed Medium"/>
            </a:endParaRPr>
          </a:p>
        </p:txBody>
      </p:sp>
      <p:sp>
        <p:nvSpPr>
          <p:cNvPr id="14" name="Google Shape;442;p27">
            <a:extLst>
              <a:ext uri="{FF2B5EF4-FFF2-40B4-BE49-F238E27FC236}">
                <a16:creationId xmlns:a16="http://schemas.microsoft.com/office/drawing/2014/main" id="{A26BE8C9-078F-0471-EFA0-26E5120DBD7F}"/>
              </a:ext>
            </a:extLst>
          </p:cNvPr>
          <p:cNvSpPr txBox="1"/>
          <p:nvPr/>
        </p:nvSpPr>
        <p:spPr>
          <a:xfrm>
            <a:off x="929800" y="4454302"/>
            <a:ext cx="4000713" cy="348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FR" sz="2400" dirty="0">
                <a:solidFill>
                  <a:schemeClr val="accent5"/>
                </a:solidFill>
                <a:latin typeface="Cambria" panose="02040503050406030204" pitchFamily="18" charset="0"/>
                <a:ea typeface="Cambria" panose="02040503050406030204" pitchFamily="18" charset="0"/>
                <a:cs typeface="Fira Sans Condensed Medium"/>
                <a:sym typeface="Fira Sans Condensed Medium"/>
              </a:rPr>
              <a:t>Bioéconomie et ressources biologiques</a:t>
            </a:r>
            <a:endParaRPr sz="2400" dirty="0">
              <a:solidFill>
                <a:schemeClr val="accent5"/>
              </a:solidFill>
              <a:latin typeface="Cambria" panose="02040503050406030204" pitchFamily="18" charset="0"/>
              <a:ea typeface="Cambria" panose="02040503050406030204" pitchFamily="18" charset="0"/>
              <a:cs typeface="Fira Sans Condensed Medium"/>
              <a:sym typeface="Fira Sans Condensed Medium"/>
            </a:endParaRPr>
          </a:p>
        </p:txBody>
      </p:sp>
      <p:sp>
        <p:nvSpPr>
          <p:cNvPr id="16" name="Google Shape;444;p27">
            <a:extLst>
              <a:ext uri="{FF2B5EF4-FFF2-40B4-BE49-F238E27FC236}">
                <a16:creationId xmlns:a16="http://schemas.microsoft.com/office/drawing/2014/main" id="{9AA0D3AA-B03C-2B89-FD87-CB245187D63F}"/>
              </a:ext>
            </a:extLst>
          </p:cNvPr>
          <p:cNvSpPr txBox="1"/>
          <p:nvPr/>
        </p:nvSpPr>
        <p:spPr>
          <a:xfrm>
            <a:off x="1052090" y="3448645"/>
            <a:ext cx="3358466" cy="348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FR" sz="2400" dirty="0">
                <a:solidFill>
                  <a:schemeClr val="accent6"/>
                </a:solidFill>
                <a:latin typeface="Cambria" panose="02040503050406030204" pitchFamily="18" charset="0"/>
                <a:ea typeface="Cambria" panose="02040503050406030204" pitchFamily="18" charset="0"/>
                <a:cs typeface="Fira Sans Condensed Medium"/>
                <a:sym typeface="Fira Sans Condensed Medium"/>
              </a:rPr>
              <a:t>Systèmes alimentaires durables</a:t>
            </a:r>
            <a:endParaRPr sz="2400" dirty="0">
              <a:solidFill>
                <a:schemeClr val="accent6"/>
              </a:solidFill>
              <a:latin typeface="Cambria" panose="02040503050406030204" pitchFamily="18" charset="0"/>
              <a:ea typeface="Cambria" panose="02040503050406030204" pitchFamily="18" charset="0"/>
              <a:cs typeface="Fira Sans Condensed Medium"/>
              <a:sym typeface="Fira Sans Condensed Medium"/>
            </a:endParaRPr>
          </a:p>
        </p:txBody>
      </p:sp>
      <p:sp>
        <p:nvSpPr>
          <p:cNvPr id="18" name="Google Shape;446;p27">
            <a:extLst>
              <a:ext uri="{FF2B5EF4-FFF2-40B4-BE49-F238E27FC236}">
                <a16:creationId xmlns:a16="http://schemas.microsoft.com/office/drawing/2014/main" id="{1778201E-FACB-F5BF-6628-72DC23D9406B}"/>
              </a:ext>
            </a:extLst>
          </p:cNvPr>
          <p:cNvSpPr txBox="1"/>
          <p:nvPr/>
        </p:nvSpPr>
        <p:spPr>
          <a:xfrm>
            <a:off x="1668336" y="2387285"/>
            <a:ext cx="3236731" cy="348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FR" sz="2400" dirty="0">
                <a:solidFill>
                  <a:schemeClr val="accent1"/>
                </a:solidFill>
                <a:latin typeface="Cambria" panose="02040503050406030204" pitchFamily="18" charset="0"/>
                <a:ea typeface="Cambria" panose="02040503050406030204" pitchFamily="18" charset="0"/>
                <a:cs typeface="Fira Sans Condensed Medium"/>
                <a:sym typeface="Fira Sans Condensed Medium"/>
              </a:rPr>
              <a:t>Biodiversité et écosystèmes</a:t>
            </a:r>
            <a:endParaRPr sz="2400" dirty="0">
              <a:solidFill>
                <a:schemeClr val="accent1"/>
              </a:solidFill>
              <a:latin typeface="Cambria" panose="02040503050406030204" pitchFamily="18" charset="0"/>
              <a:ea typeface="Cambria" panose="02040503050406030204" pitchFamily="18" charset="0"/>
              <a:cs typeface="Fira Sans Condensed Medium"/>
              <a:sym typeface="Fira Sans Condensed Medium"/>
            </a:endParaRPr>
          </a:p>
        </p:txBody>
      </p:sp>
      <p:sp>
        <p:nvSpPr>
          <p:cNvPr id="20" name="Google Shape;448;p27">
            <a:extLst>
              <a:ext uri="{FF2B5EF4-FFF2-40B4-BE49-F238E27FC236}">
                <a16:creationId xmlns:a16="http://schemas.microsoft.com/office/drawing/2014/main" id="{BC52018F-CB7E-32CC-A551-26191EE52C05}"/>
              </a:ext>
            </a:extLst>
          </p:cNvPr>
          <p:cNvSpPr/>
          <p:nvPr/>
        </p:nvSpPr>
        <p:spPr>
          <a:xfrm rot="-1800053">
            <a:off x="4865830" y="3862397"/>
            <a:ext cx="1513615" cy="1094561"/>
          </a:xfrm>
          <a:custGeom>
            <a:avLst/>
            <a:gdLst/>
            <a:ahLst/>
            <a:cxnLst/>
            <a:rect l="l" t="t" r="r" b="b"/>
            <a:pathLst>
              <a:path w="25749" h="18622" extrusionOk="0">
                <a:moveTo>
                  <a:pt x="15195" y="1"/>
                </a:moveTo>
                <a:cubicBezTo>
                  <a:pt x="11527" y="1"/>
                  <a:pt x="7874" y="314"/>
                  <a:pt x="6039" y="1376"/>
                </a:cubicBezTo>
                <a:cubicBezTo>
                  <a:pt x="1561" y="3953"/>
                  <a:pt x="0" y="9625"/>
                  <a:pt x="2551" y="14040"/>
                </a:cubicBezTo>
                <a:cubicBezTo>
                  <a:pt x="4245" y="16982"/>
                  <a:pt x="7338" y="18621"/>
                  <a:pt x="10538" y="18621"/>
                </a:cubicBezTo>
                <a:cubicBezTo>
                  <a:pt x="12140" y="18621"/>
                  <a:pt x="13767" y="18211"/>
                  <a:pt x="15260" y="17349"/>
                </a:cubicBezTo>
                <a:cubicBezTo>
                  <a:pt x="19728" y="14772"/>
                  <a:pt x="25749" y="645"/>
                  <a:pt x="25749" y="645"/>
                </a:cubicBezTo>
                <a:cubicBezTo>
                  <a:pt x="25749" y="645"/>
                  <a:pt x="20457" y="1"/>
                  <a:pt x="151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 name="Google Shape;449;p27">
            <a:extLst>
              <a:ext uri="{FF2B5EF4-FFF2-40B4-BE49-F238E27FC236}">
                <a16:creationId xmlns:a16="http://schemas.microsoft.com/office/drawing/2014/main" id="{B3A3DEFB-080F-CAFD-ADF5-CF80C86CDC81}"/>
              </a:ext>
            </a:extLst>
          </p:cNvPr>
          <p:cNvSpPr/>
          <p:nvPr/>
        </p:nvSpPr>
        <p:spPr>
          <a:xfrm rot="-1800053">
            <a:off x="5087428" y="2120832"/>
            <a:ext cx="1084261" cy="1574776"/>
          </a:xfrm>
          <a:custGeom>
            <a:avLst/>
            <a:gdLst/>
            <a:ahLst/>
            <a:cxnLst/>
            <a:rect l="l" t="t" r="r" b="b"/>
            <a:pathLst>
              <a:path w="18445" h="26792" extrusionOk="0">
                <a:moveTo>
                  <a:pt x="9223" y="0"/>
                </a:moveTo>
                <a:cubicBezTo>
                  <a:pt x="4130" y="0"/>
                  <a:pt x="1" y="4192"/>
                  <a:pt x="1" y="9356"/>
                </a:cubicBezTo>
                <a:cubicBezTo>
                  <a:pt x="1" y="14520"/>
                  <a:pt x="9223" y="26792"/>
                  <a:pt x="9223" y="26792"/>
                </a:cubicBezTo>
                <a:cubicBezTo>
                  <a:pt x="9223" y="26792"/>
                  <a:pt x="18444" y="14520"/>
                  <a:pt x="18444" y="9356"/>
                </a:cubicBezTo>
                <a:cubicBezTo>
                  <a:pt x="18444" y="4192"/>
                  <a:pt x="14315" y="0"/>
                  <a:pt x="9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 name="Google Shape;450;p27">
            <a:extLst>
              <a:ext uri="{FF2B5EF4-FFF2-40B4-BE49-F238E27FC236}">
                <a16:creationId xmlns:a16="http://schemas.microsoft.com/office/drawing/2014/main" id="{0AEDFBFB-24C5-759F-381B-E47C32ED08C8}"/>
              </a:ext>
            </a:extLst>
          </p:cNvPr>
          <p:cNvSpPr/>
          <p:nvPr/>
        </p:nvSpPr>
        <p:spPr>
          <a:xfrm rot="-1800053">
            <a:off x="5667145" y="2223405"/>
            <a:ext cx="1513615" cy="1094444"/>
          </a:xfrm>
          <a:custGeom>
            <a:avLst/>
            <a:gdLst/>
            <a:ahLst/>
            <a:cxnLst/>
            <a:rect l="l" t="t" r="r" b="b"/>
            <a:pathLst>
              <a:path w="25749" h="18620" extrusionOk="0">
                <a:moveTo>
                  <a:pt x="15201" y="0"/>
                </a:moveTo>
                <a:cubicBezTo>
                  <a:pt x="13601" y="0"/>
                  <a:pt x="11977" y="409"/>
                  <a:pt x="10489" y="1271"/>
                </a:cubicBezTo>
                <a:cubicBezTo>
                  <a:pt x="6020" y="3849"/>
                  <a:pt x="1" y="17976"/>
                  <a:pt x="1" y="17976"/>
                </a:cubicBezTo>
                <a:cubicBezTo>
                  <a:pt x="1" y="17976"/>
                  <a:pt x="5292" y="18620"/>
                  <a:pt x="10554" y="18620"/>
                </a:cubicBezTo>
                <a:cubicBezTo>
                  <a:pt x="14222" y="18620"/>
                  <a:pt x="17875" y="18307"/>
                  <a:pt x="19711" y="17244"/>
                </a:cubicBezTo>
                <a:cubicBezTo>
                  <a:pt x="24188" y="14666"/>
                  <a:pt x="25748" y="8994"/>
                  <a:pt x="23198" y="4580"/>
                </a:cubicBezTo>
                <a:cubicBezTo>
                  <a:pt x="21503" y="1642"/>
                  <a:pt x="18403" y="0"/>
                  <a:pt x="15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mbria" panose="02040503050406030204" pitchFamily="18" charset="0"/>
              <a:ea typeface="Cambria" panose="02040503050406030204" pitchFamily="18" charset="0"/>
            </a:endParaRPr>
          </a:p>
        </p:txBody>
      </p:sp>
      <p:sp>
        <p:nvSpPr>
          <p:cNvPr id="23" name="Google Shape;451;p27">
            <a:extLst>
              <a:ext uri="{FF2B5EF4-FFF2-40B4-BE49-F238E27FC236}">
                <a16:creationId xmlns:a16="http://schemas.microsoft.com/office/drawing/2014/main" id="{A39EBBC9-4A9C-72ED-F686-A644A3CFF12C}"/>
              </a:ext>
            </a:extLst>
          </p:cNvPr>
          <p:cNvSpPr/>
          <p:nvPr/>
        </p:nvSpPr>
        <p:spPr>
          <a:xfrm rot="-1800053">
            <a:off x="5874850" y="3484634"/>
            <a:ext cx="1084261" cy="1574776"/>
          </a:xfrm>
          <a:custGeom>
            <a:avLst/>
            <a:gdLst/>
            <a:ahLst/>
            <a:cxnLst/>
            <a:rect l="l" t="t" r="r" b="b"/>
            <a:pathLst>
              <a:path w="18445" h="26792" extrusionOk="0">
                <a:moveTo>
                  <a:pt x="9223" y="1"/>
                </a:moveTo>
                <a:cubicBezTo>
                  <a:pt x="9223" y="1"/>
                  <a:pt x="1" y="12273"/>
                  <a:pt x="1" y="17436"/>
                </a:cubicBezTo>
                <a:cubicBezTo>
                  <a:pt x="1" y="22600"/>
                  <a:pt x="4130" y="26792"/>
                  <a:pt x="9223" y="26792"/>
                </a:cubicBezTo>
                <a:cubicBezTo>
                  <a:pt x="14315" y="26792"/>
                  <a:pt x="18444" y="22600"/>
                  <a:pt x="18444" y="17436"/>
                </a:cubicBezTo>
                <a:cubicBezTo>
                  <a:pt x="18444" y="12273"/>
                  <a:pt x="9223" y="1"/>
                  <a:pt x="92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 name="Google Shape;452;p27">
            <a:extLst>
              <a:ext uri="{FF2B5EF4-FFF2-40B4-BE49-F238E27FC236}">
                <a16:creationId xmlns:a16="http://schemas.microsoft.com/office/drawing/2014/main" id="{BA0A39D2-B6A0-0C7D-84E6-0507880B8165}"/>
              </a:ext>
            </a:extLst>
          </p:cNvPr>
          <p:cNvSpPr/>
          <p:nvPr/>
        </p:nvSpPr>
        <p:spPr>
          <a:xfrm rot="-1800053">
            <a:off x="4356420" y="2980167"/>
            <a:ext cx="1513615" cy="1094444"/>
          </a:xfrm>
          <a:custGeom>
            <a:avLst/>
            <a:gdLst/>
            <a:ahLst/>
            <a:cxnLst/>
            <a:rect l="l" t="t" r="r" b="b"/>
            <a:pathLst>
              <a:path w="25749" h="18620" extrusionOk="0">
                <a:moveTo>
                  <a:pt x="10545" y="0"/>
                </a:moveTo>
                <a:cubicBezTo>
                  <a:pt x="7342" y="0"/>
                  <a:pt x="4247" y="1642"/>
                  <a:pt x="2551" y="4580"/>
                </a:cubicBezTo>
                <a:cubicBezTo>
                  <a:pt x="0" y="8994"/>
                  <a:pt x="1561" y="14666"/>
                  <a:pt x="6039" y="17244"/>
                </a:cubicBezTo>
                <a:cubicBezTo>
                  <a:pt x="7874" y="18307"/>
                  <a:pt x="11527" y="18620"/>
                  <a:pt x="15195" y="18620"/>
                </a:cubicBezTo>
                <a:cubicBezTo>
                  <a:pt x="20457" y="18620"/>
                  <a:pt x="25749" y="17976"/>
                  <a:pt x="25749" y="17976"/>
                </a:cubicBezTo>
                <a:cubicBezTo>
                  <a:pt x="25749" y="17976"/>
                  <a:pt x="19728" y="3849"/>
                  <a:pt x="15260" y="1271"/>
                </a:cubicBezTo>
                <a:cubicBezTo>
                  <a:pt x="13769" y="409"/>
                  <a:pt x="12144" y="0"/>
                  <a:pt x="105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pic>
        <p:nvPicPr>
          <p:cNvPr id="45" name="Graphique 44" descr="Durabilité avec un remplissage uni">
            <a:extLst>
              <a:ext uri="{FF2B5EF4-FFF2-40B4-BE49-F238E27FC236}">
                <a16:creationId xmlns:a16="http://schemas.microsoft.com/office/drawing/2014/main" id="{C6E7DB5E-E441-D012-B56D-B0A0B19F8B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18260" y="2430667"/>
            <a:ext cx="553213" cy="553213"/>
          </a:xfrm>
          <a:prstGeom prst="rect">
            <a:avLst/>
          </a:prstGeom>
        </p:spPr>
      </p:pic>
      <p:pic>
        <p:nvPicPr>
          <p:cNvPr id="47" name="Graphique 46" descr="Lavage des mains avec un remplissage uni">
            <a:extLst>
              <a:ext uri="{FF2B5EF4-FFF2-40B4-BE49-F238E27FC236}">
                <a16:creationId xmlns:a16="http://schemas.microsoft.com/office/drawing/2014/main" id="{EBBB2B70-3983-A852-0F2F-49EDE89C13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62099" y="2500781"/>
            <a:ext cx="599508" cy="599508"/>
          </a:xfrm>
          <a:prstGeom prst="rect">
            <a:avLst/>
          </a:prstGeom>
        </p:spPr>
      </p:pic>
      <p:pic>
        <p:nvPicPr>
          <p:cNvPr id="49" name="Graphique 48" descr="Neige avec un remplissage uni">
            <a:extLst>
              <a:ext uri="{FF2B5EF4-FFF2-40B4-BE49-F238E27FC236}">
                <a16:creationId xmlns:a16="http://schemas.microsoft.com/office/drawing/2014/main" id="{C770512F-BD20-0E21-8085-7508D3B0C6E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634680" y="3358920"/>
            <a:ext cx="564747" cy="564747"/>
          </a:xfrm>
          <a:prstGeom prst="rect">
            <a:avLst/>
          </a:prstGeom>
        </p:spPr>
      </p:pic>
      <p:pic>
        <p:nvPicPr>
          <p:cNvPr id="51" name="Graphique 50" descr="Centrale électrique avec un remplissage uni">
            <a:extLst>
              <a:ext uri="{FF2B5EF4-FFF2-40B4-BE49-F238E27FC236}">
                <a16:creationId xmlns:a16="http://schemas.microsoft.com/office/drawing/2014/main" id="{F043A97B-CC32-7134-8046-E26D7106AA5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63641" y="4058890"/>
            <a:ext cx="516055" cy="707068"/>
          </a:xfrm>
          <a:prstGeom prst="rect">
            <a:avLst/>
          </a:prstGeom>
        </p:spPr>
      </p:pic>
      <p:pic>
        <p:nvPicPr>
          <p:cNvPr id="53" name="Graphique 52" descr="Microscope avec un remplissage uni">
            <a:extLst>
              <a:ext uri="{FF2B5EF4-FFF2-40B4-BE49-F238E27FC236}">
                <a16:creationId xmlns:a16="http://schemas.microsoft.com/office/drawing/2014/main" id="{8009781F-EF2C-1F0F-05FA-A3028BD1255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188132" y="4196362"/>
            <a:ext cx="569497" cy="569497"/>
          </a:xfrm>
          <a:prstGeom prst="rect">
            <a:avLst/>
          </a:prstGeom>
        </p:spPr>
      </p:pic>
      <p:pic>
        <p:nvPicPr>
          <p:cNvPr id="55" name="Graphique 54" descr="Couverts de table  avec un remplissage uni">
            <a:extLst>
              <a:ext uri="{FF2B5EF4-FFF2-40B4-BE49-F238E27FC236}">
                <a16:creationId xmlns:a16="http://schemas.microsoft.com/office/drawing/2014/main" id="{DB5A1A97-0ECC-A129-93B9-00FF05CA62C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683974" y="3235190"/>
            <a:ext cx="699700" cy="699700"/>
          </a:xfrm>
          <a:prstGeom prst="rect">
            <a:avLst/>
          </a:prstGeom>
        </p:spPr>
      </p:pic>
    </p:spTree>
    <p:extLst>
      <p:ext uri="{BB962C8B-B14F-4D97-AF65-F5344CB8AC3E}">
        <p14:creationId xmlns:p14="http://schemas.microsoft.com/office/powerpoint/2010/main" val="1392909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93F41-90E2-1D27-62F6-C3AC9A5D6A9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6E5F966-5EA7-2143-9F20-A13D0DA707F5}"/>
              </a:ext>
            </a:extLst>
          </p:cNvPr>
          <p:cNvSpPr>
            <a:spLocks noGrp="1"/>
          </p:cNvSpPr>
          <p:nvPr>
            <p:ph type="title"/>
          </p:nvPr>
        </p:nvSpPr>
        <p:spPr/>
        <p:txBody>
          <a:bodyPr>
            <a:normAutofit/>
          </a:bodyPr>
          <a:lstStyle/>
          <a:p>
            <a:r>
              <a:rPr lang="fr-FR" sz="4000" dirty="0"/>
              <a:t>HEU : Typologie des projets CL6</a:t>
            </a:r>
          </a:p>
        </p:txBody>
      </p:sp>
      <p:pic>
        <p:nvPicPr>
          <p:cNvPr id="6" name="Picture 2">
            <a:extLst>
              <a:ext uri="{FF2B5EF4-FFF2-40B4-BE49-F238E27FC236}">
                <a16:creationId xmlns:a16="http://schemas.microsoft.com/office/drawing/2014/main" id="{24C706A9-62C1-8B12-401C-DC274E7D986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6596" y="-180496"/>
            <a:ext cx="1854562" cy="1443239"/>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numéro de diapositive 3">
            <a:extLst>
              <a:ext uri="{FF2B5EF4-FFF2-40B4-BE49-F238E27FC236}">
                <a16:creationId xmlns:a16="http://schemas.microsoft.com/office/drawing/2014/main" id="{4DC9761E-DE81-211D-F968-64E928868C08}"/>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7A26BC6-3AD6-4031-B39F-1DDABC68D122}" type="slidenum">
              <a:rPr lang="fr-FR" smtClean="0"/>
              <a:pPr>
                <a:defRPr/>
              </a:pPr>
              <a:t>18</a:t>
            </a:fld>
            <a:endParaRPr lang="fr-FR" dirty="0">
              <a:solidFill>
                <a:prstClr val="black">
                  <a:tint val="75000"/>
                </a:prstClr>
              </a:solidFill>
              <a:latin typeface="Cambria" panose="02040503050406030204" pitchFamily="18" charset="0"/>
              <a:ea typeface="Cambria" panose="02040503050406030204" pitchFamily="18" charset="0"/>
            </a:endParaRPr>
          </a:p>
        </p:txBody>
      </p:sp>
      <p:sp>
        <p:nvSpPr>
          <p:cNvPr id="5" name="Google Shape;632;p33">
            <a:extLst>
              <a:ext uri="{FF2B5EF4-FFF2-40B4-BE49-F238E27FC236}">
                <a16:creationId xmlns:a16="http://schemas.microsoft.com/office/drawing/2014/main" id="{C9C3AB38-9DF2-E037-596C-B5975FA029C3}"/>
              </a:ext>
            </a:extLst>
          </p:cNvPr>
          <p:cNvSpPr/>
          <p:nvPr/>
        </p:nvSpPr>
        <p:spPr>
          <a:xfrm>
            <a:off x="2628293" y="3156389"/>
            <a:ext cx="1772400" cy="1440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 name="Google Shape;638;p33">
            <a:extLst>
              <a:ext uri="{FF2B5EF4-FFF2-40B4-BE49-F238E27FC236}">
                <a16:creationId xmlns:a16="http://schemas.microsoft.com/office/drawing/2014/main" id="{03FAE740-0446-AD16-3DC1-12091F5EF0D4}"/>
              </a:ext>
            </a:extLst>
          </p:cNvPr>
          <p:cNvSpPr txBox="1"/>
          <p:nvPr/>
        </p:nvSpPr>
        <p:spPr>
          <a:xfrm>
            <a:off x="2713197" y="3498887"/>
            <a:ext cx="1551791" cy="754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fr-FR" sz="1600" dirty="0">
                <a:solidFill>
                  <a:srgbClr val="FFFFFF"/>
                </a:solidFill>
                <a:latin typeface="Cambria" panose="02040503050406030204" pitchFamily="18" charset="0"/>
                <a:ea typeface="Cambria" panose="02040503050406030204" pitchFamily="18" charset="0"/>
                <a:cs typeface="Roboto"/>
                <a:sym typeface="Roboto"/>
              </a:rPr>
              <a:t>Biodiversité et écosystèmes</a:t>
            </a:r>
            <a:endParaRPr sz="1600" dirty="0">
              <a:solidFill>
                <a:srgbClr val="FFFFFF"/>
              </a:solidFill>
              <a:latin typeface="Cambria" panose="02040503050406030204" pitchFamily="18" charset="0"/>
              <a:ea typeface="Cambria" panose="02040503050406030204" pitchFamily="18" charset="0"/>
              <a:cs typeface="Roboto"/>
              <a:sym typeface="Roboto"/>
            </a:endParaRPr>
          </a:p>
        </p:txBody>
      </p:sp>
      <p:sp>
        <p:nvSpPr>
          <p:cNvPr id="32" name="Google Shape;632;p33">
            <a:extLst>
              <a:ext uri="{FF2B5EF4-FFF2-40B4-BE49-F238E27FC236}">
                <a16:creationId xmlns:a16="http://schemas.microsoft.com/office/drawing/2014/main" id="{F2CA6F48-7506-3165-0A9C-2C99C3375B50}"/>
              </a:ext>
            </a:extLst>
          </p:cNvPr>
          <p:cNvSpPr/>
          <p:nvPr/>
        </p:nvSpPr>
        <p:spPr>
          <a:xfrm>
            <a:off x="4838093" y="3156389"/>
            <a:ext cx="1772400" cy="1440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 name="Google Shape;638;p33">
            <a:extLst>
              <a:ext uri="{FF2B5EF4-FFF2-40B4-BE49-F238E27FC236}">
                <a16:creationId xmlns:a16="http://schemas.microsoft.com/office/drawing/2014/main" id="{F556EC3C-2B1D-D71F-50A3-5AAAF3B4459F}"/>
              </a:ext>
            </a:extLst>
          </p:cNvPr>
          <p:cNvSpPr txBox="1"/>
          <p:nvPr/>
        </p:nvSpPr>
        <p:spPr>
          <a:xfrm>
            <a:off x="4922997" y="3498887"/>
            <a:ext cx="1551791" cy="754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fr-FR" sz="1600" dirty="0">
                <a:solidFill>
                  <a:srgbClr val="FFFFFF"/>
                </a:solidFill>
                <a:latin typeface="Cambria" panose="02040503050406030204" pitchFamily="18" charset="0"/>
                <a:ea typeface="Cambria" panose="02040503050406030204" pitchFamily="18" charset="0"/>
                <a:cs typeface="Roboto"/>
                <a:sym typeface="Roboto"/>
              </a:rPr>
              <a:t>Systèmes alimentaires durables</a:t>
            </a:r>
            <a:endParaRPr sz="1600" dirty="0">
              <a:solidFill>
                <a:srgbClr val="FFFFFF"/>
              </a:solidFill>
              <a:latin typeface="Cambria" panose="02040503050406030204" pitchFamily="18" charset="0"/>
              <a:ea typeface="Cambria" panose="02040503050406030204" pitchFamily="18" charset="0"/>
              <a:cs typeface="Roboto"/>
              <a:sym typeface="Roboto"/>
            </a:endParaRPr>
          </a:p>
        </p:txBody>
      </p:sp>
      <p:sp>
        <p:nvSpPr>
          <p:cNvPr id="34" name="Google Shape;632;p33">
            <a:extLst>
              <a:ext uri="{FF2B5EF4-FFF2-40B4-BE49-F238E27FC236}">
                <a16:creationId xmlns:a16="http://schemas.microsoft.com/office/drawing/2014/main" id="{CABD3D23-45E8-A67D-49E2-CA611186BAEF}"/>
              </a:ext>
            </a:extLst>
          </p:cNvPr>
          <p:cNvSpPr/>
          <p:nvPr/>
        </p:nvSpPr>
        <p:spPr>
          <a:xfrm>
            <a:off x="7067085" y="3156389"/>
            <a:ext cx="1772400" cy="1440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 name="Google Shape;638;p33">
            <a:extLst>
              <a:ext uri="{FF2B5EF4-FFF2-40B4-BE49-F238E27FC236}">
                <a16:creationId xmlns:a16="http://schemas.microsoft.com/office/drawing/2014/main" id="{88FD71A8-8896-4F2F-F3F2-28307F10C42D}"/>
              </a:ext>
            </a:extLst>
          </p:cNvPr>
          <p:cNvSpPr txBox="1"/>
          <p:nvPr/>
        </p:nvSpPr>
        <p:spPr>
          <a:xfrm>
            <a:off x="7151989" y="3498887"/>
            <a:ext cx="1551791" cy="754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fr-FR" sz="1600" dirty="0">
                <a:solidFill>
                  <a:srgbClr val="FFFFFF"/>
                </a:solidFill>
                <a:latin typeface="Cambria" panose="02040503050406030204" pitchFamily="18" charset="0"/>
                <a:ea typeface="Cambria" panose="02040503050406030204" pitchFamily="18" charset="0"/>
                <a:cs typeface="Roboto"/>
                <a:sym typeface="Roboto"/>
              </a:rPr>
              <a:t>Bioéconomie et bio-industries</a:t>
            </a:r>
            <a:endParaRPr sz="1600" dirty="0">
              <a:solidFill>
                <a:srgbClr val="FFFFFF"/>
              </a:solidFill>
              <a:latin typeface="Cambria" panose="02040503050406030204" pitchFamily="18" charset="0"/>
              <a:ea typeface="Cambria" panose="02040503050406030204" pitchFamily="18" charset="0"/>
              <a:cs typeface="Roboto"/>
              <a:sym typeface="Roboto"/>
            </a:endParaRPr>
          </a:p>
        </p:txBody>
      </p:sp>
      <p:sp>
        <p:nvSpPr>
          <p:cNvPr id="36" name="Google Shape;632;p33">
            <a:extLst>
              <a:ext uri="{FF2B5EF4-FFF2-40B4-BE49-F238E27FC236}">
                <a16:creationId xmlns:a16="http://schemas.microsoft.com/office/drawing/2014/main" id="{DFA369A3-7871-30EB-944B-0A648A2ADE26}"/>
              </a:ext>
            </a:extLst>
          </p:cNvPr>
          <p:cNvSpPr/>
          <p:nvPr/>
        </p:nvSpPr>
        <p:spPr>
          <a:xfrm>
            <a:off x="2628293" y="4939787"/>
            <a:ext cx="1772400" cy="14409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 name="Google Shape;638;p33">
            <a:extLst>
              <a:ext uri="{FF2B5EF4-FFF2-40B4-BE49-F238E27FC236}">
                <a16:creationId xmlns:a16="http://schemas.microsoft.com/office/drawing/2014/main" id="{E37FA7DA-8E2F-7E30-75A5-2A919573BEF3}"/>
              </a:ext>
            </a:extLst>
          </p:cNvPr>
          <p:cNvSpPr txBox="1"/>
          <p:nvPr/>
        </p:nvSpPr>
        <p:spPr>
          <a:xfrm>
            <a:off x="2713197" y="5282285"/>
            <a:ext cx="1551791" cy="754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fr-FR" sz="1600" dirty="0">
                <a:solidFill>
                  <a:srgbClr val="FFFFFF"/>
                </a:solidFill>
                <a:latin typeface="Cambria" panose="02040503050406030204" pitchFamily="18" charset="0"/>
                <a:ea typeface="Cambria" panose="02040503050406030204" pitchFamily="18" charset="0"/>
                <a:cs typeface="Roboto"/>
                <a:sym typeface="Roboto"/>
              </a:rPr>
              <a:t>Eau, océans et ressources aquatiques</a:t>
            </a:r>
            <a:endParaRPr sz="1600" dirty="0">
              <a:solidFill>
                <a:srgbClr val="FFFFFF"/>
              </a:solidFill>
              <a:latin typeface="Cambria" panose="02040503050406030204" pitchFamily="18" charset="0"/>
              <a:ea typeface="Cambria" panose="02040503050406030204" pitchFamily="18" charset="0"/>
              <a:cs typeface="Roboto"/>
              <a:sym typeface="Roboto"/>
            </a:endParaRPr>
          </a:p>
        </p:txBody>
      </p:sp>
      <p:sp>
        <p:nvSpPr>
          <p:cNvPr id="38" name="Google Shape;632;p33">
            <a:extLst>
              <a:ext uri="{FF2B5EF4-FFF2-40B4-BE49-F238E27FC236}">
                <a16:creationId xmlns:a16="http://schemas.microsoft.com/office/drawing/2014/main" id="{85E06F4F-632E-F193-67FC-CBA650CD4021}"/>
              </a:ext>
            </a:extLst>
          </p:cNvPr>
          <p:cNvSpPr/>
          <p:nvPr/>
        </p:nvSpPr>
        <p:spPr>
          <a:xfrm>
            <a:off x="4838093" y="4939787"/>
            <a:ext cx="1772400" cy="1440900"/>
          </a:xfrm>
          <a:prstGeom prst="rect">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 name="Google Shape;638;p33">
            <a:extLst>
              <a:ext uri="{FF2B5EF4-FFF2-40B4-BE49-F238E27FC236}">
                <a16:creationId xmlns:a16="http://schemas.microsoft.com/office/drawing/2014/main" id="{0EA3740C-6EA4-8B21-4014-512ECFF1DC7E}"/>
              </a:ext>
            </a:extLst>
          </p:cNvPr>
          <p:cNvSpPr txBox="1"/>
          <p:nvPr/>
        </p:nvSpPr>
        <p:spPr>
          <a:xfrm>
            <a:off x="4922997" y="5282285"/>
            <a:ext cx="1551791" cy="754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fr-FR" sz="1600" dirty="0">
                <a:solidFill>
                  <a:srgbClr val="FFFFFF"/>
                </a:solidFill>
                <a:latin typeface="Cambria" panose="02040503050406030204" pitchFamily="18" charset="0"/>
                <a:ea typeface="Cambria" panose="02040503050406030204" pitchFamily="18" charset="0"/>
                <a:cs typeface="Roboto"/>
                <a:sym typeface="Roboto"/>
              </a:rPr>
              <a:t>Adaptation au changement climatique</a:t>
            </a:r>
            <a:endParaRPr sz="1600" dirty="0">
              <a:solidFill>
                <a:srgbClr val="FFFFFF"/>
              </a:solidFill>
              <a:latin typeface="Cambria" panose="02040503050406030204" pitchFamily="18" charset="0"/>
              <a:ea typeface="Cambria" panose="02040503050406030204" pitchFamily="18" charset="0"/>
              <a:cs typeface="Roboto"/>
              <a:sym typeface="Roboto"/>
            </a:endParaRPr>
          </a:p>
        </p:txBody>
      </p:sp>
      <p:sp>
        <p:nvSpPr>
          <p:cNvPr id="40" name="Google Shape;632;p33">
            <a:extLst>
              <a:ext uri="{FF2B5EF4-FFF2-40B4-BE49-F238E27FC236}">
                <a16:creationId xmlns:a16="http://schemas.microsoft.com/office/drawing/2014/main" id="{E822DA25-B5A6-BBA1-994F-E8DC110375F0}"/>
              </a:ext>
            </a:extLst>
          </p:cNvPr>
          <p:cNvSpPr/>
          <p:nvPr/>
        </p:nvSpPr>
        <p:spPr>
          <a:xfrm>
            <a:off x="7067085" y="4939787"/>
            <a:ext cx="1772400" cy="1440900"/>
          </a:xfrm>
          <a:prstGeom prst="rect">
            <a:avLst/>
          </a:pr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 name="Google Shape;638;p33">
            <a:extLst>
              <a:ext uri="{FF2B5EF4-FFF2-40B4-BE49-F238E27FC236}">
                <a16:creationId xmlns:a16="http://schemas.microsoft.com/office/drawing/2014/main" id="{EE90BF75-7D00-053A-6C6F-D1816D6AD090}"/>
              </a:ext>
            </a:extLst>
          </p:cNvPr>
          <p:cNvSpPr txBox="1"/>
          <p:nvPr/>
        </p:nvSpPr>
        <p:spPr>
          <a:xfrm>
            <a:off x="7151989" y="5282285"/>
            <a:ext cx="1551791" cy="754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fr-FR" sz="1600" dirty="0">
                <a:solidFill>
                  <a:srgbClr val="FFFFFF"/>
                </a:solidFill>
                <a:latin typeface="Cambria" panose="02040503050406030204" pitchFamily="18" charset="0"/>
                <a:ea typeface="Cambria" panose="02040503050406030204" pitchFamily="18" charset="0"/>
                <a:cs typeface="Roboto"/>
                <a:sym typeface="Roboto"/>
              </a:rPr>
              <a:t>Pollution et économie circulaire</a:t>
            </a:r>
            <a:endParaRPr sz="1600" dirty="0">
              <a:solidFill>
                <a:srgbClr val="FFFFFF"/>
              </a:solidFill>
              <a:latin typeface="Cambria" panose="02040503050406030204" pitchFamily="18" charset="0"/>
              <a:ea typeface="Cambria" panose="02040503050406030204" pitchFamily="18" charset="0"/>
              <a:cs typeface="Roboto"/>
              <a:sym typeface="Roboto"/>
            </a:endParaRPr>
          </a:p>
        </p:txBody>
      </p:sp>
      <p:sp>
        <p:nvSpPr>
          <p:cNvPr id="3" name="Rectangle : coins arrondis 2">
            <a:extLst>
              <a:ext uri="{FF2B5EF4-FFF2-40B4-BE49-F238E27FC236}">
                <a16:creationId xmlns:a16="http://schemas.microsoft.com/office/drawing/2014/main" id="{3238BE7D-999A-4C7C-FDD8-E6629D6A8228}"/>
              </a:ext>
            </a:extLst>
          </p:cNvPr>
          <p:cNvSpPr/>
          <p:nvPr/>
        </p:nvSpPr>
        <p:spPr>
          <a:xfrm>
            <a:off x="2501900" y="1691201"/>
            <a:ext cx="6540500" cy="1197558"/>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4" name="Rectangle : coins arrondis 3">
            <a:extLst>
              <a:ext uri="{FF2B5EF4-FFF2-40B4-BE49-F238E27FC236}">
                <a16:creationId xmlns:a16="http://schemas.microsoft.com/office/drawing/2014/main" id="{209A9585-03B7-9567-9D09-77853F14FEED}"/>
              </a:ext>
            </a:extLst>
          </p:cNvPr>
          <p:cNvSpPr/>
          <p:nvPr/>
        </p:nvSpPr>
        <p:spPr>
          <a:xfrm>
            <a:off x="4533076" y="1794930"/>
            <a:ext cx="2618913" cy="26621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atin typeface="Cambria" panose="02040503050406030204" pitchFamily="18" charset="0"/>
                <a:ea typeface="Cambria" panose="02040503050406030204" pitchFamily="18" charset="0"/>
              </a:rPr>
              <a:t>RIA</a:t>
            </a:r>
            <a:endParaRPr lang="en-GB" dirty="0">
              <a:latin typeface="Cambria" panose="02040503050406030204" pitchFamily="18" charset="0"/>
              <a:ea typeface="Cambria" panose="02040503050406030204" pitchFamily="18" charset="0"/>
            </a:endParaRPr>
          </a:p>
        </p:txBody>
      </p:sp>
      <p:sp>
        <p:nvSpPr>
          <p:cNvPr id="7" name="Rectangle : coins arrondis 6">
            <a:extLst>
              <a:ext uri="{FF2B5EF4-FFF2-40B4-BE49-F238E27FC236}">
                <a16:creationId xmlns:a16="http://schemas.microsoft.com/office/drawing/2014/main" id="{20D67029-C299-0A33-9A7E-67954E114E6D}"/>
              </a:ext>
            </a:extLst>
          </p:cNvPr>
          <p:cNvSpPr/>
          <p:nvPr/>
        </p:nvSpPr>
        <p:spPr>
          <a:xfrm>
            <a:off x="4533870" y="2178251"/>
            <a:ext cx="2618913" cy="26621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atin typeface="Cambria" panose="02040503050406030204" pitchFamily="18" charset="0"/>
                <a:ea typeface="Cambria" panose="02040503050406030204" pitchFamily="18" charset="0"/>
              </a:rPr>
              <a:t>IA</a:t>
            </a:r>
            <a:endParaRPr lang="en-GB" dirty="0">
              <a:latin typeface="Cambria" panose="02040503050406030204" pitchFamily="18" charset="0"/>
              <a:ea typeface="Cambria" panose="02040503050406030204" pitchFamily="18" charset="0"/>
            </a:endParaRPr>
          </a:p>
        </p:txBody>
      </p:sp>
      <p:sp>
        <p:nvSpPr>
          <p:cNvPr id="9" name="Rectangle : coins arrondis 8">
            <a:extLst>
              <a:ext uri="{FF2B5EF4-FFF2-40B4-BE49-F238E27FC236}">
                <a16:creationId xmlns:a16="http://schemas.microsoft.com/office/drawing/2014/main" id="{C3DAFE5F-17AE-A180-16F9-056869B87ED7}"/>
              </a:ext>
            </a:extLst>
          </p:cNvPr>
          <p:cNvSpPr/>
          <p:nvPr/>
        </p:nvSpPr>
        <p:spPr>
          <a:xfrm>
            <a:off x="4533076" y="2556643"/>
            <a:ext cx="2618913" cy="26621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atin typeface="Cambria" panose="02040503050406030204" pitchFamily="18" charset="0"/>
                <a:ea typeface="Cambria" panose="02040503050406030204" pitchFamily="18" charset="0"/>
              </a:rPr>
              <a:t>CSA</a:t>
            </a:r>
            <a:endParaRPr lang="en-GB"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22871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B8165-C79A-3678-0F72-0E8AB23FAE5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8E403B7-354D-4A82-4FAC-3A0D4ABB1935}"/>
              </a:ext>
            </a:extLst>
          </p:cNvPr>
          <p:cNvSpPr>
            <a:spLocks noGrp="1"/>
          </p:cNvSpPr>
          <p:nvPr>
            <p:ph type="title"/>
          </p:nvPr>
        </p:nvSpPr>
        <p:spPr>
          <a:xfrm>
            <a:off x="2401367" y="136525"/>
            <a:ext cx="9262463" cy="687481"/>
          </a:xfrm>
        </p:spPr>
        <p:txBody>
          <a:bodyPr/>
          <a:lstStyle/>
          <a:p>
            <a:r>
              <a:rPr lang="fr-FR" dirty="0"/>
              <a:t>PRIMA : Présentation</a:t>
            </a:r>
            <a:endParaRPr lang="en-GB" dirty="0"/>
          </a:p>
        </p:txBody>
      </p:sp>
      <p:sp>
        <p:nvSpPr>
          <p:cNvPr id="6" name="Espace réservé du numéro de diapositive 3">
            <a:extLst>
              <a:ext uri="{FF2B5EF4-FFF2-40B4-BE49-F238E27FC236}">
                <a16:creationId xmlns:a16="http://schemas.microsoft.com/office/drawing/2014/main" id="{310EE64C-7853-D1EC-1BB2-690C5BBF8D78}"/>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7A26BC6-3AD6-4031-B39F-1DDABC68D122}" type="slidenum">
              <a:rPr lang="fr-FR" smtClean="0"/>
              <a:pPr>
                <a:defRPr/>
              </a:pPr>
              <a:t>19</a:t>
            </a:fld>
            <a:endParaRPr lang="fr-FR" dirty="0">
              <a:solidFill>
                <a:prstClr val="black">
                  <a:tint val="75000"/>
                </a:prstClr>
              </a:solidFill>
              <a:latin typeface="Cambria" panose="02040503050406030204" pitchFamily="18" charset="0"/>
              <a:ea typeface="Cambria" panose="02040503050406030204" pitchFamily="18" charset="0"/>
            </a:endParaRPr>
          </a:p>
        </p:txBody>
      </p:sp>
      <p:sp>
        <p:nvSpPr>
          <p:cNvPr id="4" name="Espace réservé du contenu 2">
            <a:extLst>
              <a:ext uri="{FF2B5EF4-FFF2-40B4-BE49-F238E27FC236}">
                <a16:creationId xmlns:a16="http://schemas.microsoft.com/office/drawing/2014/main" id="{990B4652-C2CD-FFF3-80C9-AB998FEA8770}"/>
              </a:ext>
            </a:extLst>
          </p:cNvPr>
          <p:cNvSpPr txBox="1">
            <a:spLocks/>
          </p:cNvSpPr>
          <p:nvPr/>
        </p:nvSpPr>
        <p:spPr>
          <a:xfrm>
            <a:off x="455580" y="1339154"/>
            <a:ext cx="10618819" cy="5573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dirty="0">
                <a:solidFill>
                  <a:schemeClr val="bg2">
                    <a:lumMod val="50000"/>
                  </a:schemeClr>
                </a:solidFill>
                <a:latin typeface="Cambria" panose="02040503050406030204" pitchFamily="18" charset="0"/>
                <a:ea typeface="Cambria" panose="02040503050406030204" pitchFamily="18" charset="0"/>
              </a:rPr>
              <a:t>Programme de soutient la R&amp;I dans le bassin méditerranéen</a:t>
            </a:r>
          </a:p>
        </p:txBody>
      </p:sp>
      <p:sp>
        <p:nvSpPr>
          <p:cNvPr id="10" name="Google Shape;952;p42">
            <a:extLst>
              <a:ext uri="{FF2B5EF4-FFF2-40B4-BE49-F238E27FC236}">
                <a16:creationId xmlns:a16="http://schemas.microsoft.com/office/drawing/2014/main" id="{3717A1D7-ADAB-3CAF-2AF4-BC073FEA04CC}"/>
              </a:ext>
            </a:extLst>
          </p:cNvPr>
          <p:cNvSpPr/>
          <p:nvPr/>
        </p:nvSpPr>
        <p:spPr>
          <a:xfrm>
            <a:off x="2401367" y="2480715"/>
            <a:ext cx="229731" cy="163342"/>
          </a:xfrm>
          <a:custGeom>
            <a:avLst/>
            <a:gdLst/>
            <a:ahLst/>
            <a:cxnLst/>
            <a:rect l="l" t="t" r="r" b="b"/>
            <a:pathLst>
              <a:path w="2621" h="2525" extrusionOk="0">
                <a:moveTo>
                  <a:pt x="1" y="119"/>
                </a:moveTo>
                <a:lnTo>
                  <a:pt x="2620" y="2524"/>
                </a:lnTo>
                <a:lnTo>
                  <a:pt x="2620" y="0"/>
                </a:lnTo>
                <a:close/>
              </a:path>
            </a:pathLst>
          </a:custGeom>
          <a:solidFill>
            <a:srgbClr val="C2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mbria" panose="02040503050406030204" pitchFamily="18" charset="0"/>
              <a:ea typeface="Cambria" panose="02040503050406030204" pitchFamily="18" charset="0"/>
            </a:endParaRPr>
          </a:p>
        </p:txBody>
      </p:sp>
      <p:sp>
        <p:nvSpPr>
          <p:cNvPr id="11" name="Google Shape;953;p42">
            <a:extLst>
              <a:ext uri="{FF2B5EF4-FFF2-40B4-BE49-F238E27FC236}">
                <a16:creationId xmlns:a16="http://schemas.microsoft.com/office/drawing/2014/main" id="{16CD0F25-2DB8-1A7A-B14A-AC4FDBAB1992}"/>
              </a:ext>
            </a:extLst>
          </p:cNvPr>
          <p:cNvSpPr/>
          <p:nvPr/>
        </p:nvSpPr>
        <p:spPr>
          <a:xfrm>
            <a:off x="4027245" y="2480715"/>
            <a:ext cx="229731" cy="178738"/>
          </a:xfrm>
          <a:custGeom>
            <a:avLst/>
            <a:gdLst/>
            <a:ahLst/>
            <a:cxnLst/>
            <a:rect l="l" t="t" r="r" b="b"/>
            <a:pathLst>
              <a:path w="2621" h="2763" extrusionOk="0">
                <a:moveTo>
                  <a:pt x="2620" y="119"/>
                </a:moveTo>
                <a:lnTo>
                  <a:pt x="1" y="2763"/>
                </a:lnTo>
                <a:lnTo>
                  <a:pt x="1" y="0"/>
                </a:lnTo>
                <a:close/>
              </a:path>
            </a:pathLst>
          </a:custGeom>
          <a:solidFill>
            <a:srgbClr val="C2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mbria" panose="02040503050406030204" pitchFamily="18" charset="0"/>
              <a:ea typeface="Cambria" panose="02040503050406030204" pitchFamily="18" charset="0"/>
            </a:endParaRPr>
          </a:p>
        </p:txBody>
      </p:sp>
      <p:sp>
        <p:nvSpPr>
          <p:cNvPr id="12" name="Google Shape;954;p42">
            <a:extLst>
              <a:ext uri="{FF2B5EF4-FFF2-40B4-BE49-F238E27FC236}">
                <a16:creationId xmlns:a16="http://schemas.microsoft.com/office/drawing/2014/main" id="{43E1FA7B-052D-B15D-0A7A-278FA5DAAF66}"/>
              </a:ext>
            </a:extLst>
          </p:cNvPr>
          <p:cNvSpPr/>
          <p:nvPr/>
        </p:nvSpPr>
        <p:spPr>
          <a:xfrm>
            <a:off x="2491076" y="2126405"/>
            <a:ext cx="1677183" cy="2424711"/>
          </a:xfrm>
          <a:custGeom>
            <a:avLst/>
            <a:gdLst/>
            <a:ahLst/>
            <a:cxnLst/>
            <a:rect l="l" t="t" r="r" b="b"/>
            <a:pathLst>
              <a:path w="19135" h="37482" extrusionOk="0">
                <a:moveTo>
                  <a:pt x="2977" y="0"/>
                </a:moveTo>
                <a:lnTo>
                  <a:pt x="16181" y="0"/>
                </a:lnTo>
                <a:cubicBezTo>
                  <a:pt x="17812" y="0"/>
                  <a:pt x="19134" y="1334"/>
                  <a:pt x="19134" y="2965"/>
                </a:cubicBezTo>
                <a:lnTo>
                  <a:pt x="19134" y="34409"/>
                </a:lnTo>
                <a:cubicBezTo>
                  <a:pt x="19134" y="36112"/>
                  <a:pt x="17765" y="37481"/>
                  <a:pt x="16074" y="37481"/>
                </a:cubicBezTo>
                <a:lnTo>
                  <a:pt x="3084" y="37481"/>
                </a:lnTo>
                <a:cubicBezTo>
                  <a:pt x="1382" y="37481"/>
                  <a:pt x="13" y="36112"/>
                  <a:pt x="13" y="34409"/>
                </a:cubicBezTo>
                <a:lnTo>
                  <a:pt x="13" y="2965"/>
                </a:lnTo>
                <a:cubicBezTo>
                  <a:pt x="1" y="1334"/>
                  <a:pt x="1334" y="0"/>
                  <a:pt x="297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mbria" panose="02040503050406030204" pitchFamily="18" charset="0"/>
              <a:ea typeface="Cambria" panose="02040503050406030204" pitchFamily="18" charset="0"/>
            </a:endParaRPr>
          </a:p>
        </p:txBody>
      </p:sp>
      <p:sp>
        <p:nvSpPr>
          <p:cNvPr id="14" name="Google Shape;956;p42">
            <a:extLst>
              <a:ext uri="{FF2B5EF4-FFF2-40B4-BE49-F238E27FC236}">
                <a16:creationId xmlns:a16="http://schemas.microsoft.com/office/drawing/2014/main" id="{BB41DC8F-8B53-C869-5BD0-7493FEBBB6D4}"/>
              </a:ext>
            </a:extLst>
          </p:cNvPr>
          <p:cNvSpPr/>
          <p:nvPr/>
        </p:nvSpPr>
        <p:spPr>
          <a:xfrm>
            <a:off x="2402373" y="2090955"/>
            <a:ext cx="1856602" cy="397520"/>
          </a:xfrm>
          <a:custGeom>
            <a:avLst/>
            <a:gdLst/>
            <a:ahLst/>
            <a:cxnLst/>
            <a:rect l="l" t="t" r="r" b="b"/>
            <a:pathLst>
              <a:path w="21182" h="6145" extrusionOk="0">
                <a:moveTo>
                  <a:pt x="10681" y="1"/>
                </a:moveTo>
                <a:lnTo>
                  <a:pt x="10490" y="1"/>
                </a:lnTo>
                <a:lnTo>
                  <a:pt x="1560" y="1"/>
                </a:lnTo>
                <a:cubicBezTo>
                  <a:pt x="703" y="1"/>
                  <a:pt x="1" y="858"/>
                  <a:pt x="1" y="1941"/>
                </a:cubicBezTo>
                <a:lnTo>
                  <a:pt x="1" y="6144"/>
                </a:lnTo>
                <a:lnTo>
                  <a:pt x="10490" y="6144"/>
                </a:lnTo>
                <a:lnTo>
                  <a:pt x="10681" y="6144"/>
                </a:lnTo>
                <a:lnTo>
                  <a:pt x="21182" y="6144"/>
                </a:lnTo>
                <a:lnTo>
                  <a:pt x="21182" y="1941"/>
                </a:lnTo>
                <a:cubicBezTo>
                  <a:pt x="21182" y="858"/>
                  <a:pt x="20479" y="1"/>
                  <a:pt x="196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mbria" panose="02040503050406030204" pitchFamily="18" charset="0"/>
              <a:ea typeface="Cambria" panose="02040503050406030204" pitchFamily="18" charset="0"/>
            </a:endParaRPr>
          </a:p>
        </p:txBody>
      </p:sp>
      <p:cxnSp>
        <p:nvCxnSpPr>
          <p:cNvPr id="15" name="Google Shape;957;p42">
            <a:extLst>
              <a:ext uri="{FF2B5EF4-FFF2-40B4-BE49-F238E27FC236}">
                <a16:creationId xmlns:a16="http://schemas.microsoft.com/office/drawing/2014/main" id="{0C94FC33-0F85-7D6B-3FBE-56580C3087CA}"/>
              </a:ext>
            </a:extLst>
          </p:cNvPr>
          <p:cNvCxnSpPr>
            <a:cxnSpLocks/>
          </p:cNvCxnSpPr>
          <p:nvPr/>
        </p:nvCxnSpPr>
        <p:spPr>
          <a:xfrm>
            <a:off x="3290554" y="4891843"/>
            <a:ext cx="4180575" cy="0"/>
          </a:xfrm>
          <a:prstGeom prst="straightConnector1">
            <a:avLst/>
          </a:prstGeom>
          <a:noFill/>
          <a:ln w="19050" cap="flat" cmpd="sng">
            <a:solidFill>
              <a:schemeClr val="dk2"/>
            </a:solidFill>
            <a:prstDash val="solid"/>
            <a:round/>
            <a:headEnd type="none" w="med" len="med"/>
            <a:tailEnd type="none" w="med" len="med"/>
          </a:ln>
        </p:spPr>
      </p:cxnSp>
      <p:cxnSp>
        <p:nvCxnSpPr>
          <p:cNvPr id="16" name="Google Shape;958;p42">
            <a:extLst>
              <a:ext uri="{FF2B5EF4-FFF2-40B4-BE49-F238E27FC236}">
                <a16:creationId xmlns:a16="http://schemas.microsoft.com/office/drawing/2014/main" id="{A1456584-90FE-D8D6-7686-543AF406158C}"/>
              </a:ext>
            </a:extLst>
          </p:cNvPr>
          <p:cNvCxnSpPr/>
          <p:nvPr/>
        </p:nvCxnSpPr>
        <p:spPr>
          <a:xfrm>
            <a:off x="3290554" y="4656130"/>
            <a:ext cx="0" cy="235800"/>
          </a:xfrm>
          <a:prstGeom prst="straightConnector1">
            <a:avLst/>
          </a:prstGeom>
          <a:noFill/>
          <a:ln w="19050" cap="flat" cmpd="sng">
            <a:solidFill>
              <a:schemeClr val="dk2"/>
            </a:solidFill>
            <a:prstDash val="solid"/>
            <a:round/>
            <a:headEnd type="none" w="med" len="med"/>
            <a:tailEnd type="none" w="med" len="med"/>
          </a:ln>
        </p:spPr>
      </p:cxnSp>
      <p:cxnSp>
        <p:nvCxnSpPr>
          <p:cNvPr id="17" name="Google Shape;959;p42">
            <a:extLst>
              <a:ext uri="{FF2B5EF4-FFF2-40B4-BE49-F238E27FC236}">
                <a16:creationId xmlns:a16="http://schemas.microsoft.com/office/drawing/2014/main" id="{460E6191-D044-DE5D-1BA3-7FF137D8321A}"/>
              </a:ext>
            </a:extLst>
          </p:cNvPr>
          <p:cNvCxnSpPr/>
          <p:nvPr/>
        </p:nvCxnSpPr>
        <p:spPr>
          <a:xfrm>
            <a:off x="5400904" y="4656130"/>
            <a:ext cx="0" cy="235800"/>
          </a:xfrm>
          <a:prstGeom prst="straightConnector1">
            <a:avLst/>
          </a:prstGeom>
          <a:noFill/>
          <a:ln w="19050" cap="flat" cmpd="sng">
            <a:solidFill>
              <a:schemeClr val="dk2"/>
            </a:solidFill>
            <a:prstDash val="solid"/>
            <a:round/>
            <a:headEnd type="none" w="med" len="med"/>
            <a:tailEnd type="none" w="med" len="med"/>
          </a:ln>
        </p:spPr>
      </p:cxnSp>
      <p:cxnSp>
        <p:nvCxnSpPr>
          <p:cNvPr id="18" name="Google Shape;960;p42">
            <a:extLst>
              <a:ext uri="{FF2B5EF4-FFF2-40B4-BE49-F238E27FC236}">
                <a16:creationId xmlns:a16="http://schemas.microsoft.com/office/drawing/2014/main" id="{35E7826E-E87B-E395-FC62-D5033F65A58B}"/>
              </a:ext>
            </a:extLst>
          </p:cNvPr>
          <p:cNvCxnSpPr/>
          <p:nvPr/>
        </p:nvCxnSpPr>
        <p:spPr>
          <a:xfrm>
            <a:off x="7471129" y="4656130"/>
            <a:ext cx="0" cy="235800"/>
          </a:xfrm>
          <a:prstGeom prst="straightConnector1">
            <a:avLst/>
          </a:prstGeom>
          <a:noFill/>
          <a:ln w="19050" cap="flat" cmpd="sng">
            <a:solidFill>
              <a:schemeClr val="dk2"/>
            </a:solidFill>
            <a:prstDash val="solid"/>
            <a:round/>
            <a:headEnd type="none" w="med" len="med"/>
            <a:tailEnd type="none" w="med" len="med"/>
          </a:ln>
        </p:spPr>
      </p:cxnSp>
      <p:sp>
        <p:nvSpPr>
          <p:cNvPr id="20" name="Google Shape;962;p42">
            <a:extLst>
              <a:ext uri="{FF2B5EF4-FFF2-40B4-BE49-F238E27FC236}">
                <a16:creationId xmlns:a16="http://schemas.microsoft.com/office/drawing/2014/main" id="{CC4D5E14-949D-92DC-638E-08928E1DF71A}"/>
              </a:ext>
            </a:extLst>
          </p:cNvPr>
          <p:cNvSpPr txBox="1"/>
          <p:nvPr/>
        </p:nvSpPr>
        <p:spPr>
          <a:xfrm>
            <a:off x="2449667" y="2102205"/>
            <a:ext cx="1719600" cy="37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Cambria" panose="02040503050406030204" pitchFamily="18" charset="0"/>
                <a:ea typeface="Cambria" panose="02040503050406030204" pitchFamily="18" charset="0"/>
                <a:cs typeface="Fira Sans Condensed Medium"/>
                <a:sym typeface="Fira Sans Condensed Medium"/>
              </a:rPr>
              <a:t>Thématique 1</a:t>
            </a:r>
            <a:endParaRPr dirty="0">
              <a:solidFill>
                <a:srgbClr val="FFFFFF"/>
              </a:solidFill>
              <a:latin typeface="Cambria" panose="02040503050406030204" pitchFamily="18" charset="0"/>
              <a:ea typeface="Cambria" panose="02040503050406030204" pitchFamily="18" charset="0"/>
              <a:cs typeface="Fira Sans Condensed Medium"/>
              <a:sym typeface="Fira Sans Condensed Medium"/>
            </a:endParaRPr>
          </a:p>
        </p:txBody>
      </p:sp>
      <p:sp>
        <p:nvSpPr>
          <p:cNvPr id="21" name="Google Shape;963;p42">
            <a:extLst>
              <a:ext uri="{FF2B5EF4-FFF2-40B4-BE49-F238E27FC236}">
                <a16:creationId xmlns:a16="http://schemas.microsoft.com/office/drawing/2014/main" id="{28F18E18-6C1A-34E6-73D3-3C3F45DF4102}"/>
              </a:ext>
            </a:extLst>
          </p:cNvPr>
          <p:cNvSpPr txBox="1"/>
          <p:nvPr/>
        </p:nvSpPr>
        <p:spPr>
          <a:xfrm>
            <a:off x="2446607" y="2917130"/>
            <a:ext cx="1719600" cy="741900"/>
          </a:xfrm>
          <a:prstGeom prst="rect">
            <a:avLst/>
          </a:prstGeom>
          <a:noFill/>
          <a:ln>
            <a:noFill/>
          </a:ln>
        </p:spPr>
        <p:txBody>
          <a:bodyPr spcFirstLastPara="1" wrap="square" lIns="91425" tIns="91425" rIns="91425" bIns="91425" anchor="t" anchorCtr="0">
            <a:noAutofit/>
          </a:bodyPr>
          <a:lstStyle/>
          <a:p>
            <a:pPr algn="ctr" defTabSz="457200" fontAlgn="auto">
              <a:lnSpc>
                <a:spcPct val="95000"/>
              </a:lnSpc>
              <a:spcBef>
                <a:spcPts val="0"/>
              </a:spcBef>
              <a:spcAft>
                <a:spcPts val="0"/>
              </a:spcAft>
              <a:buClr>
                <a:schemeClr val="tx1"/>
              </a:buClr>
              <a:defRPr/>
            </a:pPr>
            <a:r>
              <a:rPr lang="fr-FR" altLang="fr-FR" sz="2200" kern="0" dirty="0">
                <a:latin typeface="Cambria" panose="02040503050406030204" pitchFamily="18" charset="0"/>
                <a:ea typeface="Cambria" panose="02040503050406030204" pitchFamily="18" charset="0"/>
              </a:rPr>
              <a:t>Gestion durable de l’eau</a:t>
            </a:r>
          </a:p>
        </p:txBody>
      </p:sp>
      <p:sp>
        <p:nvSpPr>
          <p:cNvPr id="22" name="Google Shape;964;p42">
            <a:extLst>
              <a:ext uri="{FF2B5EF4-FFF2-40B4-BE49-F238E27FC236}">
                <a16:creationId xmlns:a16="http://schemas.microsoft.com/office/drawing/2014/main" id="{6F3C750B-F9FD-AE0B-D52D-D3AE3E78D48C}"/>
              </a:ext>
            </a:extLst>
          </p:cNvPr>
          <p:cNvSpPr/>
          <p:nvPr/>
        </p:nvSpPr>
        <p:spPr>
          <a:xfrm>
            <a:off x="4471092" y="2480715"/>
            <a:ext cx="229731" cy="163342"/>
          </a:xfrm>
          <a:custGeom>
            <a:avLst/>
            <a:gdLst/>
            <a:ahLst/>
            <a:cxnLst/>
            <a:rect l="l" t="t" r="r" b="b"/>
            <a:pathLst>
              <a:path w="2621" h="2525" extrusionOk="0">
                <a:moveTo>
                  <a:pt x="1" y="119"/>
                </a:moveTo>
                <a:lnTo>
                  <a:pt x="2620" y="2524"/>
                </a:lnTo>
                <a:lnTo>
                  <a:pt x="2620" y="0"/>
                </a:lnTo>
                <a:close/>
              </a:path>
            </a:pathLst>
          </a:custGeom>
          <a:solidFill>
            <a:srgbClr val="C2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mbria" panose="02040503050406030204" pitchFamily="18" charset="0"/>
              <a:ea typeface="Cambria" panose="02040503050406030204" pitchFamily="18" charset="0"/>
            </a:endParaRPr>
          </a:p>
        </p:txBody>
      </p:sp>
      <p:sp>
        <p:nvSpPr>
          <p:cNvPr id="23" name="Google Shape;965;p42">
            <a:extLst>
              <a:ext uri="{FF2B5EF4-FFF2-40B4-BE49-F238E27FC236}">
                <a16:creationId xmlns:a16="http://schemas.microsoft.com/office/drawing/2014/main" id="{206632F4-FC14-662E-7DE2-BC29C9EEEFB8}"/>
              </a:ext>
            </a:extLst>
          </p:cNvPr>
          <p:cNvSpPr/>
          <p:nvPr/>
        </p:nvSpPr>
        <p:spPr>
          <a:xfrm>
            <a:off x="6096970" y="2480715"/>
            <a:ext cx="229731" cy="178738"/>
          </a:xfrm>
          <a:custGeom>
            <a:avLst/>
            <a:gdLst/>
            <a:ahLst/>
            <a:cxnLst/>
            <a:rect l="l" t="t" r="r" b="b"/>
            <a:pathLst>
              <a:path w="2621" h="2763" extrusionOk="0">
                <a:moveTo>
                  <a:pt x="2620" y="119"/>
                </a:moveTo>
                <a:lnTo>
                  <a:pt x="1" y="2763"/>
                </a:lnTo>
                <a:lnTo>
                  <a:pt x="1" y="0"/>
                </a:lnTo>
                <a:close/>
              </a:path>
            </a:pathLst>
          </a:custGeom>
          <a:solidFill>
            <a:srgbClr val="C2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mbria" panose="02040503050406030204" pitchFamily="18" charset="0"/>
              <a:ea typeface="Cambria" panose="02040503050406030204" pitchFamily="18" charset="0"/>
            </a:endParaRPr>
          </a:p>
        </p:txBody>
      </p:sp>
      <p:sp>
        <p:nvSpPr>
          <p:cNvPr id="24" name="Google Shape;966;p42">
            <a:extLst>
              <a:ext uri="{FF2B5EF4-FFF2-40B4-BE49-F238E27FC236}">
                <a16:creationId xmlns:a16="http://schemas.microsoft.com/office/drawing/2014/main" id="{F659D818-E3F1-D8C1-B530-7C54ADE66A12}"/>
              </a:ext>
            </a:extLst>
          </p:cNvPr>
          <p:cNvSpPr/>
          <p:nvPr/>
        </p:nvSpPr>
        <p:spPr>
          <a:xfrm>
            <a:off x="4560274" y="2190142"/>
            <a:ext cx="1677183" cy="2424711"/>
          </a:xfrm>
          <a:custGeom>
            <a:avLst/>
            <a:gdLst/>
            <a:ahLst/>
            <a:cxnLst/>
            <a:rect l="l" t="t" r="r" b="b"/>
            <a:pathLst>
              <a:path w="19135" h="37482" extrusionOk="0">
                <a:moveTo>
                  <a:pt x="2977" y="0"/>
                </a:moveTo>
                <a:lnTo>
                  <a:pt x="16181" y="0"/>
                </a:lnTo>
                <a:cubicBezTo>
                  <a:pt x="17812" y="0"/>
                  <a:pt x="19134" y="1334"/>
                  <a:pt x="19134" y="2965"/>
                </a:cubicBezTo>
                <a:lnTo>
                  <a:pt x="19134" y="34409"/>
                </a:lnTo>
                <a:cubicBezTo>
                  <a:pt x="19134" y="36112"/>
                  <a:pt x="17765" y="37481"/>
                  <a:pt x="16074" y="37481"/>
                </a:cubicBezTo>
                <a:lnTo>
                  <a:pt x="3084" y="37481"/>
                </a:lnTo>
                <a:cubicBezTo>
                  <a:pt x="1382" y="37481"/>
                  <a:pt x="13" y="36112"/>
                  <a:pt x="13" y="34409"/>
                </a:cubicBezTo>
                <a:lnTo>
                  <a:pt x="13" y="2965"/>
                </a:lnTo>
                <a:cubicBezTo>
                  <a:pt x="1" y="1334"/>
                  <a:pt x="1334" y="0"/>
                  <a:pt x="297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mbria" panose="02040503050406030204" pitchFamily="18" charset="0"/>
              <a:ea typeface="Cambria" panose="02040503050406030204" pitchFamily="18" charset="0"/>
            </a:endParaRPr>
          </a:p>
        </p:txBody>
      </p:sp>
      <p:sp>
        <p:nvSpPr>
          <p:cNvPr id="26" name="Google Shape;968;p42">
            <a:extLst>
              <a:ext uri="{FF2B5EF4-FFF2-40B4-BE49-F238E27FC236}">
                <a16:creationId xmlns:a16="http://schemas.microsoft.com/office/drawing/2014/main" id="{A23F3BA5-3D86-8427-E45A-C9380103FD6C}"/>
              </a:ext>
            </a:extLst>
          </p:cNvPr>
          <p:cNvSpPr/>
          <p:nvPr/>
        </p:nvSpPr>
        <p:spPr>
          <a:xfrm>
            <a:off x="4472098" y="2090955"/>
            <a:ext cx="1856602" cy="397520"/>
          </a:xfrm>
          <a:custGeom>
            <a:avLst/>
            <a:gdLst/>
            <a:ahLst/>
            <a:cxnLst/>
            <a:rect l="l" t="t" r="r" b="b"/>
            <a:pathLst>
              <a:path w="21182" h="6145" extrusionOk="0">
                <a:moveTo>
                  <a:pt x="10681" y="1"/>
                </a:moveTo>
                <a:lnTo>
                  <a:pt x="10490" y="1"/>
                </a:lnTo>
                <a:lnTo>
                  <a:pt x="1560" y="1"/>
                </a:lnTo>
                <a:cubicBezTo>
                  <a:pt x="703" y="1"/>
                  <a:pt x="1" y="858"/>
                  <a:pt x="1" y="1941"/>
                </a:cubicBezTo>
                <a:lnTo>
                  <a:pt x="1" y="6144"/>
                </a:lnTo>
                <a:lnTo>
                  <a:pt x="10490" y="6144"/>
                </a:lnTo>
                <a:lnTo>
                  <a:pt x="10681" y="6144"/>
                </a:lnTo>
                <a:lnTo>
                  <a:pt x="21182" y="6144"/>
                </a:lnTo>
                <a:lnTo>
                  <a:pt x="21182" y="1941"/>
                </a:lnTo>
                <a:cubicBezTo>
                  <a:pt x="21182" y="858"/>
                  <a:pt x="20479" y="1"/>
                  <a:pt x="196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mbria" panose="02040503050406030204" pitchFamily="18" charset="0"/>
              <a:ea typeface="Cambria" panose="02040503050406030204" pitchFamily="18" charset="0"/>
            </a:endParaRPr>
          </a:p>
        </p:txBody>
      </p:sp>
      <p:sp>
        <p:nvSpPr>
          <p:cNvPr id="27" name="Google Shape;969;p42">
            <a:extLst>
              <a:ext uri="{FF2B5EF4-FFF2-40B4-BE49-F238E27FC236}">
                <a16:creationId xmlns:a16="http://schemas.microsoft.com/office/drawing/2014/main" id="{3E257A45-69AA-8E93-E0BE-7F0E27546D9D}"/>
              </a:ext>
            </a:extLst>
          </p:cNvPr>
          <p:cNvSpPr/>
          <p:nvPr/>
        </p:nvSpPr>
        <p:spPr>
          <a:xfrm>
            <a:off x="6541817" y="2480715"/>
            <a:ext cx="229731" cy="163342"/>
          </a:xfrm>
          <a:custGeom>
            <a:avLst/>
            <a:gdLst/>
            <a:ahLst/>
            <a:cxnLst/>
            <a:rect l="l" t="t" r="r" b="b"/>
            <a:pathLst>
              <a:path w="2621" h="2525" extrusionOk="0">
                <a:moveTo>
                  <a:pt x="1" y="119"/>
                </a:moveTo>
                <a:lnTo>
                  <a:pt x="2620" y="2524"/>
                </a:lnTo>
                <a:lnTo>
                  <a:pt x="2620" y="0"/>
                </a:lnTo>
                <a:close/>
              </a:path>
            </a:pathLst>
          </a:custGeom>
          <a:solidFill>
            <a:srgbClr val="C2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mbria" panose="02040503050406030204" pitchFamily="18" charset="0"/>
              <a:ea typeface="Cambria" panose="02040503050406030204" pitchFamily="18" charset="0"/>
            </a:endParaRPr>
          </a:p>
        </p:txBody>
      </p:sp>
      <p:sp>
        <p:nvSpPr>
          <p:cNvPr id="28" name="Google Shape;970;p42">
            <a:extLst>
              <a:ext uri="{FF2B5EF4-FFF2-40B4-BE49-F238E27FC236}">
                <a16:creationId xmlns:a16="http://schemas.microsoft.com/office/drawing/2014/main" id="{4DD86131-AAA6-35CE-B89B-6FE97E65B8A8}"/>
              </a:ext>
            </a:extLst>
          </p:cNvPr>
          <p:cNvSpPr/>
          <p:nvPr/>
        </p:nvSpPr>
        <p:spPr>
          <a:xfrm>
            <a:off x="8167695" y="2480715"/>
            <a:ext cx="229731" cy="178738"/>
          </a:xfrm>
          <a:custGeom>
            <a:avLst/>
            <a:gdLst/>
            <a:ahLst/>
            <a:cxnLst/>
            <a:rect l="l" t="t" r="r" b="b"/>
            <a:pathLst>
              <a:path w="2621" h="2763" extrusionOk="0">
                <a:moveTo>
                  <a:pt x="2620" y="119"/>
                </a:moveTo>
                <a:lnTo>
                  <a:pt x="1" y="2763"/>
                </a:lnTo>
                <a:lnTo>
                  <a:pt x="1" y="0"/>
                </a:lnTo>
                <a:close/>
              </a:path>
            </a:pathLst>
          </a:custGeom>
          <a:solidFill>
            <a:srgbClr val="C2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mbria" panose="02040503050406030204" pitchFamily="18" charset="0"/>
              <a:ea typeface="Cambria" panose="02040503050406030204" pitchFamily="18" charset="0"/>
            </a:endParaRPr>
          </a:p>
        </p:txBody>
      </p:sp>
      <p:sp>
        <p:nvSpPr>
          <p:cNvPr id="29" name="Google Shape;971;p42">
            <a:extLst>
              <a:ext uri="{FF2B5EF4-FFF2-40B4-BE49-F238E27FC236}">
                <a16:creationId xmlns:a16="http://schemas.microsoft.com/office/drawing/2014/main" id="{9585162F-D270-34C1-776C-E4435E0ACCE6}"/>
              </a:ext>
            </a:extLst>
          </p:cNvPr>
          <p:cNvSpPr/>
          <p:nvPr/>
        </p:nvSpPr>
        <p:spPr>
          <a:xfrm>
            <a:off x="6631526" y="2126405"/>
            <a:ext cx="1677183" cy="2424711"/>
          </a:xfrm>
          <a:custGeom>
            <a:avLst/>
            <a:gdLst/>
            <a:ahLst/>
            <a:cxnLst/>
            <a:rect l="l" t="t" r="r" b="b"/>
            <a:pathLst>
              <a:path w="19135" h="37482" extrusionOk="0">
                <a:moveTo>
                  <a:pt x="2977" y="0"/>
                </a:moveTo>
                <a:lnTo>
                  <a:pt x="16181" y="0"/>
                </a:lnTo>
                <a:cubicBezTo>
                  <a:pt x="17812" y="0"/>
                  <a:pt x="19134" y="1334"/>
                  <a:pt x="19134" y="2965"/>
                </a:cubicBezTo>
                <a:lnTo>
                  <a:pt x="19134" y="34409"/>
                </a:lnTo>
                <a:cubicBezTo>
                  <a:pt x="19134" y="36112"/>
                  <a:pt x="17765" y="37481"/>
                  <a:pt x="16074" y="37481"/>
                </a:cubicBezTo>
                <a:lnTo>
                  <a:pt x="3084" y="37481"/>
                </a:lnTo>
                <a:cubicBezTo>
                  <a:pt x="1382" y="37481"/>
                  <a:pt x="13" y="36112"/>
                  <a:pt x="13" y="34409"/>
                </a:cubicBezTo>
                <a:lnTo>
                  <a:pt x="13" y="2965"/>
                </a:lnTo>
                <a:cubicBezTo>
                  <a:pt x="1" y="1334"/>
                  <a:pt x="1334" y="0"/>
                  <a:pt x="297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mbria" panose="02040503050406030204" pitchFamily="18" charset="0"/>
              <a:ea typeface="Cambria" panose="02040503050406030204" pitchFamily="18" charset="0"/>
            </a:endParaRPr>
          </a:p>
        </p:txBody>
      </p:sp>
      <p:sp>
        <p:nvSpPr>
          <p:cNvPr id="31" name="Google Shape;973;p42">
            <a:extLst>
              <a:ext uri="{FF2B5EF4-FFF2-40B4-BE49-F238E27FC236}">
                <a16:creationId xmlns:a16="http://schemas.microsoft.com/office/drawing/2014/main" id="{2CEC1C40-8B1F-241F-4F7B-99D2D42FEA66}"/>
              </a:ext>
            </a:extLst>
          </p:cNvPr>
          <p:cNvSpPr/>
          <p:nvPr/>
        </p:nvSpPr>
        <p:spPr>
          <a:xfrm>
            <a:off x="6542823" y="2090955"/>
            <a:ext cx="1856602" cy="397520"/>
          </a:xfrm>
          <a:custGeom>
            <a:avLst/>
            <a:gdLst/>
            <a:ahLst/>
            <a:cxnLst/>
            <a:rect l="l" t="t" r="r" b="b"/>
            <a:pathLst>
              <a:path w="21182" h="6145" extrusionOk="0">
                <a:moveTo>
                  <a:pt x="10681" y="1"/>
                </a:moveTo>
                <a:lnTo>
                  <a:pt x="10490" y="1"/>
                </a:lnTo>
                <a:lnTo>
                  <a:pt x="1560" y="1"/>
                </a:lnTo>
                <a:cubicBezTo>
                  <a:pt x="703" y="1"/>
                  <a:pt x="1" y="858"/>
                  <a:pt x="1" y="1941"/>
                </a:cubicBezTo>
                <a:lnTo>
                  <a:pt x="1" y="6144"/>
                </a:lnTo>
                <a:lnTo>
                  <a:pt x="10490" y="6144"/>
                </a:lnTo>
                <a:lnTo>
                  <a:pt x="10681" y="6144"/>
                </a:lnTo>
                <a:lnTo>
                  <a:pt x="21182" y="6144"/>
                </a:lnTo>
                <a:lnTo>
                  <a:pt x="21182" y="1941"/>
                </a:lnTo>
                <a:cubicBezTo>
                  <a:pt x="21182" y="858"/>
                  <a:pt x="20479" y="1"/>
                  <a:pt x="196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mbria" panose="02040503050406030204" pitchFamily="18" charset="0"/>
              <a:ea typeface="Cambria" panose="02040503050406030204" pitchFamily="18" charset="0"/>
            </a:endParaRPr>
          </a:p>
        </p:txBody>
      </p:sp>
      <p:sp>
        <p:nvSpPr>
          <p:cNvPr id="37" name="Google Shape;979;p42">
            <a:extLst>
              <a:ext uri="{FF2B5EF4-FFF2-40B4-BE49-F238E27FC236}">
                <a16:creationId xmlns:a16="http://schemas.microsoft.com/office/drawing/2014/main" id="{51D9B146-6C6E-15D6-F614-222655382E6F}"/>
              </a:ext>
            </a:extLst>
          </p:cNvPr>
          <p:cNvSpPr txBox="1"/>
          <p:nvPr/>
        </p:nvSpPr>
        <p:spPr>
          <a:xfrm>
            <a:off x="4559749" y="2812223"/>
            <a:ext cx="1719600" cy="741900"/>
          </a:xfrm>
          <a:prstGeom prst="rect">
            <a:avLst/>
          </a:prstGeom>
          <a:noFill/>
          <a:ln>
            <a:noFill/>
          </a:ln>
        </p:spPr>
        <p:txBody>
          <a:bodyPr spcFirstLastPara="1" wrap="square" lIns="91425" tIns="91425" rIns="91425" bIns="91425" anchor="t" anchorCtr="0">
            <a:noAutofit/>
          </a:bodyPr>
          <a:lstStyle/>
          <a:p>
            <a:pPr algn="ctr" defTabSz="457200" fontAlgn="auto">
              <a:lnSpc>
                <a:spcPct val="95000"/>
              </a:lnSpc>
              <a:spcBef>
                <a:spcPts val="0"/>
              </a:spcBef>
              <a:spcAft>
                <a:spcPts val="0"/>
              </a:spcAft>
              <a:buClr>
                <a:schemeClr val="tx1"/>
              </a:buClr>
              <a:defRPr/>
            </a:pPr>
            <a:r>
              <a:rPr lang="fr-FR" altLang="fr-FR" sz="2200" kern="0" dirty="0">
                <a:latin typeface="Cambria" panose="02040503050406030204" pitchFamily="18" charset="0"/>
                <a:ea typeface="Cambria" panose="02040503050406030204" pitchFamily="18" charset="0"/>
              </a:rPr>
              <a:t>Les systèmes de productions agricoles</a:t>
            </a:r>
          </a:p>
        </p:txBody>
      </p:sp>
      <p:sp>
        <p:nvSpPr>
          <p:cNvPr id="38" name="Google Shape;980;p42">
            <a:extLst>
              <a:ext uri="{FF2B5EF4-FFF2-40B4-BE49-F238E27FC236}">
                <a16:creationId xmlns:a16="http://schemas.microsoft.com/office/drawing/2014/main" id="{DCA0E747-5474-50A7-685C-7499EAE06630}"/>
              </a:ext>
            </a:extLst>
          </p:cNvPr>
          <p:cNvSpPr txBox="1"/>
          <p:nvPr/>
        </p:nvSpPr>
        <p:spPr>
          <a:xfrm>
            <a:off x="4541092" y="2102205"/>
            <a:ext cx="1719600" cy="37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dirty="0">
                <a:solidFill>
                  <a:srgbClr val="FFFFFF"/>
                </a:solidFill>
                <a:latin typeface="Cambria" panose="02040503050406030204" pitchFamily="18" charset="0"/>
                <a:ea typeface="Cambria" panose="02040503050406030204" pitchFamily="18" charset="0"/>
                <a:cs typeface="Fira Sans Condensed Medium"/>
                <a:sym typeface="Fira Sans Condensed Medium"/>
              </a:rPr>
              <a:t>Thématique 2</a:t>
            </a:r>
          </a:p>
        </p:txBody>
      </p:sp>
      <p:sp>
        <p:nvSpPr>
          <p:cNvPr id="39" name="Google Shape;981;p42">
            <a:extLst>
              <a:ext uri="{FF2B5EF4-FFF2-40B4-BE49-F238E27FC236}">
                <a16:creationId xmlns:a16="http://schemas.microsoft.com/office/drawing/2014/main" id="{A3804C69-7BF8-734F-D8B1-D98F42508B26}"/>
              </a:ext>
            </a:extLst>
          </p:cNvPr>
          <p:cNvSpPr txBox="1"/>
          <p:nvPr/>
        </p:nvSpPr>
        <p:spPr>
          <a:xfrm>
            <a:off x="6602679" y="2488455"/>
            <a:ext cx="1728237" cy="74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FR" sz="2200" dirty="0">
                <a:solidFill>
                  <a:schemeClr val="dk1"/>
                </a:solidFill>
                <a:latin typeface="Cambria" panose="02040503050406030204" pitchFamily="18" charset="0"/>
                <a:ea typeface="Cambria" panose="02040503050406030204" pitchFamily="18" charset="0"/>
                <a:cs typeface="Roboto"/>
                <a:sym typeface="Roboto"/>
              </a:rPr>
              <a:t>Les chaines de valeur de l’agroalimentaire méditerranéen </a:t>
            </a:r>
          </a:p>
        </p:txBody>
      </p:sp>
      <p:sp>
        <p:nvSpPr>
          <p:cNvPr id="41" name="Google Shape;983;p42">
            <a:extLst>
              <a:ext uri="{FF2B5EF4-FFF2-40B4-BE49-F238E27FC236}">
                <a16:creationId xmlns:a16="http://schemas.microsoft.com/office/drawing/2014/main" id="{4411F83C-F90A-D872-9909-9BA1DB2D2130}"/>
              </a:ext>
            </a:extLst>
          </p:cNvPr>
          <p:cNvSpPr txBox="1"/>
          <p:nvPr/>
        </p:nvSpPr>
        <p:spPr>
          <a:xfrm>
            <a:off x="6611317" y="2102205"/>
            <a:ext cx="1719600" cy="37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dirty="0">
                <a:solidFill>
                  <a:srgbClr val="FFFFFF"/>
                </a:solidFill>
                <a:latin typeface="Cambria" panose="02040503050406030204" pitchFamily="18" charset="0"/>
                <a:ea typeface="Cambria" panose="02040503050406030204" pitchFamily="18" charset="0"/>
                <a:cs typeface="Fira Sans Condensed Medium"/>
                <a:sym typeface="Fira Sans Condensed Medium"/>
              </a:rPr>
              <a:t>Thématique 3</a:t>
            </a:r>
          </a:p>
        </p:txBody>
      </p:sp>
      <p:sp>
        <p:nvSpPr>
          <p:cNvPr id="56" name="ZoneTexte 55">
            <a:extLst>
              <a:ext uri="{FF2B5EF4-FFF2-40B4-BE49-F238E27FC236}">
                <a16:creationId xmlns:a16="http://schemas.microsoft.com/office/drawing/2014/main" id="{0D252166-F8C9-B827-918E-6906384D93A7}"/>
              </a:ext>
            </a:extLst>
          </p:cNvPr>
          <p:cNvSpPr txBox="1"/>
          <p:nvPr/>
        </p:nvSpPr>
        <p:spPr>
          <a:xfrm>
            <a:off x="38823" y="5044576"/>
            <a:ext cx="7797075" cy="1754326"/>
          </a:xfrm>
          <a:prstGeom prst="rect">
            <a:avLst/>
          </a:prstGeom>
          <a:noFill/>
        </p:spPr>
        <p:txBody>
          <a:bodyPr wrap="square">
            <a:spAutoFit/>
          </a:bodyPr>
          <a:lstStyle/>
          <a:p>
            <a:pPr>
              <a:buFont typeface="Wingdings" panose="05000000000000000000" pitchFamily="2" charset="2"/>
              <a:buChar char="ü"/>
            </a:pPr>
            <a:r>
              <a:rPr lang="fr-FR" b="1" dirty="0">
                <a:solidFill>
                  <a:schemeClr val="bg2">
                    <a:lumMod val="50000"/>
                  </a:schemeClr>
                </a:solidFill>
                <a:latin typeface="Cambria" panose="02040503050406030204" pitchFamily="18" charset="0"/>
                <a:ea typeface="Cambria" panose="02040503050406030204" pitchFamily="18" charset="0"/>
              </a:rPr>
              <a:t>Impact attendu </a:t>
            </a:r>
            <a:r>
              <a:rPr lang="fr-FR" dirty="0">
                <a:solidFill>
                  <a:schemeClr val="bg2">
                    <a:lumMod val="50000"/>
                  </a:schemeClr>
                </a:solidFill>
                <a:latin typeface="Cambria" panose="02040503050406030204" pitchFamily="18" charset="0"/>
                <a:ea typeface="Cambria" panose="02040503050406030204" pitchFamily="18" charset="0"/>
              </a:rPr>
              <a:t>: </a:t>
            </a:r>
          </a:p>
          <a:p>
            <a:pPr lvl="1">
              <a:buFont typeface="Wingdings" panose="05000000000000000000" pitchFamily="2" charset="2"/>
              <a:buChar char="ü"/>
            </a:pPr>
            <a:r>
              <a:rPr lang="fr-FR" dirty="0">
                <a:solidFill>
                  <a:schemeClr val="bg2">
                    <a:lumMod val="50000"/>
                  </a:schemeClr>
                </a:solidFill>
                <a:latin typeface="Cambria" panose="02040503050406030204" pitchFamily="18" charset="0"/>
                <a:ea typeface="Cambria" panose="02040503050406030204" pitchFamily="18" charset="0"/>
              </a:rPr>
              <a:t>Développement durable</a:t>
            </a:r>
          </a:p>
          <a:p>
            <a:pPr lvl="1">
              <a:buFont typeface="Wingdings" panose="05000000000000000000" pitchFamily="2" charset="2"/>
              <a:buChar char="ü"/>
            </a:pPr>
            <a:r>
              <a:rPr lang="fr-FR" dirty="0">
                <a:solidFill>
                  <a:schemeClr val="bg2">
                    <a:lumMod val="50000"/>
                  </a:schemeClr>
                </a:solidFill>
                <a:latin typeface="Cambria" panose="02040503050406030204" pitchFamily="18" charset="0"/>
                <a:ea typeface="Cambria" panose="02040503050406030204" pitchFamily="18" charset="0"/>
              </a:rPr>
              <a:t>Renforcement de la résilience</a:t>
            </a:r>
          </a:p>
          <a:p>
            <a:pPr lvl="1">
              <a:buFont typeface="Wingdings" panose="05000000000000000000" pitchFamily="2" charset="2"/>
              <a:buChar char="ü"/>
            </a:pPr>
            <a:r>
              <a:rPr lang="fr-FR" dirty="0">
                <a:solidFill>
                  <a:schemeClr val="bg2">
                    <a:lumMod val="50000"/>
                  </a:schemeClr>
                </a:solidFill>
                <a:latin typeface="Cambria" panose="02040503050406030204" pitchFamily="18" charset="0"/>
                <a:ea typeface="Cambria" panose="02040503050406030204" pitchFamily="18" charset="0"/>
              </a:rPr>
              <a:t> Amélioration de la sécurité alimentaire </a:t>
            </a:r>
          </a:p>
          <a:p>
            <a:pPr lvl="1">
              <a:buFont typeface="Wingdings" panose="05000000000000000000" pitchFamily="2" charset="2"/>
              <a:buChar char="ü"/>
            </a:pPr>
            <a:r>
              <a:rPr lang="fr-FR" dirty="0">
                <a:solidFill>
                  <a:schemeClr val="bg2">
                    <a:lumMod val="50000"/>
                  </a:schemeClr>
                </a:solidFill>
                <a:latin typeface="Cambria" panose="02040503050406030204" pitchFamily="18" charset="0"/>
                <a:ea typeface="Cambria" panose="02040503050406030204" pitchFamily="18" charset="0"/>
              </a:rPr>
              <a:t>Coopération scientifique et économique</a:t>
            </a:r>
          </a:p>
          <a:p>
            <a:pPr>
              <a:buFont typeface="Wingdings" panose="05000000000000000000" pitchFamily="2" charset="2"/>
              <a:buChar char="ü"/>
            </a:pPr>
            <a:r>
              <a:rPr lang="fr-FR" b="1" dirty="0">
                <a:solidFill>
                  <a:schemeClr val="bg2">
                    <a:lumMod val="50000"/>
                  </a:schemeClr>
                </a:solidFill>
                <a:latin typeface="Cambria" panose="02040503050406030204" pitchFamily="18" charset="0"/>
                <a:ea typeface="Cambria" panose="02040503050406030204" pitchFamily="18" charset="0"/>
              </a:rPr>
              <a:t>Min.: </a:t>
            </a:r>
            <a:r>
              <a:rPr lang="fr-FR" dirty="0">
                <a:solidFill>
                  <a:schemeClr val="bg2">
                    <a:lumMod val="50000"/>
                  </a:schemeClr>
                </a:solidFill>
                <a:latin typeface="Cambria" panose="02040503050406030204" pitchFamily="18" charset="0"/>
                <a:ea typeface="Cambria" panose="02040503050406030204" pitchFamily="18" charset="0"/>
              </a:rPr>
              <a:t>3 partenaires / 3 pays</a:t>
            </a:r>
            <a:endParaRPr lang="en-GB" dirty="0">
              <a:solidFill>
                <a:schemeClr val="bg2">
                  <a:lumMod val="50000"/>
                </a:schemeClr>
              </a:solidFill>
              <a:latin typeface="Cambria" panose="02040503050406030204" pitchFamily="18" charset="0"/>
              <a:ea typeface="Cambria" panose="02040503050406030204" pitchFamily="18" charset="0"/>
            </a:endParaRPr>
          </a:p>
        </p:txBody>
      </p:sp>
      <p:pic>
        <p:nvPicPr>
          <p:cNvPr id="59" name="Image 58" descr="Une image contenant texte, Police, logo, Graphique&#10;&#10;Le contenu généré par l’IA peut être incorrect.">
            <a:extLst>
              <a:ext uri="{FF2B5EF4-FFF2-40B4-BE49-F238E27FC236}">
                <a16:creationId xmlns:a16="http://schemas.microsoft.com/office/drawing/2014/main" id="{A8C87C73-EEC9-ADBD-D599-0888274070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09" y="79394"/>
            <a:ext cx="2111658" cy="703886"/>
          </a:xfrm>
          <a:prstGeom prst="rect">
            <a:avLst/>
          </a:prstGeom>
        </p:spPr>
      </p:pic>
    </p:spTree>
    <p:extLst>
      <p:ext uri="{BB962C8B-B14F-4D97-AF65-F5344CB8AC3E}">
        <p14:creationId xmlns:p14="http://schemas.microsoft.com/office/powerpoint/2010/main" val="1061167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0BAED2-3F0E-F80E-05D5-12363112ECEA}"/>
              </a:ext>
            </a:extLst>
          </p:cNvPr>
          <p:cNvSpPr>
            <a:spLocks noGrp="1"/>
          </p:cNvSpPr>
          <p:nvPr>
            <p:ph type="title"/>
          </p:nvPr>
        </p:nvSpPr>
        <p:spPr/>
        <p:txBody>
          <a:bodyPr>
            <a:normAutofit fontScale="90000"/>
          </a:bodyPr>
          <a:lstStyle/>
          <a:p>
            <a:r>
              <a:rPr lang="fr-FR" sz="4400" noProof="0" dirty="0"/>
              <a:t>Contexte </a:t>
            </a:r>
          </a:p>
        </p:txBody>
      </p:sp>
      <p:sp>
        <p:nvSpPr>
          <p:cNvPr id="3" name="Espace réservé du contenu 2">
            <a:extLst>
              <a:ext uri="{FF2B5EF4-FFF2-40B4-BE49-F238E27FC236}">
                <a16:creationId xmlns:a16="http://schemas.microsoft.com/office/drawing/2014/main" id="{7CABB3AB-8392-B098-A99A-62B3DEC26660}"/>
              </a:ext>
            </a:extLst>
          </p:cNvPr>
          <p:cNvSpPr>
            <a:spLocks noGrp="1"/>
          </p:cNvSpPr>
          <p:nvPr>
            <p:ph idx="1"/>
          </p:nvPr>
        </p:nvSpPr>
        <p:spPr/>
        <p:txBody>
          <a:bodyPr>
            <a:normAutofit lnSpcReduction="10000"/>
          </a:bodyPr>
          <a:lstStyle/>
          <a:p>
            <a:pPr marL="0" indent="0" algn="just">
              <a:lnSpc>
                <a:spcPct val="150000"/>
              </a:lnSpc>
              <a:buNone/>
            </a:pPr>
            <a:r>
              <a:rPr lang="fr-FR" sz="3200" b="0" i="0" noProof="0" dirty="0">
                <a:solidFill>
                  <a:srgbClr val="000000"/>
                </a:solidFill>
                <a:effectLst/>
              </a:rPr>
              <a:t>Dans le cadre du </a:t>
            </a:r>
            <a:r>
              <a:rPr lang="fr-FR" sz="3200" b="0" i="0" noProof="0" dirty="0">
                <a:solidFill>
                  <a:schemeClr val="accent5"/>
                </a:solidFill>
                <a:effectLst/>
              </a:rPr>
              <a:t>programme Économie Bleue</a:t>
            </a:r>
            <a:r>
              <a:rPr lang="fr-FR" sz="3200" b="0" i="0" noProof="0" dirty="0">
                <a:solidFill>
                  <a:srgbClr val="000000"/>
                </a:solidFill>
                <a:effectLst/>
              </a:rPr>
              <a:t>, </a:t>
            </a:r>
            <a:r>
              <a:rPr lang="fr-FR" sz="3200" b="0" i="0" noProof="0" dirty="0">
                <a:solidFill>
                  <a:schemeClr val="accent5"/>
                </a:solidFill>
                <a:effectLst/>
              </a:rPr>
              <a:t>Pêche et Aquaculture </a:t>
            </a:r>
            <a:r>
              <a:rPr lang="fr-FR" sz="3200" b="0" i="0" noProof="0" dirty="0">
                <a:solidFill>
                  <a:srgbClr val="000000"/>
                </a:solidFill>
                <a:effectLst/>
              </a:rPr>
              <a:t>et des actions initiées suite à l'Appel à Manifestation d'Intérêt (AMI), notamment</a:t>
            </a:r>
            <a:r>
              <a:rPr lang="fr-FR" sz="3200" b="1" i="0" noProof="0" dirty="0">
                <a:solidFill>
                  <a:srgbClr val="000000"/>
                </a:solidFill>
                <a:effectLst/>
              </a:rPr>
              <a:t> </a:t>
            </a:r>
            <a:r>
              <a:rPr lang="fr-FR" sz="3200" b="1" i="0" noProof="0" dirty="0">
                <a:solidFill>
                  <a:schemeClr val="accent2">
                    <a:lumMod val="60000"/>
                    <a:lumOff val="40000"/>
                  </a:schemeClr>
                </a:solidFill>
                <a:effectLst/>
              </a:rPr>
              <a:t>la formation en ingénierie de projets, développement et soumission de projets de recherche</a:t>
            </a:r>
            <a:r>
              <a:rPr lang="fr-FR" sz="3200" b="0" i="0" noProof="0" dirty="0">
                <a:solidFill>
                  <a:srgbClr val="000000"/>
                </a:solidFill>
                <a:effectLst/>
              </a:rPr>
              <a:t>  financée par l'UE, nous avons le plaisir de vous inviter à un deuxième </a:t>
            </a:r>
            <a:r>
              <a:rPr lang="fr-FR" sz="3200" b="1" i="0" noProof="0" dirty="0">
                <a:solidFill>
                  <a:srgbClr val="000000"/>
                </a:solidFill>
                <a:effectLst/>
              </a:rPr>
              <a:t>webinaire introductif</a:t>
            </a:r>
            <a:r>
              <a:rPr lang="fr-FR" sz="3200" b="1" dirty="0">
                <a:solidFill>
                  <a:srgbClr val="000000"/>
                </a:solidFill>
              </a:rPr>
              <a:t>, celui-ci sur les critères d’évaluation</a:t>
            </a:r>
            <a:endParaRPr lang="fr-FR" sz="3200" noProof="0" dirty="0">
              <a:solidFill>
                <a:schemeClr val="accent1">
                  <a:lumMod val="75000"/>
                </a:schemeClr>
              </a:solidFill>
            </a:endParaRPr>
          </a:p>
        </p:txBody>
      </p:sp>
      <p:sp>
        <p:nvSpPr>
          <p:cNvPr id="4" name="Espace réservé du numéro de diapositive 3">
            <a:extLst>
              <a:ext uri="{FF2B5EF4-FFF2-40B4-BE49-F238E27FC236}">
                <a16:creationId xmlns:a16="http://schemas.microsoft.com/office/drawing/2014/main" id="{B6F69107-A65E-3371-AC3F-A096E58F77CF}"/>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7A26BC6-3AD6-4031-B39F-1DDABC68D122}" type="slidenum">
              <a:rPr lang="fr-FR" smtClean="0"/>
              <a:pPr>
                <a:defRPr/>
              </a:pPr>
              <a:t>2</a:t>
            </a:fld>
            <a:endParaRPr lang="fr-FR" dirty="0">
              <a:solidFill>
                <a:prstClr val="black">
                  <a:tint val="75000"/>
                </a:prst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96502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DB240-D923-2573-F0DB-CCDEB4115BB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DB31EAE-E4EF-B008-AB9E-891F749D4C52}"/>
              </a:ext>
            </a:extLst>
          </p:cNvPr>
          <p:cNvSpPr>
            <a:spLocks noGrp="1"/>
          </p:cNvSpPr>
          <p:nvPr>
            <p:ph type="title"/>
          </p:nvPr>
        </p:nvSpPr>
        <p:spPr/>
        <p:txBody>
          <a:bodyPr/>
          <a:lstStyle/>
          <a:p>
            <a:r>
              <a:rPr lang="fr-FR" dirty="0"/>
              <a:t>PRIMA : Typologie des projets</a:t>
            </a:r>
            <a:endParaRPr lang="en-GB" dirty="0"/>
          </a:p>
        </p:txBody>
      </p:sp>
      <p:sp>
        <p:nvSpPr>
          <p:cNvPr id="3" name="Espace réservé du numéro de diapositive 3">
            <a:extLst>
              <a:ext uri="{FF2B5EF4-FFF2-40B4-BE49-F238E27FC236}">
                <a16:creationId xmlns:a16="http://schemas.microsoft.com/office/drawing/2014/main" id="{3C65DBF2-1AF3-57B6-75E8-A53D7DE5126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7A26BC6-3AD6-4031-B39F-1DDABC68D122}" type="slidenum">
              <a:rPr lang="fr-FR" smtClean="0"/>
              <a:pPr>
                <a:defRPr/>
              </a:pPr>
              <a:t>20</a:t>
            </a:fld>
            <a:endParaRPr lang="fr-FR" dirty="0">
              <a:solidFill>
                <a:prstClr val="black">
                  <a:tint val="75000"/>
                </a:prstClr>
              </a:solidFill>
              <a:latin typeface="Cambria" panose="02040503050406030204" pitchFamily="18" charset="0"/>
              <a:ea typeface="Cambria" panose="02040503050406030204" pitchFamily="18" charset="0"/>
            </a:endParaRPr>
          </a:p>
        </p:txBody>
      </p:sp>
      <p:sp>
        <p:nvSpPr>
          <p:cNvPr id="5" name="Google Shape;665;p34">
            <a:extLst>
              <a:ext uri="{FF2B5EF4-FFF2-40B4-BE49-F238E27FC236}">
                <a16:creationId xmlns:a16="http://schemas.microsoft.com/office/drawing/2014/main" id="{00E50BFF-E988-20EA-D33D-B09F8AC3DD04}"/>
              </a:ext>
            </a:extLst>
          </p:cNvPr>
          <p:cNvSpPr/>
          <p:nvPr/>
        </p:nvSpPr>
        <p:spPr>
          <a:xfrm>
            <a:off x="6831200" y="3201910"/>
            <a:ext cx="1362985" cy="1362954"/>
          </a:xfrm>
          <a:custGeom>
            <a:avLst/>
            <a:gdLst/>
            <a:ahLst/>
            <a:cxnLst/>
            <a:rect l="l" t="t" r="r" b="b"/>
            <a:pathLst>
              <a:path w="43466" h="43465" extrusionOk="0">
                <a:moveTo>
                  <a:pt x="21733" y="0"/>
                </a:moveTo>
                <a:cubicBezTo>
                  <a:pt x="9725" y="0"/>
                  <a:pt x="1" y="9742"/>
                  <a:pt x="1" y="21733"/>
                </a:cubicBezTo>
                <a:cubicBezTo>
                  <a:pt x="1" y="33741"/>
                  <a:pt x="9725" y="43465"/>
                  <a:pt x="21733" y="43465"/>
                </a:cubicBezTo>
                <a:cubicBezTo>
                  <a:pt x="33741" y="43465"/>
                  <a:pt x="43465" y="33741"/>
                  <a:pt x="43465" y="21733"/>
                </a:cubicBezTo>
                <a:cubicBezTo>
                  <a:pt x="43465" y="9742"/>
                  <a:pt x="33741" y="0"/>
                  <a:pt x="217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Cambria" panose="02040503050406030204" pitchFamily="18" charset="0"/>
              <a:ea typeface="Cambria" panose="02040503050406030204" pitchFamily="18" charset="0"/>
            </a:endParaRPr>
          </a:p>
        </p:txBody>
      </p:sp>
      <p:sp>
        <p:nvSpPr>
          <p:cNvPr id="6" name="Google Shape;666;p34">
            <a:extLst>
              <a:ext uri="{FF2B5EF4-FFF2-40B4-BE49-F238E27FC236}">
                <a16:creationId xmlns:a16="http://schemas.microsoft.com/office/drawing/2014/main" id="{1A6A94C1-631B-6552-A4CB-B224A57CA374}"/>
              </a:ext>
            </a:extLst>
          </p:cNvPr>
          <p:cNvSpPr/>
          <p:nvPr/>
        </p:nvSpPr>
        <p:spPr>
          <a:xfrm>
            <a:off x="10072107" y="3201910"/>
            <a:ext cx="1362985" cy="1362954"/>
          </a:xfrm>
          <a:custGeom>
            <a:avLst/>
            <a:gdLst/>
            <a:ahLst/>
            <a:cxnLst/>
            <a:rect l="l" t="t" r="r" b="b"/>
            <a:pathLst>
              <a:path w="43466" h="43465" extrusionOk="0">
                <a:moveTo>
                  <a:pt x="21733" y="0"/>
                </a:moveTo>
                <a:cubicBezTo>
                  <a:pt x="9742" y="0"/>
                  <a:pt x="0" y="9742"/>
                  <a:pt x="0" y="21733"/>
                </a:cubicBezTo>
                <a:cubicBezTo>
                  <a:pt x="0" y="33741"/>
                  <a:pt x="9742" y="43465"/>
                  <a:pt x="21733" y="43465"/>
                </a:cubicBezTo>
                <a:cubicBezTo>
                  <a:pt x="33741" y="43465"/>
                  <a:pt x="43465" y="33741"/>
                  <a:pt x="43465" y="21733"/>
                </a:cubicBezTo>
                <a:cubicBezTo>
                  <a:pt x="43465" y="9742"/>
                  <a:pt x="33741" y="0"/>
                  <a:pt x="217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Cambria" panose="02040503050406030204" pitchFamily="18" charset="0"/>
              <a:ea typeface="Cambria" panose="02040503050406030204" pitchFamily="18" charset="0"/>
            </a:endParaRPr>
          </a:p>
        </p:txBody>
      </p:sp>
      <p:sp>
        <p:nvSpPr>
          <p:cNvPr id="7" name="Google Shape;667;p34">
            <a:extLst>
              <a:ext uri="{FF2B5EF4-FFF2-40B4-BE49-F238E27FC236}">
                <a16:creationId xmlns:a16="http://schemas.microsoft.com/office/drawing/2014/main" id="{F338F6D0-7FB1-C5DD-F4E4-0DDEDF0EB24D}"/>
              </a:ext>
            </a:extLst>
          </p:cNvPr>
          <p:cNvSpPr/>
          <p:nvPr/>
        </p:nvSpPr>
        <p:spPr>
          <a:xfrm>
            <a:off x="360805" y="3201910"/>
            <a:ext cx="1362954" cy="1362954"/>
          </a:xfrm>
          <a:custGeom>
            <a:avLst/>
            <a:gdLst/>
            <a:ahLst/>
            <a:cxnLst/>
            <a:rect l="l" t="t" r="r" b="b"/>
            <a:pathLst>
              <a:path w="43465" h="43465" extrusionOk="0">
                <a:moveTo>
                  <a:pt x="21733" y="0"/>
                </a:moveTo>
                <a:cubicBezTo>
                  <a:pt x="9742" y="0"/>
                  <a:pt x="0" y="9742"/>
                  <a:pt x="0" y="21733"/>
                </a:cubicBezTo>
                <a:cubicBezTo>
                  <a:pt x="0" y="33741"/>
                  <a:pt x="9742" y="43465"/>
                  <a:pt x="21733" y="43465"/>
                </a:cubicBezTo>
                <a:cubicBezTo>
                  <a:pt x="33741" y="43465"/>
                  <a:pt x="43465" y="33741"/>
                  <a:pt x="43465" y="21733"/>
                </a:cubicBezTo>
                <a:cubicBezTo>
                  <a:pt x="43465" y="9742"/>
                  <a:pt x="33741" y="0"/>
                  <a:pt x="217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Cambria" panose="02040503050406030204" pitchFamily="18" charset="0"/>
              <a:ea typeface="Cambria" panose="02040503050406030204" pitchFamily="18" charset="0"/>
            </a:endParaRPr>
          </a:p>
        </p:txBody>
      </p:sp>
      <p:sp>
        <p:nvSpPr>
          <p:cNvPr id="8" name="Google Shape;668;p34">
            <a:extLst>
              <a:ext uri="{FF2B5EF4-FFF2-40B4-BE49-F238E27FC236}">
                <a16:creationId xmlns:a16="http://schemas.microsoft.com/office/drawing/2014/main" id="{DA56616D-5F03-EACF-9F18-96DEF491CAE5}"/>
              </a:ext>
            </a:extLst>
          </p:cNvPr>
          <p:cNvSpPr/>
          <p:nvPr/>
        </p:nvSpPr>
        <p:spPr>
          <a:xfrm>
            <a:off x="3545381" y="3201910"/>
            <a:ext cx="1362985" cy="1362954"/>
          </a:xfrm>
          <a:custGeom>
            <a:avLst/>
            <a:gdLst/>
            <a:ahLst/>
            <a:cxnLst/>
            <a:rect l="l" t="t" r="r" b="b"/>
            <a:pathLst>
              <a:path w="43466" h="43465" extrusionOk="0">
                <a:moveTo>
                  <a:pt x="21733" y="0"/>
                </a:moveTo>
                <a:cubicBezTo>
                  <a:pt x="9725" y="0"/>
                  <a:pt x="1" y="9742"/>
                  <a:pt x="1" y="21733"/>
                </a:cubicBezTo>
                <a:cubicBezTo>
                  <a:pt x="1" y="33741"/>
                  <a:pt x="9725" y="43465"/>
                  <a:pt x="21733" y="43465"/>
                </a:cubicBezTo>
                <a:cubicBezTo>
                  <a:pt x="33723" y="43465"/>
                  <a:pt x="43466" y="33741"/>
                  <a:pt x="43466" y="21733"/>
                </a:cubicBezTo>
                <a:cubicBezTo>
                  <a:pt x="43466" y="9742"/>
                  <a:pt x="33723" y="0"/>
                  <a:pt x="21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Cambria" panose="02040503050406030204" pitchFamily="18" charset="0"/>
              <a:ea typeface="Cambria" panose="02040503050406030204" pitchFamily="18" charset="0"/>
            </a:endParaRPr>
          </a:p>
        </p:txBody>
      </p:sp>
      <p:sp>
        <p:nvSpPr>
          <p:cNvPr id="9" name="Google Shape;669;p34">
            <a:extLst>
              <a:ext uri="{FF2B5EF4-FFF2-40B4-BE49-F238E27FC236}">
                <a16:creationId xmlns:a16="http://schemas.microsoft.com/office/drawing/2014/main" id="{9D39E75F-18CB-AB29-ACD3-B33F08026753}"/>
              </a:ext>
            </a:extLst>
          </p:cNvPr>
          <p:cNvSpPr/>
          <p:nvPr/>
        </p:nvSpPr>
        <p:spPr>
          <a:xfrm>
            <a:off x="67051" y="3869385"/>
            <a:ext cx="1950468" cy="989799"/>
          </a:xfrm>
          <a:custGeom>
            <a:avLst/>
            <a:gdLst/>
            <a:ahLst/>
            <a:cxnLst/>
            <a:rect l="l" t="t" r="r" b="b"/>
            <a:pathLst>
              <a:path w="62201" h="31565" extrusionOk="0">
                <a:moveTo>
                  <a:pt x="1" y="0"/>
                </a:moveTo>
                <a:lnTo>
                  <a:pt x="1" y="447"/>
                </a:lnTo>
                <a:cubicBezTo>
                  <a:pt x="1" y="17593"/>
                  <a:pt x="13954" y="31564"/>
                  <a:pt x="31100" y="31564"/>
                </a:cubicBezTo>
                <a:cubicBezTo>
                  <a:pt x="48247" y="31564"/>
                  <a:pt x="62200" y="17593"/>
                  <a:pt x="62200" y="447"/>
                </a:cubicBezTo>
                <a:cubicBezTo>
                  <a:pt x="62200" y="304"/>
                  <a:pt x="62200" y="143"/>
                  <a:pt x="62200" y="0"/>
                </a:cubicBezTo>
                <a:lnTo>
                  <a:pt x="60898" y="0"/>
                </a:lnTo>
                <a:lnTo>
                  <a:pt x="60898" y="447"/>
                </a:lnTo>
                <a:cubicBezTo>
                  <a:pt x="60898" y="16897"/>
                  <a:pt x="47516" y="30279"/>
                  <a:pt x="31083" y="30279"/>
                </a:cubicBezTo>
                <a:cubicBezTo>
                  <a:pt x="14632" y="30279"/>
                  <a:pt x="1250" y="16897"/>
                  <a:pt x="1250" y="447"/>
                </a:cubicBezTo>
                <a:cubicBezTo>
                  <a:pt x="1250" y="304"/>
                  <a:pt x="1267" y="143"/>
                  <a:pt x="1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Cambria" panose="02040503050406030204" pitchFamily="18" charset="0"/>
              <a:ea typeface="Cambria" panose="02040503050406030204" pitchFamily="18" charset="0"/>
            </a:endParaRPr>
          </a:p>
        </p:txBody>
      </p:sp>
      <p:sp>
        <p:nvSpPr>
          <p:cNvPr id="10" name="Google Shape;670;p34">
            <a:extLst>
              <a:ext uri="{FF2B5EF4-FFF2-40B4-BE49-F238E27FC236}">
                <a16:creationId xmlns:a16="http://schemas.microsoft.com/office/drawing/2014/main" id="{742E0EA8-72E5-9B7E-14FF-2919C4B7C5BA}"/>
              </a:ext>
            </a:extLst>
          </p:cNvPr>
          <p:cNvSpPr/>
          <p:nvPr/>
        </p:nvSpPr>
        <p:spPr>
          <a:xfrm>
            <a:off x="3249236" y="3869385"/>
            <a:ext cx="1951001" cy="989799"/>
          </a:xfrm>
          <a:custGeom>
            <a:avLst/>
            <a:gdLst/>
            <a:ahLst/>
            <a:cxnLst/>
            <a:rect l="l" t="t" r="r" b="b"/>
            <a:pathLst>
              <a:path w="62218" h="31565" extrusionOk="0">
                <a:moveTo>
                  <a:pt x="18" y="0"/>
                </a:moveTo>
                <a:cubicBezTo>
                  <a:pt x="18" y="143"/>
                  <a:pt x="1" y="304"/>
                  <a:pt x="1" y="447"/>
                </a:cubicBezTo>
                <a:cubicBezTo>
                  <a:pt x="1" y="17593"/>
                  <a:pt x="13954" y="31564"/>
                  <a:pt x="31118" y="31564"/>
                </a:cubicBezTo>
                <a:cubicBezTo>
                  <a:pt x="48265" y="31564"/>
                  <a:pt x="62218" y="17593"/>
                  <a:pt x="62218" y="447"/>
                </a:cubicBezTo>
                <a:lnTo>
                  <a:pt x="62218" y="0"/>
                </a:lnTo>
                <a:lnTo>
                  <a:pt x="60933" y="0"/>
                </a:lnTo>
                <a:cubicBezTo>
                  <a:pt x="60933" y="143"/>
                  <a:pt x="60933" y="304"/>
                  <a:pt x="60933" y="447"/>
                </a:cubicBezTo>
                <a:cubicBezTo>
                  <a:pt x="60933" y="16897"/>
                  <a:pt x="47551" y="30279"/>
                  <a:pt x="31118" y="30279"/>
                </a:cubicBezTo>
                <a:cubicBezTo>
                  <a:pt x="14667" y="30279"/>
                  <a:pt x="1285" y="16897"/>
                  <a:pt x="1285" y="447"/>
                </a:cubicBezTo>
                <a:cubicBezTo>
                  <a:pt x="1285" y="304"/>
                  <a:pt x="1285" y="143"/>
                  <a:pt x="13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Cambria" panose="02040503050406030204" pitchFamily="18" charset="0"/>
              <a:ea typeface="Cambria" panose="02040503050406030204" pitchFamily="18" charset="0"/>
            </a:endParaRPr>
          </a:p>
        </p:txBody>
      </p:sp>
      <p:sp>
        <p:nvSpPr>
          <p:cNvPr id="11" name="Google Shape;671;p34">
            <a:extLst>
              <a:ext uri="{FF2B5EF4-FFF2-40B4-BE49-F238E27FC236}">
                <a16:creationId xmlns:a16="http://schemas.microsoft.com/office/drawing/2014/main" id="{4F6E871C-87A3-6F01-09FB-8E0F5C2DFDC9}"/>
              </a:ext>
            </a:extLst>
          </p:cNvPr>
          <p:cNvSpPr/>
          <p:nvPr/>
        </p:nvSpPr>
        <p:spPr>
          <a:xfrm>
            <a:off x="6537474" y="3869385"/>
            <a:ext cx="1950436" cy="989799"/>
          </a:xfrm>
          <a:custGeom>
            <a:avLst/>
            <a:gdLst/>
            <a:ahLst/>
            <a:cxnLst/>
            <a:rect l="l" t="t" r="r" b="b"/>
            <a:pathLst>
              <a:path w="62200" h="31565" extrusionOk="0">
                <a:moveTo>
                  <a:pt x="0" y="0"/>
                </a:moveTo>
                <a:lnTo>
                  <a:pt x="0" y="447"/>
                </a:lnTo>
                <a:cubicBezTo>
                  <a:pt x="0" y="17593"/>
                  <a:pt x="13953" y="31564"/>
                  <a:pt x="31100" y="31564"/>
                </a:cubicBezTo>
                <a:cubicBezTo>
                  <a:pt x="48247" y="31564"/>
                  <a:pt x="62200" y="17593"/>
                  <a:pt x="62200" y="447"/>
                </a:cubicBezTo>
                <a:lnTo>
                  <a:pt x="62200" y="0"/>
                </a:lnTo>
                <a:lnTo>
                  <a:pt x="60915" y="0"/>
                </a:lnTo>
                <a:lnTo>
                  <a:pt x="60915" y="447"/>
                </a:lnTo>
                <a:cubicBezTo>
                  <a:pt x="60915" y="16897"/>
                  <a:pt x="47533" y="30279"/>
                  <a:pt x="31082" y="30279"/>
                </a:cubicBezTo>
                <a:cubicBezTo>
                  <a:pt x="14649" y="30279"/>
                  <a:pt x="1267" y="16897"/>
                  <a:pt x="1267" y="447"/>
                </a:cubicBezTo>
                <a:cubicBezTo>
                  <a:pt x="1267" y="304"/>
                  <a:pt x="1267" y="143"/>
                  <a:pt x="1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Cambria" panose="02040503050406030204" pitchFamily="18" charset="0"/>
              <a:ea typeface="Cambria" panose="02040503050406030204" pitchFamily="18" charset="0"/>
            </a:endParaRPr>
          </a:p>
        </p:txBody>
      </p:sp>
      <p:sp>
        <p:nvSpPr>
          <p:cNvPr id="12" name="Google Shape;672;p34">
            <a:extLst>
              <a:ext uri="{FF2B5EF4-FFF2-40B4-BE49-F238E27FC236}">
                <a16:creationId xmlns:a16="http://schemas.microsoft.com/office/drawing/2014/main" id="{04ABE500-7420-122D-E50F-88456FC41869}"/>
              </a:ext>
            </a:extLst>
          </p:cNvPr>
          <p:cNvSpPr/>
          <p:nvPr/>
        </p:nvSpPr>
        <p:spPr>
          <a:xfrm>
            <a:off x="9778083" y="3869385"/>
            <a:ext cx="1951032" cy="989799"/>
          </a:xfrm>
          <a:custGeom>
            <a:avLst/>
            <a:gdLst/>
            <a:ahLst/>
            <a:cxnLst/>
            <a:rect l="l" t="t" r="r" b="b"/>
            <a:pathLst>
              <a:path w="62219" h="31565" extrusionOk="0">
                <a:moveTo>
                  <a:pt x="1" y="0"/>
                </a:moveTo>
                <a:lnTo>
                  <a:pt x="1" y="447"/>
                </a:lnTo>
                <a:cubicBezTo>
                  <a:pt x="1" y="17593"/>
                  <a:pt x="13954" y="31564"/>
                  <a:pt x="31101" y="31564"/>
                </a:cubicBezTo>
                <a:cubicBezTo>
                  <a:pt x="48265" y="31564"/>
                  <a:pt x="62218" y="17593"/>
                  <a:pt x="62218" y="447"/>
                </a:cubicBezTo>
                <a:cubicBezTo>
                  <a:pt x="62218" y="304"/>
                  <a:pt x="62218" y="143"/>
                  <a:pt x="62200" y="0"/>
                </a:cubicBezTo>
                <a:lnTo>
                  <a:pt x="60916" y="0"/>
                </a:lnTo>
                <a:cubicBezTo>
                  <a:pt x="60916" y="143"/>
                  <a:pt x="60934" y="304"/>
                  <a:pt x="60934" y="447"/>
                </a:cubicBezTo>
                <a:cubicBezTo>
                  <a:pt x="60934" y="16897"/>
                  <a:pt x="47552" y="30279"/>
                  <a:pt x="31101" y="30279"/>
                </a:cubicBezTo>
                <a:cubicBezTo>
                  <a:pt x="14668" y="30279"/>
                  <a:pt x="1286" y="16897"/>
                  <a:pt x="1286" y="447"/>
                </a:cubicBezTo>
                <a:lnTo>
                  <a:pt x="12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Cambria" panose="02040503050406030204" pitchFamily="18" charset="0"/>
              <a:ea typeface="Cambria" panose="02040503050406030204" pitchFamily="18" charset="0"/>
            </a:endParaRPr>
          </a:p>
        </p:txBody>
      </p:sp>
      <p:sp>
        <p:nvSpPr>
          <p:cNvPr id="13" name="Google Shape;673;p34">
            <a:extLst>
              <a:ext uri="{FF2B5EF4-FFF2-40B4-BE49-F238E27FC236}">
                <a16:creationId xmlns:a16="http://schemas.microsoft.com/office/drawing/2014/main" id="{A14F0C05-CC63-01E6-922A-67272199A63E}"/>
              </a:ext>
            </a:extLst>
          </p:cNvPr>
          <p:cNvSpPr/>
          <p:nvPr/>
        </p:nvSpPr>
        <p:spPr>
          <a:xfrm>
            <a:off x="1900597" y="3547619"/>
            <a:ext cx="726185" cy="687482"/>
          </a:xfrm>
          <a:custGeom>
            <a:avLst/>
            <a:gdLst/>
            <a:ahLst/>
            <a:cxnLst/>
            <a:rect l="l" t="t" r="r" b="b"/>
            <a:pathLst>
              <a:path w="12990" h="13008" extrusionOk="0">
                <a:moveTo>
                  <a:pt x="6495" y="0"/>
                </a:moveTo>
                <a:cubicBezTo>
                  <a:pt x="2909" y="0"/>
                  <a:pt x="0" y="2909"/>
                  <a:pt x="0" y="6495"/>
                </a:cubicBezTo>
                <a:cubicBezTo>
                  <a:pt x="0" y="10081"/>
                  <a:pt x="2909" y="13008"/>
                  <a:pt x="6495" y="13008"/>
                </a:cubicBezTo>
                <a:cubicBezTo>
                  <a:pt x="10081" y="13008"/>
                  <a:pt x="12990" y="10081"/>
                  <a:pt x="12990" y="6495"/>
                </a:cubicBezTo>
                <a:cubicBezTo>
                  <a:pt x="12990" y="2909"/>
                  <a:pt x="10081" y="0"/>
                  <a:pt x="6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Cambria" panose="02040503050406030204" pitchFamily="18" charset="0"/>
              <a:ea typeface="Cambria" panose="02040503050406030204" pitchFamily="18" charset="0"/>
            </a:endParaRPr>
          </a:p>
        </p:txBody>
      </p:sp>
      <p:sp>
        <p:nvSpPr>
          <p:cNvPr id="16" name="Google Shape;676;p34">
            <a:extLst>
              <a:ext uri="{FF2B5EF4-FFF2-40B4-BE49-F238E27FC236}">
                <a16:creationId xmlns:a16="http://schemas.microsoft.com/office/drawing/2014/main" id="{40E46931-8F75-4027-CDAB-80E117DE6CC3}"/>
              </a:ext>
            </a:extLst>
          </p:cNvPr>
          <p:cNvSpPr txBox="1"/>
          <p:nvPr/>
        </p:nvSpPr>
        <p:spPr>
          <a:xfrm>
            <a:off x="262160" y="1545908"/>
            <a:ext cx="2679407" cy="874800"/>
          </a:xfrm>
          <a:prstGeom prst="rect">
            <a:avLst/>
          </a:prstGeom>
          <a:noFill/>
          <a:ln>
            <a:noFill/>
          </a:ln>
        </p:spPr>
        <p:txBody>
          <a:bodyPr spcFirstLastPara="1" wrap="square" lIns="0" tIns="9275" rIns="0" bIns="0" anchor="t" anchorCtr="0">
            <a:noAutofit/>
          </a:bodyPr>
          <a:lstStyle/>
          <a:p>
            <a:pPr defTabSz="457200" fontAlgn="auto">
              <a:lnSpc>
                <a:spcPct val="95000"/>
              </a:lnSpc>
              <a:spcBef>
                <a:spcPts val="0"/>
              </a:spcBef>
              <a:spcAft>
                <a:spcPts val="0"/>
              </a:spcAft>
              <a:buClr>
                <a:schemeClr val="tx1"/>
              </a:buClr>
              <a:defRPr/>
            </a:pPr>
            <a:r>
              <a:rPr lang="fr-FR" altLang="fr-FR" sz="1600" kern="0" dirty="0">
                <a:latin typeface="Cambria" panose="02040503050406030204" pitchFamily="18" charset="0"/>
                <a:ea typeface="Cambria" panose="02040503050406030204" pitchFamily="18" charset="0"/>
              </a:rPr>
              <a:t>Section 1 : Les projets sont soumis auprès de PRIMA, financés par la CE.</a:t>
            </a:r>
          </a:p>
          <a:p>
            <a:pPr defTabSz="457200" fontAlgn="auto">
              <a:lnSpc>
                <a:spcPct val="95000"/>
              </a:lnSpc>
              <a:spcBef>
                <a:spcPts val="0"/>
              </a:spcBef>
              <a:spcAft>
                <a:spcPts val="0"/>
              </a:spcAft>
              <a:buClr>
                <a:schemeClr val="tx1"/>
              </a:buClr>
              <a:defRPr/>
            </a:pPr>
            <a:r>
              <a:rPr lang="fr-FR" altLang="fr-FR" sz="1600" kern="0" dirty="0">
                <a:latin typeface="Cambria" panose="02040503050406030204" pitchFamily="18" charset="0"/>
                <a:ea typeface="Cambria" panose="02040503050406030204" pitchFamily="18" charset="0"/>
              </a:rPr>
              <a:t> Les </a:t>
            </a:r>
            <a:r>
              <a:rPr lang="fr-FR" altLang="fr-FR" sz="1600" b="1" kern="0" dirty="0">
                <a:latin typeface="Cambria" panose="02040503050406030204" pitchFamily="18" charset="0"/>
                <a:ea typeface="Cambria" panose="02040503050406030204" pitchFamily="18" charset="0"/>
              </a:rPr>
              <a:t>actions types démonstration</a:t>
            </a:r>
            <a:r>
              <a:rPr lang="fr-FR" altLang="fr-FR" sz="1600" kern="0" dirty="0">
                <a:latin typeface="Cambria" panose="02040503050406030204" pitchFamily="18" charset="0"/>
                <a:ea typeface="Cambria" panose="02040503050406030204" pitchFamily="18" charset="0"/>
              </a:rPr>
              <a:t> et </a:t>
            </a:r>
            <a:r>
              <a:rPr lang="fr-FR" altLang="fr-FR" sz="1600" b="1" kern="0" dirty="0">
                <a:latin typeface="Cambria" panose="02040503050406030204" pitchFamily="18" charset="0"/>
                <a:ea typeface="Cambria" panose="02040503050406030204" pitchFamily="18" charset="0"/>
              </a:rPr>
              <a:t>innovation</a:t>
            </a:r>
            <a:r>
              <a:rPr lang="fr-FR" altLang="fr-FR" sz="1600" kern="0" dirty="0">
                <a:latin typeface="Cambria" panose="02040503050406030204" pitchFamily="18" charset="0"/>
                <a:ea typeface="Cambria" panose="02040503050406030204" pitchFamily="18" charset="0"/>
              </a:rPr>
              <a:t> sont financées.</a:t>
            </a:r>
          </a:p>
        </p:txBody>
      </p:sp>
      <p:sp>
        <p:nvSpPr>
          <p:cNvPr id="20" name="Google Shape;680;p34">
            <a:extLst>
              <a:ext uri="{FF2B5EF4-FFF2-40B4-BE49-F238E27FC236}">
                <a16:creationId xmlns:a16="http://schemas.microsoft.com/office/drawing/2014/main" id="{EEA32A98-306B-CE8A-7D18-57D2DD730539}"/>
              </a:ext>
            </a:extLst>
          </p:cNvPr>
          <p:cNvSpPr txBox="1">
            <a:spLocks/>
          </p:cNvSpPr>
          <p:nvPr/>
        </p:nvSpPr>
        <p:spPr>
          <a:xfrm>
            <a:off x="10697" y="4999661"/>
            <a:ext cx="2023719" cy="7188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fr-FR" sz="2000" dirty="0">
                <a:solidFill>
                  <a:schemeClr val="accent1"/>
                </a:solidFill>
                <a:latin typeface="Cambria" panose="02040503050406030204" pitchFamily="18" charset="0"/>
                <a:ea typeface="Cambria" panose="02040503050406030204" pitchFamily="18" charset="0"/>
                <a:cs typeface="Fira Sans Condensed Medium"/>
                <a:sym typeface="Fira Sans Condensed Medium"/>
              </a:rPr>
              <a:t>Call format section 1</a:t>
            </a:r>
          </a:p>
        </p:txBody>
      </p:sp>
      <p:sp>
        <p:nvSpPr>
          <p:cNvPr id="21" name="Google Shape;681;p34">
            <a:extLst>
              <a:ext uri="{FF2B5EF4-FFF2-40B4-BE49-F238E27FC236}">
                <a16:creationId xmlns:a16="http://schemas.microsoft.com/office/drawing/2014/main" id="{719E4C86-42AF-33D6-3957-00BE33F46100}"/>
              </a:ext>
            </a:extLst>
          </p:cNvPr>
          <p:cNvSpPr txBox="1">
            <a:spLocks/>
          </p:cNvSpPr>
          <p:nvPr/>
        </p:nvSpPr>
        <p:spPr>
          <a:xfrm>
            <a:off x="6572367" y="4918194"/>
            <a:ext cx="1950436" cy="7239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000" dirty="0">
                <a:solidFill>
                  <a:schemeClr val="accent3"/>
                </a:solidFill>
                <a:latin typeface="Cambria" panose="02040503050406030204" pitchFamily="18" charset="0"/>
                <a:ea typeface="Cambria" panose="02040503050406030204" pitchFamily="18" charset="0"/>
                <a:cs typeface="Fira Sans Condensed Medium"/>
                <a:sym typeface="Fira Sans Condensed Medium"/>
              </a:rPr>
              <a:t>PRIMA Woman Greening Food Systems Award</a:t>
            </a:r>
            <a:endParaRPr lang="fr-FR" sz="2000" dirty="0">
              <a:solidFill>
                <a:schemeClr val="accent3"/>
              </a:solidFill>
              <a:latin typeface="Cambria" panose="02040503050406030204" pitchFamily="18" charset="0"/>
              <a:ea typeface="Cambria" panose="02040503050406030204" pitchFamily="18" charset="0"/>
              <a:cs typeface="Fira Sans Condensed Medium"/>
              <a:sym typeface="Fira Sans Condensed Medium"/>
            </a:endParaRPr>
          </a:p>
        </p:txBody>
      </p:sp>
      <p:sp>
        <p:nvSpPr>
          <p:cNvPr id="22" name="Google Shape;682;p34">
            <a:extLst>
              <a:ext uri="{FF2B5EF4-FFF2-40B4-BE49-F238E27FC236}">
                <a16:creationId xmlns:a16="http://schemas.microsoft.com/office/drawing/2014/main" id="{1E52B444-7EB8-A28E-56AB-47A4AFC842B0}"/>
              </a:ext>
            </a:extLst>
          </p:cNvPr>
          <p:cNvSpPr txBox="1">
            <a:spLocks/>
          </p:cNvSpPr>
          <p:nvPr/>
        </p:nvSpPr>
        <p:spPr>
          <a:xfrm>
            <a:off x="3249236" y="4994561"/>
            <a:ext cx="2023719" cy="7239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000" dirty="0">
                <a:solidFill>
                  <a:schemeClr val="accent2"/>
                </a:solidFill>
                <a:latin typeface="Cambria" panose="02040503050406030204" pitchFamily="18" charset="0"/>
                <a:ea typeface="Cambria" panose="02040503050406030204" pitchFamily="18" charset="0"/>
                <a:cs typeface="Fira Sans Condensed Medium"/>
                <a:sym typeface="Fira Sans Condensed Medium"/>
              </a:rPr>
              <a:t>Call format section 2</a:t>
            </a:r>
            <a:endParaRPr lang="fr-FR" sz="2000" dirty="0">
              <a:solidFill>
                <a:schemeClr val="accent2"/>
              </a:solidFill>
              <a:latin typeface="Cambria" panose="02040503050406030204" pitchFamily="18" charset="0"/>
              <a:ea typeface="Cambria" panose="02040503050406030204" pitchFamily="18" charset="0"/>
              <a:cs typeface="Fira Sans Condensed Medium"/>
              <a:sym typeface="Fira Sans Condensed Medium"/>
            </a:endParaRPr>
          </a:p>
        </p:txBody>
      </p:sp>
      <p:sp>
        <p:nvSpPr>
          <p:cNvPr id="23" name="Google Shape;683;p34">
            <a:extLst>
              <a:ext uri="{FF2B5EF4-FFF2-40B4-BE49-F238E27FC236}">
                <a16:creationId xmlns:a16="http://schemas.microsoft.com/office/drawing/2014/main" id="{C36735F8-48CE-136C-6CF2-585D9AAD44C3}"/>
              </a:ext>
            </a:extLst>
          </p:cNvPr>
          <p:cNvSpPr txBox="1">
            <a:spLocks/>
          </p:cNvSpPr>
          <p:nvPr/>
        </p:nvSpPr>
        <p:spPr>
          <a:xfrm>
            <a:off x="9555276" y="4945162"/>
            <a:ext cx="2614098" cy="7239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000" dirty="0">
                <a:solidFill>
                  <a:schemeClr val="accent4"/>
                </a:solidFill>
                <a:latin typeface="Cambria" panose="02040503050406030204" pitchFamily="18" charset="0"/>
                <a:ea typeface="Cambria" panose="02040503050406030204" pitchFamily="18" charset="0"/>
                <a:cs typeface="Fira Sans Condensed Medium"/>
                <a:sym typeface="Fira Sans Condensed Medium"/>
              </a:rPr>
              <a:t>PRIMA Training and Mobility Award (PTMA)</a:t>
            </a:r>
            <a:endParaRPr lang="fr-FR" sz="2000" dirty="0">
              <a:solidFill>
                <a:schemeClr val="accent4"/>
              </a:solidFill>
              <a:latin typeface="Cambria" panose="02040503050406030204" pitchFamily="18" charset="0"/>
              <a:ea typeface="Cambria" panose="02040503050406030204" pitchFamily="18" charset="0"/>
              <a:cs typeface="Fira Sans Condensed Medium"/>
              <a:sym typeface="Fira Sans Condensed Medium"/>
            </a:endParaRPr>
          </a:p>
        </p:txBody>
      </p:sp>
      <p:sp>
        <p:nvSpPr>
          <p:cNvPr id="27" name="Google Shape;687;p34">
            <a:extLst>
              <a:ext uri="{FF2B5EF4-FFF2-40B4-BE49-F238E27FC236}">
                <a16:creationId xmlns:a16="http://schemas.microsoft.com/office/drawing/2014/main" id="{6BB04346-7443-1B4D-76C0-A0C3B8FC34A5}"/>
              </a:ext>
            </a:extLst>
          </p:cNvPr>
          <p:cNvSpPr/>
          <p:nvPr/>
        </p:nvSpPr>
        <p:spPr>
          <a:xfrm>
            <a:off x="3975421" y="3631926"/>
            <a:ext cx="502905" cy="502922"/>
          </a:xfrm>
          <a:custGeom>
            <a:avLst/>
            <a:gdLst/>
            <a:ahLst/>
            <a:cxnLst/>
            <a:rect l="l" t="t" r="r" b="b"/>
            <a:pathLst>
              <a:path w="11815" h="11846" extrusionOk="0">
                <a:moveTo>
                  <a:pt x="5829" y="693"/>
                </a:moveTo>
                <a:cubicBezTo>
                  <a:pt x="6238" y="693"/>
                  <a:pt x="6553" y="1008"/>
                  <a:pt x="6553" y="1418"/>
                </a:cubicBezTo>
                <a:cubicBezTo>
                  <a:pt x="6553" y="1796"/>
                  <a:pt x="6238" y="2111"/>
                  <a:pt x="5829" y="2111"/>
                </a:cubicBezTo>
                <a:cubicBezTo>
                  <a:pt x="5451" y="2111"/>
                  <a:pt x="5136" y="1796"/>
                  <a:pt x="5136" y="1418"/>
                </a:cubicBezTo>
                <a:cubicBezTo>
                  <a:pt x="5136" y="1008"/>
                  <a:pt x="5482" y="693"/>
                  <a:pt x="5829" y="693"/>
                </a:cubicBezTo>
                <a:close/>
                <a:moveTo>
                  <a:pt x="5829" y="2773"/>
                </a:moveTo>
                <a:cubicBezTo>
                  <a:pt x="6774" y="2773"/>
                  <a:pt x="7562" y="3560"/>
                  <a:pt x="7562" y="4568"/>
                </a:cubicBezTo>
                <a:lnTo>
                  <a:pt x="7562" y="4915"/>
                </a:lnTo>
                <a:lnTo>
                  <a:pt x="4096" y="4915"/>
                </a:lnTo>
                <a:lnTo>
                  <a:pt x="4096" y="4568"/>
                </a:lnTo>
                <a:cubicBezTo>
                  <a:pt x="4096" y="3560"/>
                  <a:pt x="4884" y="2773"/>
                  <a:pt x="5829" y="2773"/>
                </a:cubicBezTo>
                <a:close/>
                <a:moveTo>
                  <a:pt x="2363" y="6963"/>
                </a:moveTo>
                <a:cubicBezTo>
                  <a:pt x="2773" y="6963"/>
                  <a:pt x="3088" y="7278"/>
                  <a:pt x="3088" y="7656"/>
                </a:cubicBezTo>
                <a:cubicBezTo>
                  <a:pt x="3088" y="8065"/>
                  <a:pt x="2773" y="8380"/>
                  <a:pt x="2363" y="8380"/>
                </a:cubicBezTo>
                <a:cubicBezTo>
                  <a:pt x="1985" y="8380"/>
                  <a:pt x="1670" y="8065"/>
                  <a:pt x="1670" y="7656"/>
                </a:cubicBezTo>
                <a:cubicBezTo>
                  <a:pt x="1670" y="7278"/>
                  <a:pt x="1985" y="6963"/>
                  <a:pt x="2363" y="6963"/>
                </a:cubicBezTo>
                <a:close/>
                <a:moveTo>
                  <a:pt x="9357" y="6963"/>
                </a:moveTo>
                <a:cubicBezTo>
                  <a:pt x="9735" y="6963"/>
                  <a:pt x="10050" y="7278"/>
                  <a:pt x="10050" y="7656"/>
                </a:cubicBezTo>
                <a:cubicBezTo>
                  <a:pt x="10050" y="8065"/>
                  <a:pt x="9735" y="8380"/>
                  <a:pt x="9357" y="8380"/>
                </a:cubicBezTo>
                <a:cubicBezTo>
                  <a:pt x="8948" y="8380"/>
                  <a:pt x="8633" y="8065"/>
                  <a:pt x="8633" y="7656"/>
                </a:cubicBezTo>
                <a:cubicBezTo>
                  <a:pt x="8633" y="7278"/>
                  <a:pt x="8948" y="6963"/>
                  <a:pt x="9357" y="6963"/>
                </a:cubicBezTo>
                <a:close/>
                <a:moveTo>
                  <a:pt x="2363" y="9042"/>
                </a:moveTo>
                <a:cubicBezTo>
                  <a:pt x="3308" y="9042"/>
                  <a:pt x="4096" y="9830"/>
                  <a:pt x="4096" y="10806"/>
                </a:cubicBezTo>
                <a:lnTo>
                  <a:pt x="4096" y="11184"/>
                </a:lnTo>
                <a:lnTo>
                  <a:pt x="630" y="11184"/>
                </a:lnTo>
                <a:lnTo>
                  <a:pt x="630" y="10806"/>
                </a:lnTo>
                <a:cubicBezTo>
                  <a:pt x="630" y="9830"/>
                  <a:pt x="1418" y="9042"/>
                  <a:pt x="2363" y="9042"/>
                </a:cubicBezTo>
                <a:close/>
                <a:moveTo>
                  <a:pt x="9357" y="9042"/>
                </a:moveTo>
                <a:cubicBezTo>
                  <a:pt x="10302" y="9042"/>
                  <a:pt x="11090" y="9830"/>
                  <a:pt x="11090" y="10806"/>
                </a:cubicBezTo>
                <a:lnTo>
                  <a:pt x="11090" y="11184"/>
                </a:lnTo>
                <a:lnTo>
                  <a:pt x="7625" y="11184"/>
                </a:lnTo>
                <a:lnTo>
                  <a:pt x="7625" y="10806"/>
                </a:lnTo>
                <a:cubicBezTo>
                  <a:pt x="7625" y="9830"/>
                  <a:pt x="8412" y="9042"/>
                  <a:pt x="9357" y="9042"/>
                </a:cubicBezTo>
                <a:close/>
                <a:moveTo>
                  <a:pt x="5892" y="0"/>
                </a:moveTo>
                <a:cubicBezTo>
                  <a:pt x="5136" y="0"/>
                  <a:pt x="4506" y="630"/>
                  <a:pt x="4506" y="1355"/>
                </a:cubicBezTo>
                <a:cubicBezTo>
                  <a:pt x="4506" y="1733"/>
                  <a:pt x="4632" y="2016"/>
                  <a:pt x="4852" y="2300"/>
                </a:cubicBezTo>
                <a:cubicBezTo>
                  <a:pt x="4033" y="2710"/>
                  <a:pt x="3466" y="3529"/>
                  <a:pt x="3466" y="4505"/>
                </a:cubicBezTo>
                <a:lnTo>
                  <a:pt x="3466" y="5230"/>
                </a:lnTo>
                <a:cubicBezTo>
                  <a:pt x="3466" y="5419"/>
                  <a:pt x="3623" y="5577"/>
                  <a:pt x="3844" y="5577"/>
                </a:cubicBezTo>
                <a:lnTo>
                  <a:pt x="5577" y="5577"/>
                </a:lnTo>
                <a:lnTo>
                  <a:pt x="5577" y="7152"/>
                </a:lnTo>
                <a:lnTo>
                  <a:pt x="3875" y="8822"/>
                </a:lnTo>
                <a:cubicBezTo>
                  <a:pt x="3749" y="8696"/>
                  <a:pt x="3592" y="8601"/>
                  <a:pt x="3434" y="8569"/>
                </a:cubicBezTo>
                <a:cubicBezTo>
                  <a:pt x="3686" y="8349"/>
                  <a:pt x="3781" y="8034"/>
                  <a:pt x="3781" y="7624"/>
                </a:cubicBezTo>
                <a:cubicBezTo>
                  <a:pt x="3781" y="6868"/>
                  <a:pt x="3151" y="6238"/>
                  <a:pt x="2426" y="6238"/>
                </a:cubicBezTo>
                <a:cubicBezTo>
                  <a:pt x="1670" y="6238"/>
                  <a:pt x="1040" y="6868"/>
                  <a:pt x="1040" y="7624"/>
                </a:cubicBezTo>
                <a:cubicBezTo>
                  <a:pt x="1040" y="7971"/>
                  <a:pt x="1166" y="8286"/>
                  <a:pt x="1387" y="8569"/>
                </a:cubicBezTo>
                <a:cubicBezTo>
                  <a:pt x="567" y="8979"/>
                  <a:pt x="0" y="9798"/>
                  <a:pt x="0" y="10775"/>
                </a:cubicBezTo>
                <a:lnTo>
                  <a:pt x="0" y="11499"/>
                </a:lnTo>
                <a:cubicBezTo>
                  <a:pt x="0" y="11688"/>
                  <a:pt x="158" y="11846"/>
                  <a:pt x="378" y="11846"/>
                </a:cubicBezTo>
                <a:lnTo>
                  <a:pt x="4474" y="11846"/>
                </a:lnTo>
                <a:cubicBezTo>
                  <a:pt x="4663" y="11846"/>
                  <a:pt x="4821" y="11688"/>
                  <a:pt x="4821" y="11499"/>
                </a:cubicBezTo>
                <a:lnTo>
                  <a:pt x="4821" y="10775"/>
                </a:lnTo>
                <a:cubicBezTo>
                  <a:pt x="4821" y="10239"/>
                  <a:pt x="4632" y="9704"/>
                  <a:pt x="4348" y="9326"/>
                </a:cubicBezTo>
                <a:lnTo>
                  <a:pt x="5860" y="7782"/>
                </a:lnTo>
                <a:lnTo>
                  <a:pt x="7404" y="9326"/>
                </a:lnTo>
                <a:cubicBezTo>
                  <a:pt x="7089" y="9704"/>
                  <a:pt x="6931" y="10239"/>
                  <a:pt x="6931" y="10775"/>
                </a:cubicBezTo>
                <a:lnTo>
                  <a:pt x="6931" y="11499"/>
                </a:lnTo>
                <a:cubicBezTo>
                  <a:pt x="6931" y="11688"/>
                  <a:pt x="7089" y="11846"/>
                  <a:pt x="7309" y="11846"/>
                </a:cubicBezTo>
                <a:lnTo>
                  <a:pt x="11468" y="11846"/>
                </a:lnTo>
                <a:cubicBezTo>
                  <a:pt x="11657" y="11846"/>
                  <a:pt x="11815" y="11688"/>
                  <a:pt x="11815" y="11499"/>
                </a:cubicBezTo>
                <a:lnTo>
                  <a:pt x="11815" y="10775"/>
                </a:lnTo>
                <a:cubicBezTo>
                  <a:pt x="11783" y="9830"/>
                  <a:pt x="11185" y="8979"/>
                  <a:pt x="10365" y="8569"/>
                </a:cubicBezTo>
                <a:cubicBezTo>
                  <a:pt x="10586" y="8349"/>
                  <a:pt x="10712" y="8034"/>
                  <a:pt x="10712" y="7624"/>
                </a:cubicBezTo>
                <a:cubicBezTo>
                  <a:pt x="10712" y="6868"/>
                  <a:pt x="10082" y="6238"/>
                  <a:pt x="9357" y="6238"/>
                </a:cubicBezTo>
                <a:cubicBezTo>
                  <a:pt x="8601" y="6238"/>
                  <a:pt x="7971" y="6868"/>
                  <a:pt x="7971" y="7624"/>
                </a:cubicBezTo>
                <a:cubicBezTo>
                  <a:pt x="7971" y="7971"/>
                  <a:pt x="8097" y="8286"/>
                  <a:pt x="8318" y="8569"/>
                </a:cubicBezTo>
                <a:cubicBezTo>
                  <a:pt x="8160" y="8664"/>
                  <a:pt x="8034" y="8727"/>
                  <a:pt x="7877" y="8822"/>
                </a:cubicBezTo>
                <a:lnTo>
                  <a:pt x="6207" y="7152"/>
                </a:lnTo>
                <a:lnTo>
                  <a:pt x="6207" y="5577"/>
                </a:lnTo>
                <a:lnTo>
                  <a:pt x="7940" y="5577"/>
                </a:lnTo>
                <a:cubicBezTo>
                  <a:pt x="8129" y="5577"/>
                  <a:pt x="8286" y="5419"/>
                  <a:pt x="8286" y="5230"/>
                </a:cubicBezTo>
                <a:lnTo>
                  <a:pt x="8286" y="4505"/>
                </a:lnTo>
                <a:cubicBezTo>
                  <a:pt x="8286" y="3529"/>
                  <a:pt x="7688" y="2710"/>
                  <a:pt x="6900" y="2300"/>
                </a:cubicBezTo>
                <a:cubicBezTo>
                  <a:pt x="7152" y="2080"/>
                  <a:pt x="7246" y="1764"/>
                  <a:pt x="7246" y="1355"/>
                </a:cubicBezTo>
                <a:cubicBezTo>
                  <a:pt x="7246" y="630"/>
                  <a:pt x="6616" y="0"/>
                  <a:pt x="5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Cambria" panose="02040503050406030204" pitchFamily="18" charset="0"/>
              <a:ea typeface="Cambria" panose="02040503050406030204" pitchFamily="18" charset="0"/>
            </a:endParaRPr>
          </a:p>
        </p:txBody>
      </p:sp>
      <p:grpSp>
        <p:nvGrpSpPr>
          <p:cNvPr id="31" name="Google Shape;691;p34">
            <a:extLst>
              <a:ext uri="{FF2B5EF4-FFF2-40B4-BE49-F238E27FC236}">
                <a16:creationId xmlns:a16="http://schemas.microsoft.com/office/drawing/2014/main" id="{3560344F-3C94-0565-15A6-68905967E7D2}"/>
              </a:ext>
            </a:extLst>
          </p:cNvPr>
          <p:cNvGrpSpPr/>
          <p:nvPr/>
        </p:nvGrpSpPr>
        <p:grpSpPr>
          <a:xfrm>
            <a:off x="10509092" y="3647011"/>
            <a:ext cx="502917" cy="472752"/>
            <a:chOff x="6524150" y="1938725"/>
            <a:chExt cx="297725" cy="276625"/>
          </a:xfrm>
        </p:grpSpPr>
        <p:sp>
          <p:nvSpPr>
            <p:cNvPr id="32" name="Google Shape;692;p34">
              <a:extLst>
                <a:ext uri="{FF2B5EF4-FFF2-40B4-BE49-F238E27FC236}">
                  <a16:creationId xmlns:a16="http://schemas.microsoft.com/office/drawing/2014/main" id="{3F51CCAB-7CCB-9F9D-F247-68D86BC98105}"/>
                </a:ext>
              </a:extLst>
            </p:cNvPr>
            <p:cNvSpPr/>
            <p:nvPr/>
          </p:nvSpPr>
          <p:spPr>
            <a:xfrm>
              <a:off x="6524150" y="2025375"/>
              <a:ext cx="297725" cy="189975"/>
            </a:xfrm>
            <a:custGeom>
              <a:avLst/>
              <a:gdLst/>
              <a:ahLst/>
              <a:cxnLst/>
              <a:rect l="l" t="t" r="r" b="b"/>
              <a:pathLst>
                <a:path w="11909" h="7599" extrusionOk="0">
                  <a:moveTo>
                    <a:pt x="9767" y="2079"/>
                  </a:moveTo>
                  <a:lnTo>
                    <a:pt x="9767" y="5198"/>
                  </a:lnTo>
                  <a:cubicBezTo>
                    <a:pt x="9735" y="5041"/>
                    <a:pt x="9672" y="4915"/>
                    <a:pt x="9546" y="4789"/>
                  </a:cubicBezTo>
                  <a:lnTo>
                    <a:pt x="7813" y="3056"/>
                  </a:lnTo>
                  <a:cubicBezTo>
                    <a:pt x="7624" y="2867"/>
                    <a:pt x="7341" y="2741"/>
                    <a:pt x="7057" y="2741"/>
                  </a:cubicBezTo>
                  <a:lnTo>
                    <a:pt x="6018" y="2741"/>
                  </a:lnTo>
                  <a:cubicBezTo>
                    <a:pt x="5923" y="2741"/>
                    <a:pt x="5797" y="2836"/>
                    <a:pt x="5734" y="2930"/>
                  </a:cubicBezTo>
                  <a:lnTo>
                    <a:pt x="5482" y="3403"/>
                  </a:lnTo>
                  <a:cubicBezTo>
                    <a:pt x="5293" y="3812"/>
                    <a:pt x="4883" y="4001"/>
                    <a:pt x="4505" y="4001"/>
                  </a:cubicBezTo>
                  <a:lnTo>
                    <a:pt x="5356" y="2269"/>
                  </a:lnTo>
                  <a:cubicBezTo>
                    <a:pt x="5419" y="2143"/>
                    <a:pt x="5576" y="2079"/>
                    <a:pt x="5671" y="2079"/>
                  </a:cubicBezTo>
                  <a:close/>
                  <a:moveTo>
                    <a:pt x="1418" y="2079"/>
                  </a:moveTo>
                  <a:lnTo>
                    <a:pt x="1418" y="5545"/>
                  </a:lnTo>
                  <a:lnTo>
                    <a:pt x="725" y="5545"/>
                  </a:lnTo>
                  <a:lnTo>
                    <a:pt x="725" y="2079"/>
                  </a:lnTo>
                  <a:close/>
                  <a:moveTo>
                    <a:pt x="11153" y="2079"/>
                  </a:moveTo>
                  <a:lnTo>
                    <a:pt x="11153" y="5545"/>
                  </a:lnTo>
                  <a:lnTo>
                    <a:pt x="10460" y="5545"/>
                  </a:lnTo>
                  <a:lnTo>
                    <a:pt x="10460" y="2079"/>
                  </a:lnTo>
                  <a:close/>
                  <a:moveTo>
                    <a:pt x="6931" y="630"/>
                  </a:moveTo>
                  <a:cubicBezTo>
                    <a:pt x="6774" y="1008"/>
                    <a:pt x="6427" y="1323"/>
                    <a:pt x="5955" y="1323"/>
                  </a:cubicBezTo>
                  <a:lnTo>
                    <a:pt x="5671" y="1323"/>
                  </a:lnTo>
                  <a:cubicBezTo>
                    <a:pt x="5293" y="1323"/>
                    <a:pt x="4946" y="1575"/>
                    <a:pt x="4726" y="1922"/>
                  </a:cubicBezTo>
                  <a:lnTo>
                    <a:pt x="3655" y="4064"/>
                  </a:lnTo>
                  <a:cubicBezTo>
                    <a:pt x="3623" y="4127"/>
                    <a:pt x="3623" y="4253"/>
                    <a:pt x="3655" y="4316"/>
                  </a:cubicBezTo>
                  <a:cubicBezTo>
                    <a:pt x="3718" y="4411"/>
                    <a:pt x="3781" y="4474"/>
                    <a:pt x="3875" y="4537"/>
                  </a:cubicBezTo>
                  <a:cubicBezTo>
                    <a:pt x="4088" y="4627"/>
                    <a:pt x="4310" y="4670"/>
                    <a:pt x="4532" y="4670"/>
                  </a:cubicBezTo>
                  <a:cubicBezTo>
                    <a:pt x="5165" y="4670"/>
                    <a:pt x="5785" y="4316"/>
                    <a:pt x="6112" y="3686"/>
                  </a:cubicBezTo>
                  <a:lnTo>
                    <a:pt x="6238" y="3434"/>
                  </a:lnTo>
                  <a:lnTo>
                    <a:pt x="7026" y="3434"/>
                  </a:lnTo>
                  <a:cubicBezTo>
                    <a:pt x="7089" y="3434"/>
                    <a:pt x="7215" y="3466"/>
                    <a:pt x="7246" y="3529"/>
                  </a:cubicBezTo>
                  <a:lnTo>
                    <a:pt x="8979" y="5261"/>
                  </a:lnTo>
                  <a:cubicBezTo>
                    <a:pt x="9137" y="5419"/>
                    <a:pt x="9137" y="5545"/>
                    <a:pt x="9105" y="5640"/>
                  </a:cubicBezTo>
                  <a:cubicBezTo>
                    <a:pt x="9105" y="5671"/>
                    <a:pt x="9042" y="5829"/>
                    <a:pt x="8885" y="5860"/>
                  </a:cubicBezTo>
                  <a:lnTo>
                    <a:pt x="5576" y="6805"/>
                  </a:lnTo>
                  <a:cubicBezTo>
                    <a:pt x="5543" y="6814"/>
                    <a:pt x="5507" y="6818"/>
                    <a:pt x="5470" y="6818"/>
                  </a:cubicBezTo>
                  <a:cubicBezTo>
                    <a:pt x="5371" y="6818"/>
                    <a:pt x="5268" y="6788"/>
                    <a:pt x="5198" y="6742"/>
                  </a:cubicBezTo>
                  <a:lnTo>
                    <a:pt x="4096" y="5640"/>
                  </a:lnTo>
                  <a:cubicBezTo>
                    <a:pt x="4033" y="5545"/>
                    <a:pt x="3938" y="5514"/>
                    <a:pt x="3875" y="5514"/>
                  </a:cubicBezTo>
                  <a:lnTo>
                    <a:pt x="2111" y="5514"/>
                  </a:lnTo>
                  <a:lnTo>
                    <a:pt x="2111" y="2048"/>
                  </a:lnTo>
                  <a:lnTo>
                    <a:pt x="2741" y="2048"/>
                  </a:lnTo>
                  <a:cubicBezTo>
                    <a:pt x="3119" y="2048"/>
                    <a:pt x="3466" y="1796"/>
                    <a:pt x="3686" y="1449"/>
                  </a:cubicBezTo>
                  <a:lnTo>
                    <a:pt x="4001" y="819"/>
                  </a:lnTo>
                  <a:cubicBezTo>
                    <a:pt x="4064" y="693"/>
                    <a:pt x="4190" y="630"/>
                    <a:pt x="4316" y="630"/>
                  </a:cubicBezTo>
                  <a:close/>
                  <a:moveTo>
                    <a:pt x="4316" y="0"/>
                  </a:moveTo>
                  <a:cubicBezTo>
                    <a:pt x="3907" y="0"/>
                    <a:pt x="3560" y="221"/>
                    <a:pt x="3371" y="599"/>
                  </a:cubicBezTo>
                  <a:lnTo>
                    <a:pt x="3056" y="1229"/>
                  </a:lnTo>
                  <a:cubicBezTo>
                    <a:pt x="2962" y="1323"/>
                    <a:pt x="2836" y="1418"/>
                    <a:pt x="2741" y="1418"/>
                  </a:cubicBezTo>
                  <a:lnTo>
                    <a:pt x="378" y="1418"/>
                  </a:lnTo>
                  <a:cubicBezTo>
                    <a:pt x="158" y="1418"/>
                    <a:pt x="0" y="1575"/>
                    <a:pt x="0" y="1764"/>
                  </a:cubicBezTo>
                  <a:lnTo>
                    <a:pt x="0" y="5955"/>
                  </a:lnTo>
                  <a:cubicBezTo>
                    <a:pt x="0" y="6144"/>
                    <a:pt x="158" y="6301"/>
                    <a:pt x="378" y="6301"/>
                  </a:cubicBezTo>
                  <a:lnTo>
                    <a:pt x="3718" y="6301"/>
                  </a:lnTo>
                  <a:lnTo>
                    <a:pt x="4694" y="7278"/>
                  </a:lnTo>
                  <a:cubicBezTo>
                    <a:pt x="4894" y="7477"/>
                    <a:pt x="5139" y="7598"/>
                    <a:pt x="5410" y="7598"/>
                  </a:cubicBezTo>
                  <a:cubicBezTo>
                    <a:pt x="5525" y="7598"/>
                    <a:pt x="5644" y="7577"/>
                    <a:pt x="5766" y="7530"/>
                  </a:cubicBezTo>
                  <a:lnTo>
                    <a:pt x="9074" y="6553"/>
                  </a:lnTo>
                  <a:cubicBezTo>
                    <a:pt x="9263" y="6522"/>
                    <a:pt x="9420" y="6396"/>
                    <a:pt x="9578" y="6238"/>
                  </a:cubicBezTo>
                  <a:lnTo>
                    <a:pt x="11562" y="6238"/>
                  </a:lnTo>
                  <a:cubicBezTo>
                    <a:pt x="11751" y="6238"/>
                    <a:pt x="11909" y="6081"/>
                    <a:pt x="11909" y="5892"/>
                  </a:cubicBezTo>
                  <a:lnTo>
                    <a:pt x="11909" y="1733"/>
                  </a:lnTo>
                  <a:cubicBezTo>
                    <a:pt x="11877" y="1544"/>
                    <a:pt x="11720" y="1386"/>
                    <a:pt x="11499" y="1386"/>
                  </a:cubicBezTo>
                  <a:lnTo>
                    <a:pt x="7341" y="1386"/>
                  </a:lnTo>
                  <a:cubicBezTo>
                    <a:pt x="7561" y="1103"/>
                    <a:pt x="7687" y="693"/>
                    <a:pt x="7687" y="347"/>
                  </a:cubicBezTo>
                  <a:cubicBezTo>
                    <a:pt x="7687" y="158"/>
                    <a:pt x="7530" y="0"/>
                    <a:pt x="73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Cambria" panose="02040503050406030204" pitchFamily="18" charset="0"/>
                <a:ea typeface="Cambria" panose="02040503050406030204" pitchFamily="18" charset="0"/>
              </a:endParaRPr>
            </a:p>
          </p:txBody>
        </p:sp>
        <p:sp>
          <p:nvSpPr>
            <p:cNvPr id="33" name="Google Shape;693;p34">
              <a:extLst>
                <a:ext uri="{FF2B5EF4-FFF2-40B4-BE49-F238E27FC236}">
                  <a16:creationId xmlns:a16="http://schemas.microsoft.com/office/drawing/2014/main" id="{579C776D-50B6-BB48-7036-2BE503587B28}"/>
                </a:ext>
              </a:extLst>
            </p:cNvPr>
            <p:cNvSpPr/>
            <p:nvPr/>
          </p:nvSpPr>
          <p:spPr>
            <a:xfrm>
              <a:off x="6664325" y="1938725"/>
              <a:ext cx="17375" cy="43350"/>
            </a:xfrm>
            <a:custGeom>
              <a:avLst/>
              <a:gdLst/>
              <a:ahLst/>
              <a:cxnLst/>
              <a:rect l="l" t="t" r="r" b="b"/>
              <a:pathLst>
                <a:path w="695" h="1734" extrusionOk="0">
                  <a:moveTo>
                    <a:pt x="348" y="1"/>
                  </a:moveTo>
                  <a:cubicBezTo>
                    <a:pt x="159" y="1"/>
                    <a:pt x="1" y="158"/>
                    <a:pt x="1" y="347"/>
                  </a:cubicBezTo>
                  <a:lnTo>
                    <a:pt x="1" y="1355"/>
                  </a:lnTo>
                  <a:cubicBezTo>
                    <a:pt x="1" y="1576"/>
                    <a:pt x="159" y="1733"/>
                    <a:pt x="348" y="1733"/>
                  </a:cubicBezTo>
                  <a:cubicBezTo>
                    <a:pt x="537" y="1733"/>
                    <a:pt x="694" y="1576"/>
                    <a:pt x="694" y="1355"/>
                  </a:cubicBezTo>
                  <a:lnTo>
                    <a:pt x="694" y="347"/>
                  </a:lnTo>
                  <a:cubicBezTo>
                    <a:pt x="694" y="158"/>
                    <a:pt x="537" y="1"/>
                    <a:pt x="3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Cambria" panose="02040503050406030204" pitchFamily="18" charset="0"/>
                <a:ea typeface="Cambria" panose="02040503050406030204" pitchFamily="18" charset="0"/>
              </a:endParaRPr>
            </a:p>
          </p:txBody>
        </p:sp>
        <p:sp>
          <p:nvSpPr>
            <p:cNvPr id="34" name="Google Shape;694;p34">
              <a:extLst>
                <a:ext uri="{FF2B5EF4-FFF2-40B4-BE49-F238E27FC236}">
                  <a16:creationId xmlns:a16="http://schemas.microsoft.com/office/drawing/2014/main" id="{8094FC49-9685-65FA-015B-97A83021B0AD}"/>
                </a:ext>
              </a:extLst>
            </p:cNvPr>
            <p:cNvSpPr/>
            <p:nvPr/>
          </p:nvSpPr>
          <p:spPr>
            <a:xfrm>
              <a:off x="6594250" y="1972800"/>
              <a:ext cx="35450" cy="35275"/>
            </a:xfrm>
            <a:custGeom>
              <a:avLst/>
              <a:gdLst/>
              <a:ahLst/>
              <a:cxnLst/>
              <a:rect l="l" t="t" r="r" b="b"/>
              <a:pathLst>
                <a:path w="1418" h="1411" extrusionOk="0">
                  <a:moveTo>
                    <a:pt x="374" y="0"/>
                  </a:moveTo>
                  <a:cubicBezTo>
                    <a:pt x="291" y="0"/>
                    <a:pt x="205" y="40"/>
                    <a:pt x="126" y="118"/>
                  </a:cubicBezTo>
                  <a:cubicBezTo>
                    <a:pt x="0" y="244"/>
                    <a:pt x="0" y="496"/>
                    <a:pt x="126" y="591"/>
                  </a:cubicBezTo>
                  <a:lnTo>
                    <a:pt x="819" y="1316"/>
                  </a:lnTo>
                  <a:cubicBezTo>
                    <a:pt x="882" y="1379"/>
                    <a:pt x="969" y="1410"/>
                    <a:pt x="1055" y="1410"/>
                  </a:cubicBezTo>
                  <a:cubicBezTo>
                    <a:pt x="1142" y="1410"/>
                    <a:pt x="1229" y="1379"/>
                    <a:pt x="1292" y="1316"/>
                  </a:cubicBezTo>
                  <a:cubicBezTo>
                    <a:pt x="1418" y="1190"/>
                    <a:pt x="1418" y="969"/>
                    <a:pt x="1292" y="843"/>
                  </a:cubicBezTo>
                  <a:lnTo>
                    <a:pt x="599" y="118"/>
                  </a:lnTo>
                  <a:cubicBezTo>
                    <a:pt x="536" y="40"/>
                    <a:pt x="457"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Cambria" panose="02040503050406030204" pitchFamily="18" charset="0"/>
                <a:ea typeface="Cambria" panose="02040503050406030204" pitchFamily="18" charset="0"/>
              </a:endParaRPr>
            </a:p>
          </p:txBody>
        </p:sp>
        <p:sp>
          <p:nvSpPr>
            <p:cNvPr id="35" name="Google Shape;695;p34">
              <a:extLst>
                <a:ext uri="{FF2B5EF4-FFF2-40B4-BE49-F238E27FC236}">
                  <a16:creationId xmlns:a16="http://schemas.microsoft.com/office/drawing/2014/main" id="{8F8DD589-5DC9-A163-90A4-DAA46C271B89}"/>
                </a:ext>
              </a:extLst>
            </p:cNvPr>
            <p:cNvSpPr/>
            <p:nvPr/>
          </p:nvSpPr>
          <p:spPr>
            <a:xfrm>
              <a:off x="6715525" y="1972800"/>
              <a:ext cx="35475" cy="35275"/>
            </a:xfrm>
            <a:custGeom>
              <a:avLst/>
              <a:gdLst/>
              <a:ahLst/>
              <a:cxnLst/>
              <a:rect l="l" t="t" r="r" b="b"/>
              <a:pathLst>
                <a:path w="1419" h="1411" extrusionOk="0">
                  <a:moveTo>
                    <a:pt x="1056" y="0"/>
                  </a:moveTo>
                  <a:cubicBezTo>
                    <a:pt x="970" y="0"/>
                    <a:pt x="883" y="40"/>
                    <a:pt x="820" y="118"/>
                  </a:cubicBezTo>
                  <a:lnTo>
                    <a:pt x="127" y="843"/>
                  </a:lnTo>
                  <a:cubicBezTo>
                    <a:pt x="1" y="969"/>
                    <a:pt x="1" y="1190"/>
                    <a:pt x="127" y="1316"/>
                  </a:cubicBezTo>
                  <a:cubicBezTo>
                    <a:pt x="174" y="1379"/>
                    <a:pt x="261" y="1410"/>
                    <a:pt x="351" y="1410"/>
                  </a:cubicBezTo>
                  <a:cubicBezTo>
                    <a:pt x="442" y="1410"/>
                    <a:pt x="536" y="1379"/>
                    <a:pt x="599" y="1316"/>
                  </a:cubicBezTo>
                  <a:lnTo>
                    <a:pt x="1293" y="591"/>
                  </a:lnTo>
                  <a:cubicBezTo>
                    <a:pt x="1419" y="496"/>
                    <a:pt x="1419" y="244"/>
                    <a:pt x="1293" y="118"/>
                  </a:cubicBezTo>
                  <a:cubicBezTo>
                    <a:pt x="1230" y="40"/>
                    <a:pt x="1143" y="0"/>
                    <a:pt x="10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Cambria" panose="02040503050406030204" pitchFamily="18" charset="0"/>
                <a:ea typeface="Cambria" panose="02040503050406030204" pitchFamily="18" charset="0"/>
              </a:endParaRPr>
            </a:p>
          </p:txBody>
        </p:sp>
      </p:grpSp>
      <p:sp>
        <p:nvSpPr>
          <p:cNvPr id="40" name="Google Shape;676;p34">
            <a:extLst>
              <a:ext uri="{FF2B5EF4-FFF2-40B4-BE49-F238E27FC236}">
                <a16:creationId xmlns:a16="http://schemas.microsoft.com/office/drawing/2014/main" id="{AC45DDDB-6154-86DB-0BF5-CAC7BB90DC32}"/>
              </a:ext>
            </a:extLst>
          </p:cNvPr>
          <p:cNvSpPr txBox="1"/>
          <p:nvPr/>
        </p:nvSpPr>
        <p:spPr>
          <a:xfrm>
            <a:off x="6405095" y="1555973"/>
            <a:ext cx="2693867" cy="874800"/>
          </a:xfrm>
          <a:prstGeom prst="rect">
            <a:avLst/>
          </a:prstGeom>
          <a:noFill/>
          <a:ln>
            <a:noFill/>
          </a:ln>
        </p:spPr>
        <p:txBody>
          <a:bodyPr spcFirstLastPara="1" wrap="square" lIns="0" tIns="9275" rIns="0" bIns="0" anchor="t" anchorCtr="0">
            <a:noAutofit/>
          </a:bodyPr>
          <a:lstStyle/>
          <a:p>
            <a:pPr defTabSz="457200" fontAlgn="auto">
              <a:lnSpc>
                <a:spcPct val="95000"/>
              </a:lnSpc>
              <a:spcBef>
                <a:spcPts val="0"/>
              </a:spcBef>
              <a:spcAft>
                <a:spcPts val="0"/>
              </a:spcAft>
              <a:buClr>
                <a:schemeClr val="tx1"/>
              </a:buClr>
              <a:defRPr/>
            </a:pPr>
            <a:r>
              <a:rPr lang="fr-FR" altLang="fr-FR" sz="1600" kern="0" dirty="0">
                <a:latin typeface="Cambria" panose="02040503050406030204" pitchFamily="18" charset="0"/>
                <a:ea typeface="Cambria" panose="02040503050406030204" pitchFamily="18" charset="0"/>
              </a:rPr>
              <a:t>Prix visant à reconnaître et célébrer les contributions exceptionnelles des femmes méditerranéennes dans la promotion de systèmes alimentaires durables et résilients.</a:t>
            </a:r>
          </a:p>
        </p:txBody>
      </p:sp>
      <p:sp>
        <p:nvSpPr>
          <p:cNvPr id="41" name="Google Shape;676;p34">
            <a:extLst>
              <a:ext uri="{FF2B5EF4-FFF2-40B4-BE49-F238E27FC236}">
                <a16:creationId xmlns:a16="http://schemas.microsoft.com/office/drawing/2014/main" id="{AA8E89C0-34EC-1DBF-2F03-0D3F325FB858}"/>
              </a:ext>
            </a:extLst>
          </p:cNvPr>
          <p:cNvSpPr txBox="1"/>
          <p:nvPr/>
        </p:nvSpPr>
        <p:spPr>
          <a:xfrm>
            <a:off x="9278233" y="1626762"/>
            <a:ext cx="2891141" cy="874800"/>
          </a:xfrm>
          <a:prstGeom prst="rect">
            <a:avLst/>
          </a:prstGeom>
          <a:noFill/>
          <a:ln>
            <a:noFill/>
          </a:ln>
        </p:spPr>
        <p:txBody>
          <a:bodyPr spcFirstLastPara="1" wrap="square" lIns="0" tIns="9275" rIns="0" bIns="0" anchor="t" anchorCtr="0">
            <a:noAutofit/>
          </a:bodyPr>
          <a:lstStyle/>
          <a:p>
            <a:pPr defTabSz="457200" fontAlgn="auto">
              <a:lnSpc>
                <a:spcPct val="95000"/>
              </a:lnSpc>
              <a:spcBef>
                <a:spcPts val="0"/>
              </a:spcBef>
              <a:spcAft>
                <a:spcPts val="0"/>
              </a:spcAft>
              <a:buClr>
                <a:schemeClr val="tx1"/>
              </a:buClr>
              <a:defRPr/>
            </a:pPr>
            <a:r>
              <a:rPr lang="fr-FR" altLang="fr-FR" sz="1600" kern="0" dirty="0">
                <a:latin typeface="Cambria" panose="02040503050406030204" pitchFamily="18" charset="0"/>
                <a:ea typeface="Cambria" panose="02040503050406030204" pitchFamily="18" charset="0"/>
              </a:rPr>
              <a:t>PRIMA Training and </a:t>
            </a:r>
            <a:r>
              <a:rPr lang="fr-FR" altLang="fr-FR" sz="1600" kern="0" dirty="0" err="1">
                <a:latin typeface="Cambria" panose="02040503050406030204" pitchFamily="18" charset="0"/>
                <a:ea typeface="Cambria" panose="02040503050406030204" pitchFamily="18" charset="0"/>
              </a:rPr>
              <a:t>Mobility</a:t>
            </a:r>
            <a:r>
              <a:rPr lang="fr-FR" altLang="fr-FR" sz="1600" kern="0" dirty="0">
                <a:latin typeface="Cambria" panose="02040503050406030204" pitchFamily="18" charset="0"/>
                <a:ea typeface="Cambria" panose="02040503050406030204" pitchFamily="18" charset="0"/>
              </a:rPr>
              <a:t> </a:t>
            </a:r>
            <a:r>
              <a:rPr lang="fr-FR" altLang="fr-FR" sz="1600" kern="0" dirty="0" err="1">
                <a:latin typeface="Cambria" panose="02040503050406030204" pitchFamily="18" charset="0"/>
                <a:ea typeface="Cambria" panose="02040503050406030204" pitchFamily="18" charset="0"/>
              </a:rPr>
              <a:t>Award</a:t>
            </a:r>
            <a:r>
              <a:rPr lang="fr-FR" altLang="fr-FR" sz="1600" kern="0" dirty="0">
                <a:latin typeface="Cambria" panose="02040503050406030204" pitchFamily="18" charset="0"/>
                <a:ea typeface="Cambria" panose="02040503050406030204" pitchFamily="18" charset="0"/>
              </a:rPr>
              <a:t> (PTMA) : initiative visant à renforcer les capacités de recherche et d'innovation en Méditerranée.</a:t>
            </a:r>
          </a:p>
        </p:txBody>
      </p:sp>
      <p:sp>
        <p:nvSpPr>
          <p:cNvPr id="47" name="Google Shape;673;p34">
            <a:extLst>
              <a:ext uri="{FF2B5EF4-FFF2-40B4-BE49-F238E27FC236}">
                <a16:creationId xmlns:a16="http://schemas.microsoft.com/office/drawing/2014/main" id="{228DB767-DE69-B710-F66E-AD23765213FF}"/>
              </a:ext>
            </a:extLst>
          </p:cNvPr>
          <p:cNvSpPr/>
          <p:nvPr/>
        </p:nvSpPr>
        <p:spPr>
          <a:xfrm>
            <a:off x="2590179" y="3539645"/>
            <a:ext cx="726185" cy="687482"/>
          </a:xfrm>
          <a:custGeom>
            <a:avLst/>
            <a:gdLst/>
            <a:ahLst/>
            <a:cxnLst/>
            <a:rect l="l" t="t" r="r" b="b"/>
            <a:pathLst>
              <a:path w="12990" h="13008" extrusionOk="0">
                <a:moveTo>
                  <a:pt x="6495" y="0"/>
                </a:moveTo>
                <a:cubicBezTo>
                  <a:pt x="2909" y="0"/>
                  <a:pt x="0" y="2909"/>
                  <a:pt x="0" y="6495"/>
                </a:cubicBezTo>
                <a:cubicBezTo>
                  <a:pt x="0" y="10081"/>
                  <a:pt x="2909" y="13008"/>
                  <a:pt x="6495" y="13008"/>
                </a:cubicBezTo>
                <a:cubicBezTo>
                  <a:pt x="10081" y="13008"/>
                  <a:pt x="12990" y="10081"/>
                  <a:pt x="12990" y="6495"/>
                </a:cubicBezTo>
                <a:cubicBezTo>
                  <a:pt x="12990" y="2909"/>
                  <a:pt x="10081" y="0"/>
                  <a:pt x="6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Cambria" panose="02040503050406030204" pitchFamily="18" charset="0"/>
              <a:ea typeface="Cambria" panose="02040503050406030204" pitchFamily="18" charset="0"/>
            </a:endParaRPr>
          </a:p>
        </p:txBody>
      </p:sp>
      <p:sp>
        <p:nvSpPr>
          <p:cNvPr id="48" name="Google Shape;673;p34">
            <a:extLst>
              <a:ext uri="{FF2B5EF4-FFF2-40B4-BE49-F238E27FC236}">
                <a16:creationId xmlns:a16="http://schemas.microsoft.com/office/drawing/2014/main" id="{FEFB3D2D-70DD-E3F2-C1C3-5EB747650D13}"/>
              </a:ext>
            </a:extLst>
          </p:cNvPr>
          <p:cNvSpPr/>
          <p:nvPr/>
        </p:nvSpPr>
        <p:spPr>
          <a:xfrm>
            <a:off x="5156600" y="3524029"/>
            <a:ext cx="726185" cy="687482"/>
          </a:xfrm>
          <a:custGeom>
            <a:avLst/>
            <a:gdLst/>
            <a:ahLst/>
            <a:cxnLst/>
            <a:rect l="l" t="t" r="r" b="b"/>
            <a:pathLst>
              <a:path w="12990" h="13008" extrusionOk="0">
                <a:moveTo>
                  <a:pt x="6495" y="0"/>
                </a:moveTo>
                <a:cubicBezTo>
                  <a:pt x="2909" y="0"/>
                  <a:pt x="0" y="2909"/>
                  <a:pt x="0" y="6495"/>
                </a:cubicBezTo>
                <a:cubicBezTo>
                  <a:pt x="0" y="10081"/>
                  <a:pt x="2909" y="13008"/>
                  <a:pt x="6495" y="13008"/>
                </a:cubicBezTo>
                <a:cubicBezTo>
                  <a:pt x="10081" y="13008"/>
                  <a:pt x="12990" y="10081"/>
                  <a:pt x="12990" y="6495"/>
                </a:cubicBezTo>
                <a:cubicBezTo>
                  <a:pt x="12990" y="2909"/>
                  <a:pt x="10081" y="0"/>
                  <a:pt x="6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Cambria" panose="02040503050406030204" pitchFamily="18" charset="0"/>
              <a:ea typeface="Cambria" panose="02040503050406030204" pitchFamily="18" charset="0"/>
            </a:endParaRPr>
          </a:p>
        </p:txBody>
      </p:sp>
      <p:sp>
        <p:nvSpPr>
          <p:cNvPr id="49" name="Google Shape;673;p34">
            <a:extLst>
              <a:ext uri="{FF2B5EF4-FFF2-40B4-BE49-F238E27FC236}">
                <a16:creationId xmlns:a16="http://schemas.microsoft.com/office/drawing/2014/main" id="{E6295988-8391-B943-C93A-880045A24CD0}"/>
              </a:ext>
            </a:extLst>
          </p:cNvPr>
          <p:cNvSpPr/>
          <p:nvPr/>
        </p:nvSpPr>
        <p:spPr>
          <a:xfrm>
            <a:off x="5846182" y="3516055"/>
            <a:ext cx="726185" cy="687482"/>
          </a:xfrm>
          <a:custGeom>
            <a:avLst/>
            <a:gdLst/>
            <a:ahLst/>
            <a:cxnLst/>
            <a:rect l="l" t="t" r="r" b="b"/>
            <a:pathLst>
              <a:path w="12990" h="13008" extrusionOk="0">
                <a:moveTo>
                  <a:pt x="6495" y="0"/>
                </a:moveTo>
                <a:cubicBezTo>
                  <a:pt x="2909" y="0"/>
                  <a:pt x="0" y="2909"/>
                  <a:pt x="0" y="6495"/>
                </a:cubicBezTo>
                <a:cubicBezTo>
                  <a:pt x="0" y="10081"/>
                  <a:pt x="2909" y="13008"/>
                  <a:pt x="6495" y="13008"/>
                </a:cubicBezTo>
                <a:cubicBezTo>
                  <a:pt x="10081" y="13008"/>
                  <a:pt x="12990" y="10081"/>
                  <a:pt x="12990" y="6495"/>
                </a:cubicBezTo>
                <a:cubicBezTo>
                  <a:pt x="12990" y="2909"/>
                  <a:pt x="10081" y="0"/>
                  <a:pt x="6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Cambria" panose="02040503050406030204" pitchFamily="18" charset="0"/>
              <a:ea typeface="Cambria" panose="02040503050406030204" pitchFamily="18" charset="0"/>
            </a:endParaRPr>
          </a:p>
        </p:txBody>
      </p:sp>
      <p:sp>
        <p:nvSpPr>
          <p:cNvPr id="50" name="Google Shape;673;p34">
            <a:extLst>
              <a:ext uri="{FF2B5EF4-FFF2-40B4-BE49-F238E27FC236}">
                <a16:creationId xmlns:a16="http://schemas.microsoft.com/office/drawing/2014/main" id="{D6FDD95F-D1A2-BDB2-F149-FB10BE4ABB61}"/>
              </a:ext>
            </a:extLst>
          </p:cNvPr>
          <p:cNvSpPr/>
          <p:nvPr/>
        </p:nvSpPr>
        <p:spPr>
          <a:xfrm>
            <a:off x="8409380" y="3524029"/>
            <a:ext cx="726185" cy="687482"/>
          </a:xfrm>
          <a:custGeom>
            <a:avLst/>
            <a:gdLst/>
            <a:ahLst/>
            <a:cxnLst/>
            <a:rect l="l" t="t" r="r" b="b"/>
            <a:pathLst>
              <a:path w="12990" h="13008" extrusionOk="0">
                <a:moveTo>
                  <a:pt x="6495" y="0"/>
                </a:moveTo>
                <a:cubicBezTo>
                  <a:pt x="2909" y="0"/>
                  <a:pt x="0" y="2909"/>
                  <a:pt x="0" y="6495"/>
                </a:cubicBezTo>
                <a:cubicBezTo>
                  <a:pt x="0" y="10081"/>
                  <a:pt x="2909" y="13008"/>
                  <a:pt x="6495" y="13008"/>
                </a:cubicBezTo>
                <a:cubicBezTo>
                  <a:pt x="10081" y="13008"/>
                  <a:pt x="12990" y="10081"/>
                  <a:pt x="12990" y="6495"/>
                </a:cubicBezTo>
                <a:cubicBezTo>
                  <a:pt x="12990" y="2909"/>
                  <a:pt x="10081" y="0"/>
                  <a:pt x="6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Cambria" panose="02040503050406030204" pitchFamily="18" charset="0"/>
              <a:ea typeface="Cambria" panose="02040503050406030204" pitchFamily="18" charset="0"/>
            </a:endParaRPr>
          </a:p>
        </p:txBody>
      </p:sp>
      <p:sp>
        <p:nvSpPr>
          <p:cNvPr id="51" name="Google Shape;673;p34">
            <a:extLst>
              <a:ext uri="{FF2B5EF4-FFF2-40B4-BE49-F238E27FC236}">
                <a16:creationId xmlns:a16="http://schemas.microsoft.com/office/drawing/2014/main" id="{B7667BB2-B17F-AE33-EE2C-E528A4CD870E}"/>
              </a:ext>
            </a:extLst>
          </p:cNvPr>
          <p:cNvSpPr/>
          <p:nvPr/>
        </p:nvSpPr>
        <p:spPr>
          <a:xfrm>
            <a:off x="9098962" y="3516055"/>
            <a:ext cx="726185" cy="687482"/>
          </a:xfrm>
          <a:custGeom>
            <a:avLst/>
            <a:gdLst/>
            <a:ahLst/>
            <a:cxnLst/>
            <a:rect l="l" t="t" r="r" b="b"/>
            <a:pathLst>
              <a:path w="12990" h="13008" extrusionOk="0">
                <a:moveTo>
                  <a:pt x="6495" y="0"/>
                </a:moveTo>
                <a:cubicBezTo>
                  <a:pt x="2909" y="0"/>
                  <a:pt x="0" y="2909"/>
                  <a:pt x="0" y="6495"/>
                </a:cubicBezTo>
                <a:cubicBezTo>
                  <a:pt x="0" y="10081"/>
                  <a:pt x="2909" y="13008"/>
                  <a:pt x="6495" y="13008"/>
                </a:cubicBezTo>
                <a:cubicBezTo>
                  <a:pt x="10081" y="13008"/>
                  <a:pt x="12990" y="10081"/>
                  <a:pt x="12990" y="6495"/>
                </a:cubicBezTo>
                <a:cubicBezTo>
                  <a:pt x="12990" y="2909"/>
                  <a:pt x="10081" y="0"/>
                  <a:pt x="6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Cambria" panose="02040503050406030204" pitchFamily="18" charset="0"/>
              <a:ea typeface="Cambria" panose="02040503050406030204" pitchFamily="18" charset="0"/>
            </a:endParaRPr>
          </a:p>
        </p:txBody>
      </p:sp>
      <p:pic>
        <p:nvPicPr>
          <p:cNvPr id="53" name="Graphique 52" descr="Organigramme circulaire avec un remplissage uni">
            <a:extLst>
              <a:ext uri="{FF2B5EF4-FFF2-40B4-BE49-F238E27FC236}">
                <a16:creationId xmlns:a16="http://schemas.microsoft.com/office/drawing/2014/main" id="{A1C37AEC-D19E-861A-9067-5E99F14537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2849" y="3402596"/>
            <a:ext cx="914400" cy="914400"/>
          </a:xfrm>
          <a:prstGeom prst="rect">
            <a:avLst/>
          </a:prstGeom>
        </p:spPr>
      </p:pic>
      <p:sp>
        <p:nvSpPr>
          <p:cNvPr id="4" name="Google Shape;676;p34">
            <a:extLst>
              <a:ext uri="{FF2B5EF4-FFF2-40B4-BE49-F238E27FC236}">
                <a16:creationId xmlns:a16="http://schemas.microsoft.com/office/drawing/2014/main" id="{73017284-7C42-FEE8-01D5-C06F6EAA4738}"/>
              </a:ext>
            </a:extLst>
          </p:cNvPr>
          <p:cNvSpPr txBox="1"/>
          <p:nvPr/>
        </p:nvSpPr>
        <p:spPr>
          <a:xfrm>
            <a:off x="3274875" y="1547147"/>
            <a:ext cx="2679407" cy="874800"/>
          </a:xfrm>
          <a:prstGeom prst="rect">
            <a:avLst/>
          </a:prstGeom>
          <a:noFill/>
          <a:ln>
            <a:noFill/>
          </a:ln>
        </p:spPr>
        <p:txBody>
          <a:bodyPr spcFirstLastPara="1" wrap="square" lIns="0" tIns="9275" rIns="0" bIns="0" anchor="t" anchorCtr="0">
            <a:noAutofit/>
          </a:bodyPr>
          <a:lstStyle/>
          <a:p>
            <a:pPr defTabSz="457200" fontAlgn="auto">
              <a:lnSpc>
                <a:spcPct val="95000"/>
              </a:lnSpc>
              <a:spcBef>
                <a:spcPts val="0"/>
              </a:spcBef>
              <a:spcAft>
                <a:spcPts val="0"/>
              </a:spcAft>
              <a:buClr>
                <a:schemeClr val="tx1"/>
              </a:buClr>
              <a:defRPr/>
            </a:pPr>
            <a:r>
              <a:rPr lang="fr-FR" altLang="fr-FR" sz="1600" kern="0" dirty="0">
                <a:latin typeface="Cambria" panose="02040503050406030204" pitchFamily="18" charset="0"/>
                <a:ea typeface="Cambria" panose="02040503050406030204" pitchFamily="18" charset="0"/>
              </a:rPr>
              <a:t>Section 2 : les projets soumis auprès de PRIMA mais les agences nationales (e.g. </a:t>
            </a:r>
            <a:r>
              <a:rPr lang="fr-FR" altLang="fr-FR" sz="1600" b="1" kern="0" dirty="0">
                <a:latin typeface="Cambria" panose="02040503050406030204" pitchFamily="18" charset="0"/>
                <a:ea typeface="Cambria" panose="02040503050406030204" pitchFamily="18" charset="0"/>
              </a:rPr>
              <a:t>ANPR</a:t>
            </a:r>
            <a:r>
              <a:rPr lang="fr-FR" altLang="fr-FR" sz="1600" kern="0" dirty="0">
                <a:latin typeface="Cambria" panose="02040503050406030204" pitchFamily="18" charset="0"/>
                <a:ea typeface="Cambria" panose="02040503050406030204" pitchFamily="18" charset="0"/>
              </a:rPr>
              <a:t>) en assurent le financement. Les </a:t>
            </a:r>
            <a:r>
              <a:rPr lang="fr-FR" altLang="fr-FR" sz="1600" b="1" kern="0" dirty="0">
                <a:latin typeface="Cambria" panose="02040503050406030204" pitchFamily="18" charset="0"/>
                <a:ea typeface="Cambria" panose="02040503050406030204" pitchFamily="18" charset="0"/>
              </a:rPr>
              <a:t>actions</a:t>
            </a:r>
            <a:r>
              <a:rPr lang="fr-FR" altLang="fr-FR" sz="1600" kern="0" dirty="0">
                <a:latin typeface="Cambria" panose="02040503050406030204" pitchFamily="18" charset="0"/>
                <a:ea typeface="Cambria" panose="02040503050406030204" pitchFamily="18" charset="0"/>
              </a:rPr>
              <a:t> </a:t>
            </a:r>
            <a:r>
              <a:rPr lang="fr-FR" altLang="fr-FR" sz="1600" b="1" kern="0" dirty="0">
                <a:latin typeface="Cambria" panose="02040503050406030204" pitchFamily="18" charset="0"/>
                <a:ea typeface="Cambria" panose="02040503050406030204" pitchFamily="18" charset="0"/>
              </a:rPr>
              <a:t>types</a:t>
            </a:r>
            <a:r>
              <a:rPr lang="fr-FR" altLang="fr-FR" sz="1600" kern="0" dirty="0">
                <a:latin typeface="Cambria" panose="02040503050406030204" pitchFamily="18" charset="0"/>
                <a:ea typeface="Cambria" panose="02040503050406030204" pitchFamily="18" charset="0"/>
              </a:rPr>
              <a:t> </a:t>
            </a:r>
            <a:r>
              <a:rPr lang="fr-FR" altLang="fr-FR" sz="1600" b="1" kern="0" dirty="0">
                <a:latin typeface="Cambria" panose="02040503050406030204" pitchFamily="18" charset="0"/>
                <a:ea typeface="Cambria" panose="02040503050406030204" pitchFamily="18" charset="0"/>
              </a:rPr>
              <a:t>RIA</a:t>
            </a:r>
            <a:r>
              <a:rPr lang="fr-FR" altLang="fr-FR" sz="1600" kern="0" dirty="0">
                <a:latin typeface="Cambria" panose="02040503050406030204" pitchFamily="18" charset="0"/>
                <a:ea typeface="Cambria" panose="02040503050406030204" pitchFamily="18" charset="0"/>
              </a:rPr>
              <a:t> sont financées.</a:t>
            </a:r>
          </a:p>
        </p:txBody>
      </p:sp>
      <p:pic>
        <p:nvPicPr>
          <p:cNvPr id="15" name="Graphique 14" descr="Ruban avec un remplissage uni">
            <a:extLst>
              <a:ext uri="{FF2B5EF4-FFF2-40B4-BE49-F238E27FC236}">
                <a16:creationId xmlns:a16="http://schemas.microsoft.com/office/drawing/2014/main" id="{F6C1040C-C669-C80D-408D-0F44E29BF7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52983" y="3446774"/>
            <a:ext cx="914400" cy="914400"/>
          </a:xfrm>
          <a:prstGeom prst="rect">
            <a:avLst/>
          </a:prstGeom>
        </p:spPr>
      </p:pic>
      <p:pic>
        <p:nvPicPr>
          <p:cNvPr id="18" name="Image 17" descr="Une image contenant texte, Police, logo, Graphique&#10;&#10;Le contenu généré par l’IA peut être incorrect.">
            <a:extLst>
              <a:ext uri="{FF2B5EF4-FFF2-40B4-BE49-F238E27FC236}">
                <a16:creationId xmlns:a16="http://schemas.microsoft.com/office/drawing/2014/main" id="{0CE74B7C-45EF-8AA3-E467-CA0264B0BB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809" y="79394"/>
            <a:ext cx="2111658" cy="703886"/>
          </a:xfrm>
          <a:prstGeom prst="rect">
            <a:avLst/>
          </a:prstGeom>
        </p:spPr>
      </p:pic>
      <p:sp>
        <p:nvSpPr>
          <p:cNvPr id="14" name="Google Shape;676;p34">
            <a:extLst>
              <a:ext uri="{FF2B5EF4-FFF2-40B4-BE49-F238E27FC236}">
                <a16:creationId xmlns:a16="http://schemas.microsoft.com/office/drawing/2014/main" id="{3B787507-CFE7-B2B9-7945-15451156C076}"/>
              </a:ext>
            </a:extLst>
          </p:cNvPr>
          <p:cNvSpPr txBox="1"/>
          <p:nvPr/>
        </p:nvSpPr>
        <p:spPr>
          <a:xfrm>
            <a:off x="1468394" y="5872454"/>
            <a:ext cx="3439972" cy="874800"/>
          </a:xfrm>
          <a:prstGeom prst="rect">
            <a:avLst/>
          </a:prstGeom>
          <a:noFill/>
          <a:ln>
            <a:noFill/>
          </a:ln>
        </p:spPr>
        <p:txBody>
          <a:bodyPr spcFirstLastPara="1" wrap="square" lIns="0" tIns="9275" rIns="0" bIns="0" anchor="t" anchorCtr="0">
            <a:noAutofit/>
          </a:bodyPr>
          <a:lstStyle/>
          <a:p>
            <a:pPr defTabSz="457200" fontAlgn="auto">
              <a:lnSpc>
                <a:spcPct val="95000"/>
              </a:lnSpc>
              <a:spcBef>
                <a:spcPts val="0"/>
              </a:spcBef>
              <a:spcAft>
                <a:spcPts val="0"/>
              </a:spcAft>
              <a:buClr>
                <a:schemeClr val="tx1"/>
              </a:buClr>
              <a:defRPr/>
            </a:pPr>
            <a:r>
              <a:rPr lang="fr-FR" altLang="fr-FR" sz="1600" kern="0" dirty="0">
                <a:solidFill>
                  <a:schemeClr val="accent1"/>
                </a:solidFill>
                <a:latin typeface="Cambria" panose="02040503050406030204" pitchFamily="18" charset="0"/>
                <a:ea typeface="Cambria" panose="02040503050406030204" pitchFamily="18" charset="0"/>
              </a:rPr>
              <a:t>Chiffres clés pour l’Algérie</a:t>
            </a:r>
            <a:r>
              <a:rPr lang="fr-FR" altLang="fr-FR" sz="1600" kern="0" dirty="0">
                <a:solidFill>
                  <a:srgbClr val="FF0000"/>
                </a:solidFill>
                <a:latin typeface="Cambria" panose="02040503050406030204" pitchFamily="18" charset="0"/>
                <a:ea typeface="Cambria" panose="02040503050406030204" pitchFamily="18" charset="0"/>
              </a:rPr>
              <a:t>*</a:t>
            </a:r>
            <a:r>
              <a:rPr lang="fr-FR" altLang="fr-FR" sz="1600" kern="0" dirty="0">
                <a:solidFill>
                  <a:schemeClr val="accent1"/>
                </a:solidFill>
                <a:latin typeface="Cambria" panose="02040503050406030204" pitchFamily="18" charset="0"/>
                <a:ea typeface="Cambria" panose="02040503050406030204" pitchFamily="18" charset="0"/>
              </a:rPr>
              <a:t> :</a:t>
            </a:r>
          </a:p>
          <a:p>
            <a:pPr marL="285750" indent="-285750" defTabSz="457200" fontAlgn="auto">
              <a:lnSpc>
                <a:spcPct val="95000"/>
              </a:lnSpc>
              <a:spcBef>
                <a:spcPts val="0"/>
              </a:spcBef>
              <a:spcAft>
                <a:spcPts val="0"/>
              </a:spcAft>
              <a:buClr>
                <a:schemeClr val="tx1"/>
              </a:buClr>
              <a:buFontTx/>
              <a:buChar char="-"/>
              <a:defRPr/>
            </a:pPr>
            <a:r>
              <a:rPr lang="fr-FR" altLang="fr-FR" sz="1600" b="1" kern="0" dirty="0">
                <a:solidFill>
                  <a:schemeClr val="accent1"/>
                </a:solidFill>
                <a:latin typeface="Cambria" panose="02040503050406030204" pitchFamily="18" charset="0"/>
                <a:ea typeface="Cambria" panose="02040503050406030204" pitchFamily="18" charset="0"/>
              </a:rPr>
              <a:t>62</a:t>
            </a:r>
            <a:r>
              <a:rPr lang="fr-FR" altLang="fr-FR" sz="1600" kern="0" dirty="0">
                <a:solidFill>
                  <a:schemeClr val="accent1"/>
                </a:solidFill>
                <a:latin typeface="Cambria" panose="02040503050406030204" pitchFamily="18" charset="0"/>
                <a:ea typeface="Cambria" panose="02040503050406030204" pitchFamily="18" charset="0"/>
              </a:rPr>
              <a:t> projets financés</a:t>
            </a:r>
          </a:p>
          <a:p>
            <a:pPr marL="285750" indent="-285750" defTabSz="457200" fontAlgn="auto">
              <a:lnSpc>
                <a:spcPct val="95000"/>
              </a:lnSpc>
              <a:spcBef>
                <a:spcPts val="0"/>
              </a:spcBef>
              <a:spcAft>
                <a:spcPts val="0"/>
              </a:spcAft>
              <a:buClr>
                <a:schemeClr val="tx1"/>
              </a:buClr>
              <a:buFontTx/>
              <a:buChar char="-"/>
              <a:defRPr/>
            </a:pPr>
            <a:r>
              <a:rPr lang="fr-FR" altLang="fr-FR" sz="1600" b="1" kern="0" dirty="0">
                <a:solidFill>
                  <a:schemeClr val="accent1"/>
                </a:solidFill>
                <a:latin typeface="Cambria" panose="02040503050406030204" pitchFamily="18" charset="0"/>
                <a:ea typeface="Cambria" panose="02040503050406030204" pitchFamily="18" charset="0"/>
              </a:rPr>
              <a:t>85</a:t>
            </a:r>
            <a:r>
              <a:rPr lang="fr-FR" altLang="fr-FR" sz="1600" kern="0" dirty="0">
                <a:solidFill>
                  <a:schemeClr val="accent1"/>
                </a:solidFill>
                <a:latin typeface="Cambria" panose="02040503050406030204" pitchFamily="18" charset="0"/>
                <a:ea typeface="Cambria" panose="02040503050406030204" pitchFamily="18" charset="0"/>
              </a:rPr>
              <a:t> bénéficiaires Algériens</a:t>
            </a:r>
          </a:p>
          <a:p>
            <a:pPr marL="285750" indent="-285750" defTabSz="457200" fontAlgn="auto">
              <a:lnSpc>
                <a:spcPct val="95000"/>
              </a:lnSpc>
              <a:spcBef>
                <a:spcPts val="0"/>
              </a:spcBef>
              <a:spcAft>
                <a:spcPts val="0"/>
              </a:spcAft>
              <a:buClr>
                <a:schemeClr val="tx1"/>
              </a:buClr>
              <a:buFontTx/>
              <a:buChar char="-"/>
              <a:defRPr/>
            </a:pPr>
            <a:r>
              <a:rPr lang="fr-FR" altLang="fr-FR" sz="1600" b="1" kern="0" dirty="0">
                <a:solidFill>
                  <a:schemeClr val="accent1"/>
                </a:solidFill>
                <a:latin typeface="Cambria" panose="02040503050406030204" pitchFamily="18" charset="0"/>
                <a:ea typeface="Cambria" panose="02040503050406030204" pitchFamily="18" charset="0"/>
              </a:rPr>
              <a:t>7,4</a:t>
            </a:r>
            <a:r>
              <a:rPr lang="fr-FR" altLang="fr-FR" sz="1600" kern="0" dirty="0">
                <a:solidFill>
                  <a:schemeClr val="accent1"/>
                </a:solidFill>
                <a:latin typeface="Cambria" panose="02040503050406030204" pitchFamily="18" charset="0"/>
                <a:ea typeface="Cambria" panose="02040503050406030204" pitchFamily="18" charset="0"/>
              </a:rPr>
              <a:t> M€ Financement</a:t>
            </a:r>
          </a:p>
        </p:txBody>
      </p:sp>
      <p:sp>
        <p:nvSpPr>
          <p:cNvPr id="19" name="ZoneTexte 18">
            <a:extLst>
              <a:ext uri="{FF2B5EF4-FFF2-40B4-BE49-F238E27FC236}">
                <a16:creationId xmlns:a16="http://schemas.microsoft.com/office/drawing/2014/main" id="{FFAD2B59-CCB9-1F4B-D39F-0DA63D6C7DAB}"/>
              </a:ext>
            </a:extLst>
          </p:cNvPr>
          <p:cNvSpPr txBox="1"/>
          <p:nvPr/>
        </p:nvSpPr>
        <p:spPr>
          <a:xfrm>
            <a:off x="3767367" y="6622475"/>
            <a:ext cx="6127666" cy="261610"/>
          </a:xfrm>
          <a:prstGeom prst="rect">
            <a:avLst/>
          </a:prstGeom>
          <a:noFill/>
        </p:spPr>
        <p:txBody>
          <a:bodyPr wrap="square">
            <a:spAutoFit/>
          </a:bodyPr>
          <a:lstStyle/>
          <a:p>
            <a:r>
              <a:rPr lang="fr-FR" altLang="fr-FR" sz="1100" kern="0" dirty="0">
                <a:solidFill>
                  <a:srgbClr val="FF0000"/>
                </a:solidFill>
                <a:latin typeface="Cambria" panose="02040503050406030204" pitchFamily="18" charset="0"/>
                <a:ea typeface="Cambria" panose="02040503050406030204" pitchFamily="18" charset="0"/>
              </a:rPr>
              <a:t>* </a:t>
            </a:r>
            <a:r>
              <a:rPr lang="fr-FR" altLang="fr-FR" sz="1100" kern="0" dirty="0">
                <a:latin typeface="Cambria" panose="02040503050406030204" pitchFamily="18" charset="0"/>
                <a:ea typeface="Cambria" panose="02040503050406030204" pitchFamily="18" charset="0"/>
              </a:rPr>
              <a:t>Rapport d’évaluation intermédiaire de PRIMA, 2023.</a:t>
            </a:r>
            <a:endParaRPr lang="fr-FR" sz="1100" dirty="0"/>
          </a:p>
        </p:txBody>
      </p:sp>
    </p:spTree>
    <p:extLst>
      <p:ext uri="{BB962C8B-B14F-4D97-AF65-F5344CB8AC3E}">
        <p14:creationId xmlns:p14="http://schemas.microsoft.com/office/powerpoint/2010/main" val="2425462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B9BADC9-727B-10ED-2159-6B2471C7AA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7" t="39946" r="4640" b="8022"/>
          <a:stretch/>
        </p:blipFill>
        <p:spPr bwMode="auto">
          <a:xfrm>
            <a:off x="3533543" y="2238998"/>
            <a:ext cx="8733801" cy="3443460"/>
          </a:xfrm>
          <a:prstGeom prst="rect">
            <a:avLst/>
          </a:prstGeom>
          <a:noFill/>
          <a:extLst>
            <a:ext uri="{909E8E84-426E-40DD-AFC4-6F175D3DCCD1}">
              <a14:hiddenFill xmlns:a14="http://schemas.microsoft.com/office/drawing/2010/main">
                <a:solidFill>
                  <a:srgbClr val="FFFFFF"/>
                </a:solidFill>
              </a14:hiddenFill>
            </a:ext>
          </a:extLst>
        </p:spPr>
      </p:pic>
      <p:sp>
        <p:nvSpPr>
          <p:cNvPr id="11" name="Titre 10">
            <a:extLst>
              <a:ext uri="{FF2B5EF4-FFF2-40B4-BE49-F238E27FC236}">
                <a16:creationId xmlns:a16="http://schemas.microsoft.com/office/drawing/2014/main" id="{B3B37CF2-9429-4B70-6814-0C6D14CF128E}"/>
              </a:ext>
            </a:extLst>
          </p:cNvPr>
          <p:cNvSpPr>
            <a:spLocks noGrp="1"/>
          </p:cNvSpPr>
          <p:nvPr>
            <p:ph type="title"/>
          </p:nvPr>
        </p:nvSpPr>
        <p:spPr/>
        <p:txBody>
          <a:bodyPr/>
          <a:lstStyle/>
          <a:p>
            <a:r>
              <a:rPr lang="en-GB" dirty="0"/>
              <a:t>Interreg Next Med : Présentation</a:t>
            </a:r>
          </a:p>
        </p:txBody>
      </p:sp>
      <p:sp>
        <p:nvSpPr>
          <p:cNvPr id="3" name="Espace réservé du contenu 2">
            <a:extLst>
              <a:ext uri="{FF2B5EF4-FFF2-40B4-BE49-F238E27FC236}">
                <a16:creationId xmlns:a16="http://schemas.microsoft.com/office/drawing/2014/main" id="{98FC761C-BB25-E7BA-EAEC-D48A678FC86A}"/>
              </a:ext>
            </a:extLst>
          </p:cNvPr>
          <p:cNvSpPr>
            <a:spLocks noGrp="1"/>
          </p:cNvSpPr>
          <p:nvPr>
            <p:ph idx="4294967295"/>
          </p:nvPr>
        </p:nvSpPr>
        <p:spPr>
          <a:xfrm>
            <a:off x="703678" y="1009555"/>
            <a:ext cx="11064875" cy="4192587"/>
          </a:xfrm>
        </p:spPr>
        <p:txBody>
          <a:bodyPr>
            <a:normAutofit/>
          </a:bodyPr>
          <a:lstStyle/>
          <a:p>
            <a:pPr marL="0" indent="0">
              <a:buNone/>
            </a:pPr>
            <a:r>
              <a:rPr lang="fr-FR" b="1" dirty="0">
                <a:latin typeface="Cambria" panose="02040503050406030204" pitchFamily="18" charset="0"/>
                <a:ea typeface="Cambria" panose="02040503050406030204" pitchFamily="18" charset="0"/>
              </a:rPr>
              <a:t>15 pays </a:t>
            </a:r>
            <a:r>
              <a:rPr lang="fr-FR" dirty="0">
                <a:latin typeface="Cambria" panose="02040503050406030204" pitchFamily="18" charset="0"/>
                <a:ea typeface="Cambria" panose="02040503050406030204" pitchFamily="18" charset="0"/>
              </a:rPr>
              <a:t>pour une région méditerranéenne plus </a:t>
            </a:r>
            <a:r>
              <a:rPr lang="fr-FR" b="1" dirty="0">
                <a:latin typeface="Cambria" panose="02040503050406030204" pitchFamily="18" charset="0"/>
                <a:ea typeface="Cambria" panose="02040503050406030204" pitchFamily="18" charset="0"/>
              </a:rPr>
              <a:t>intelligente</a:t>
            </a:r>
            <a:r>
              <a:rPr lang="fr-FR" dirty="0">
                <a:latin typeface="Cambria" panose="02040503050406030204" pitchFamily="18" charset="0"/>
                <a:ea typeface="Cambria" panose="02040503050406030204" pitchFamily="18" charset="0"/>
              </a:rPr>
              <a:t>, plus </a:t>
            </a:r>
            <a:r>
              <a:rPr lang="fr-FR" b="1" dirty="0">
                <a:latin typeface="Cambria" panose="02040503050406030204" pitchFamily="18" charset="0"/>
                <a:ea typeface="Cambria" panose="02040503050406030204" pitchFamily="18" charset="0"/>
              </a:rPr>
              <a:t>verte</a:t>
            </a:r>
            <a:r>
              <a:rPr lang="fr-FR" dirty="0">
                <a:latin typeface="Cambria" panose="02040503050406030204" pitchFamily="18" charset="0"/>
                <a:ea typeface="Cambria" panose="02040503050406030204" pitchFamily="18" charset="0"/>
              </a:rPr>
              <a:t>, plus </a:t>
            </a:r>
            <a:r>
              <a:rPr lang="fr-FR" b="1" dirty="0">
                <a:latin typeface="Cambria" panose="02040503050406030204" pitchFamily="18" charset="0"/>
                <a:ea typeface="Cambria" panose="02040503050406030204" pitchFamily="18" charset="0"/>
              </a:rPr>
              <a:t>inclusive</a:t>
            </a:r>
            <a:r>
              <a:rPr lang="fr-FR" dirty="0">
                <a:latin typeface="Cambria" panose="02040503050406030204" pitchFamily="18" charset="0"/>
                <a:ea typeface="Cambria" panose="02040503050406030204" pitchFamily="18" charset="0"/>
              </a:rPr>
              <a:t> et </a:t>
            </a:r>
            <a:r>
              <a:rPr lang="fr-FR" b="1" dirty="0">
                <a:latin typeface="Cambria" panose="02040503050406030204" pitchFamily="18" charset="0"/>
                <a:ea typeface="Cambria" panose="02040503050406030204" pitchFamily="18" charset="0"/>
              </a:rPr>
              <a:t>mieux gouvernée</a:t>
            </a:r>
            <a:r>
              <a:rPr lang="fr-FR" sz="4000" dirty="0">
                <a:latin typeface="Cambria" panose="02040503050406030204" pitchFamily="18" charset="0"/>
                <a:ea typeface="Cambria" panose="02040503050406030204" pitchFamily="18" charset="0"/>
              </a:rPr>
              <a:t>.</a:t>
            </a:r>
            <a:endParaRPr lang="en-GB" sz="4000" dirty="0">
              <a:latin typeface="Cambria" panose="02040503050406030204" pitchFamily="18" charset="0"/>
              <a:ea typeface="Cambria" panose="02040503050406030204" pitchFamily="18" charset="0"/>
            </a:endParaRPr>
          </a:p>
        </p:txBody>
      </p:sp>
      <p:pic>
        <p:nvPicPr>
          <p:cNvPr id="5" name="Image 4">
            <a:extLst>
              <a:ext uri="{FF2B5EF4-FFF2-40B4-BE49-F238E27FC236}">
                <a16:creationId xmlns:a16="http://schemas.microsoft.com/office/drawing/2014/main" id="{CDDEC5D0-D8D6-A60B-F9C0-38D75865178E}"/>
              </a:ext>
            </a:extLst>
          </p:cNvPr>
          <p:cNvPicPr>
            <a:picLocks noChangeAspect="1"/>
          </p:cNvPicPr>
          <p:nvPr/>
        </p:nvPicPr>
        <p:blipFill>
          <a:blip r:embed="rId3">
            <a:duotone>
              <a:schemeClr val="accent5">
                <a:shade val="45000"/>
                <a:satMod val="135000"/>
              </a:schemeClr>
              <a:prstClr val="white"/>
            </a:duotone>
          </a:blip>
          <a:stretch>
            <a:fillRect/>
          </a:stretch>
        </p:blipFill>
        <p:spPr>
          <a:xfrm>
            <a:off x="-1343" y="5120715"/>
            <a:ext cx="12184175" cy="1838582"/>
          </a:xfrm>
          <a:prstGeom prst="rect">
            <a:avLst/>
          </a:prstGeom>
        </p:spPr>
      </p:pic>
      <p:pic>
        <p:nvPicPr>
          <p:cNvPr id="9" name="Graphique 8">
            <a:extLst>
              <a:ext uri="{FF2B5EF4-FFF2-40B4-BE49-F238E27FC236}">
                <a16:creationId xmlns:a16="http://schemas.microsoft.com/office/drawing/2014/main" id="{3DBC6510-0390-8708-742B-D8F713E59E97}"/>
              </a:ext>
            </a:extLst>
          </p:cNvPr>
          <p:cNvPicPr>
            <a:picLocks noChangeAspect="1"/>
          </p:cNvPicPr>
          <p:nvPr/>
        </p:nvPicPr>
        <p:blipFill>
          <a:blip r:embed="rId4">
            <a:extLst>
              <a:ext uri="{96DAC541-7B7A-43D3-8B79-37D633B846F1}">
                <asvg:svgBlip xmlns:asvg="http://schemas.microsoft.com/office/drawing/2016/SVG/main" r:embed="rId5"/>
              </a:ext>
            </a:extLst>
          </a:blip>
          <a:srcRect r="49711"/>
          <a:stretch/>
        </p:blipFill>
        <p:spPr>
          <a:xfrm>
            <a:off x="279074" y="125339"/>
            <a:ext cx="1754826" cy="693859"/>
          </a:xfrm>
          <a:prstGeom prst="rect">
            <a:avLst/>
          </a:prstGeom>
        </p:spPr>
      </p:pic>
      <p:sp>
        <p:nvSpPr>
          <p:cNvPr id="2" name="Espace réservé du numéro de diapositive 3">
            <a:extLst>
              <a:ext uri="{FF2B5EF4-FFF2-40B4-BE49-F238E27FC236}">
                <a16:creationId xmlns:a16="http://schemas.microsoft.com/office/drawing/2014/main" id="{1CA9B66B-CBAD-D0A6-2335-873E454BECC3}"/>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7A26BC6-3AD6-4031-B39F-1DDABC68D122}" type="slidenum">
              <a:rPr lang="fr-FR" smtClean="0"/>
              <a:pPr>
                <a:defRPr/>
              </a:pPr>
              <a:t>21</a:t>
            </a:fld>
            <a:endParaRPr lang="fr-FR" dirty="0">
              <a:solidFill>
                <a:prstClr val="black">
                  <a:tint val="75000"/>
                </a:prst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34423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FA42BCF4-4310-BFB7-CF5F-06F889E978F6}"/>
              </a:ext>
            </a:extLst>
          </p:cNvPr>
          <p:cNvGraphicFramePr>
            <a:graphicFrameLocks noGrp="1"/>
          </p:cNvGraphicFramePr>
          <p:nvPr>
            <p:extLst>
              <p:ext uri="{D42A27DB-BD31-4B8C-83A1-F6EECF244321}">
                <p14:modId xmlns:p14="http://schemas.microsoft.com/office/powerpoint/2010/main" val="1858700955"/>
              </p:ext>
            </p:extLst>
          </p:nvPr>
        </p:nvGraphicFramePr>
        <p:xfrm>
          <a:off x="105754" y="1360022"/>
          <a:ext cx="11980491" cy="919163"/>
        </p:xfrm>
        <a:graphic>
          <a:graphicData uri="http://schemas.openxmlformats.org/drawingml/2006/table">
            <a:tbl>
              <a:tblPr/>
              <a:tblGrid>
                <a:gridCol w="3321110">
                  <a:extLst>
                    <a:ext uri="{9D8B030D-6E8A-4147-A177-3AD203B41FA5}">
                      <a16:colId xmlns:a16="http://schemas.microsoft.com/office/drawing/2014/main" val="3204062626"/>
                    </a:ext>
                  </a:extLst>
                </a:gridCol>
                <a:gridCol w="8659381">
                  <a:extLst>
                    <a:ext uri="{9D8B030D-6E8A-4147-A177-3AD203B41FA5}">
                      <a16:colId xmlns:a16="http://schemas.microsoft.com/office/drawing/2014/main" val="3576867609"/>
                    </a:ext>
                  </a:extLst>
                </a:gridCol>
              </a:tblGrid>
              <a:tr h="0">
                <a:tc rowSpan="2">
                  <a:txBody>
                    <a:bodyPr/>
                    <a:lstStyle/>
                    <a:p>
                      <a:pPr algn="l" fontAlgn="ctr"/>
                      <a:r>
                        <a:rPr lang="fr-FR" sz="2000" b="0" i="0" u="none" strike="noStrike" dirty="0">
                          <a:solidFill>
                            <a:srgbClr val="000000"/>
                          </a:solidFill>
                          <a:effectLst/>
                          <a:latin typeface="Arial" panose="020B0604020202020204" pitchFamily="34" charset="0"/>
                        </a:rPr>
                        <a:t>1. Une Méditerrané </a:t>
                      </a:r>
                      <a:r>
                        <a:rPr lang="fr-FR" sz="2000" b="1" i="0" u="none" strike="noStrike" dirty="0">
                          <a:solidFill>
                            <a:srgbClr val="000000"/>
                          </a:solidFill>
                          <a:effectLst/>
                          <a:latin typeface="Arial" panose="020B0604020202020204" pitchFamily="34" charset="0"/>
                        </a:rPr>
                        <a:t>plus compétitive et plus intelligente</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17B9A8"/>
                    </a:solidFill>
                  </a:tcPr>
                </a:tc>
                <a:tc>
                  <a:txBody>
                    <a:bodyPr/>
                    <a:lstStyle/>
                    <a:p>
                      <a:pPr algn="l" fontAlgn="ctr"/>
                      <a:r>
                        <a:rPr lang="fr-FR" sz="2000" b="0" i="0" u="none" strike="noStrike" dirty="0">
                          <a:solidFill>
                            <a:srgbClr val="000000"/>
                          </a:solidFill>
                          <a:effectLst/>
                          <a:latin typeface="Arial" panose="020B0604020202020204" pitchFamily="34" charset="0"/>
                        </a:rPr>
                        <a:t>1.1 Capacités de </a:t>
                      </a:r>
                      <a:r>
                        <a:rPr lang="fr-FR" sz="2000" b="1" i="0" u="none" strike="noStrike" dirty="0">
                          <a:solidFill>
                            <a:srgbClr val="000000"/>
                          </a:solidFill>
                          <a:effectLst/>
                          <a:latin typeface="Arial" panose="020B0604020202020204" pitchFamily="34" charset="0"/>
                        </a:rPr>
                        <a:t>recherche</a:t>
                      </a:r>
                      <a:r>
                        <a:rPr lang="fr-FR" sz="2000" b="0" i="0" u="none" strike="noStrike" dirty="0">
                          <a:solidFill>
                            <a:srgbClr val="000000"/>
                          </a:solidFill>
                          <a:effectLst/>
                          <a:latin typeface="Arial" panose="020B0604020202020204" pitchFamily="34" charset="0"/>
                        </a:rPr>
                        <a:t> et </a:t>
                      </a:r>
                      <a:r>
                        <a:rPr lang="fr-FR" sz="2000" b="1" i="0" u="none" strike="noStrike" dirty="0">
                          <a:solidFill>
                            <a:srgbClr val="000000"/>
                          </a:solidFill>
                          <a:effectLst/>
                          <a:latin typeface="Arial" panose="020B0604020202020204" pitchFamily="34" charset="0"/>
                        </a:rPr>
                        <a:t>d’innovation</a:t>
                      </a:r>
                      <a:endParaRPr lang="fr-FR" sz="2000" b="0" i="0" u="none" strike="noStrike" dirty="0">
                        <a:solidFill>
                          <a:srgbClr val="000000"/>
                        </a:solidFill>
                        <a:effectLst/>
                        <a:latin typeface="Arial" panose="020B0604020202020204" pitchFamily="34" charset="0"/>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9434567"/>
                  </a:ext>
                </a:extLst>
              </a:tr>
              <a:tr h="0">
                <a:tc vMerge="1">
                  <a:txBody>
                    <a:bodyPr/>
                    <a:lstStyle/>
                    <a:p>
                      <a:endParaRPr lang="en-GB"/>
                    </a:p>
                  </a:txBody>
                  <a:tcPr/>
                </a:tc>
                <a:tc>
                  <a:txBody>
                    <a:bodyPr/>
                    <a:lstStyle/>
                    <a:p>
                      <a:pPr algn="l" fontAlgn="ctr"/>
                      <a:r>
                        <a:rPr lang="fr-FR" sz="2000" b="0" i="0" u="none" strike="noStrike" dirty="0">
                          <a:solidFill>
                            <a:srgbClr val="000000"/>
                          </a:solidFill>
                          <a:effectLst/>
                          <a:latin typeface="Arial" panose="020B0604020202020204" pitchFamily="34" charset="0"/>
                        </a:rPr>
                        <a:t>1.2 </a:t>
                      </a:r>
                      <a:r>
                        <a:rPr lang="fr-FR" sz="2000" b="1" i="0" u="none" strike="noStrike" dirty="0">
                          <a:solidFill>
                            <a:srgbClr val="000000"/>
                          </a:solidFill>
                          <a:effectLst/>
                          <a:latin typeface="Arial" panose="020B0604020202020204" pitchFamily="34" charset="0"/>
                        </a:rPr>
                        <a:t>Croissance et compétitivité durables </a:t>
                      </a:r>
                      <a:r>
                        <a:rPr lang="fr-FR" sz="2000" b="0" i="0" u="none" strike="noStrike" dirty="0">
                          <a:solidFill>
                            <a:srgbClr val="000000"/>
                          </a:solidFill>
                          <a:effectLst/>
                          <a:latin typeface="Arial" panose="020B0604020202020204" pitchFamily="34" charset="0"/>
                        </a:rPr>
                        <a:t>des PME et création d'emplois</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091195033"/>
                  </a:ext>
                </a:extLst>
              </a:tr>
            </a:tbl>
          </a:graphicData>
        </a:graphic>
      </p:graphicFrame>
      <p:graphicFrame>
        <p:nvGraphicFramePr>
          <p:cNvPr id="7" name="Tableau 6">
            <a:extLst>
              <a:ext uri="{FF2B5EF4-FFF2-40B4-BE49-F238E27FC236}">
                <a16:creationId xmlns:a16="http://schemas.microsoft.com/office/drawing/2014/main" id="{A3EBF74E-FD5F-A2D8-4638-2A96D36297A9}"/>
              </a:ext>
            </a:extLst>
          </p:cNvPr>
          <p:cNvGraphicFramePr>
            <a:graphicFrameLocks noGrp="1"/>
          </p:cNvGraphicFramePr>
          <p:nvPr>
            <p:extLst>
              <p:ext uri="{D42A27DB-BD31-4B8C-83A1-F6EECF244321}">
                <p14:modId xmlns:p14="http://schemas.microsoft.com/office/powerpoint/2010/main" val="3363147485"/>
              </p:ext>
            </p:extLst>
          </p:nvPr>
        </p:nvGraphicFramePr>
        <p:xfrm>
          <a:off x="105754" y="2449730"/>
          <a:ext cx="11980491" cy="1958539"/>
        </p:xfrm>
        <a:graphic>
          <a:graphicData uri="http://schemas.openxmlformats.org/drawingml/2006/table">
            <a:tbl>
              <a:tblPr/>
              <a:tblGrid>
                <a:gridCol w="3333800">
                  <a:extLst>
                    <a:ext uri="{9D8B030D-6E8A-4147-A177-3AD203B41FA5}">
                      <a16:colId xmlns:a16="http://schemas.microsoft.com/office/drawing/2014/main" val="1722603264"/>
                    </a:ext>
                  </a:extLst>
                </a:gridCol>
                <a:gridCol w="8646691">
                  <a:extLst>
                    <a:ext uri="{9D8B030D-6E8A-4147-A177-3AD203B41FA5}">
                      <a16:colId xmlns:a16="http://schemas.microsoft.com/office/drawing/2014/main" val="439034305"/>
                    </a:ext>
                  </a:extLst>
                </a:gridCol>
              </a:tblGrid>
              <a:tr h="413243">
                <a:tc rowSpan="4">
                  <a:txBody>
                    <a:bodyPr/>
                    <a:lstStyle/>
                    <a:p>
                      <a:pPr algn="l" fontAlgn="ctr"/>
                      <a:r>
                        <a:rPr lang="fr-FR" sz="2000" b="0" i="0" u="none" strike="noStrike" dirty="0">
                          <a:solidFill>
                            <a:srgbClr val="000000"/>
                          </a:solidFill>
                          <a:effectLst/>
                          <a:latin typeface="Times New Roman" panose="02020603050405020304" pitchFamily="18" charset="0"/>
                        </a:rPr>
                        <a:t>2. Une Méditerranée </a:t>
                      </a:r>
                      <a:r>
                        <a:rPr lang="fr-FR" sz="2000" b="1" i="0" u="none" strike="noStrike" dirty="0">
                          <a:solidFill>
                            <a:srgbClr val="000000"/>
                          </a:solidFill>
                          <a:effectLst/>
                          <a:latin typeface="Times New Roman" panose="02020603050405020304" pitchFamily="18" charset="0"/>
                        </a:rPr>
                        <a:t>plus verte, sobre en carbone et résiliente</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AC93B"/>
                    </a:solidFill>
                  </a:tcPr>
                </a:tc>
                <a:tc>
                  <a:txBody>
                    <a:bodyPr/>
                    <a:lstStyle/>
                    <a:p>
                      <a:pPr algn="l" fontAlgn="ctr"/>
                      <a:r>
                        <a:rPr lang="fr-FR" sz="2000" b="0" i="0" u="none" strike="noStrike" dirty="0">
                          <a:solidFill>
                            <a:srgbClr val="000000"/>
                          </a:solidFill>
                          <a:effectLst/>
                          <a:latin typeface="Arial" panose="020B0604020202020204" pitchFamily="34" charset="0"/>
                        </a:rPr>
                        <a:t>2.1 </a:t>
                      </a:r>
                      <a:r>
                        <a:rPr lang="fr-FR" sz="2000" b="1" i="0" u="none" strike="noStrike" dirty="0">
                          <a:solidFill>
                            <a:srgbClr val="000000"/>
                          </a:solidFill>
                          <a:effectLst/>
                          <a:latin typeface="Arial" panose="020B0604020202020204" pitchFamily="34" charset="0"/>
                        </a:rPr>
                        <a:t>Efficacité énergétique </a:t>
                      </a:r>
                      <a:r>
                        <a:rPr lang="fr-FR" sz="2000" b="0" i="0" u="none" strike="noStrike" dirty="0">
                          <a:solidFill>
                            <a:srgbClr val="000000"/>
                          </a:solidFill>
                          <a:effectLst/>
                          <a:latin typeface="Arial" panose="020B0604020202020204" pitchFamily="34" charset="0"/>
                        </a:rPr>
                        <a:t>et </a:t>
                      </a:r>
                      <a:r>
                        <a:rPr lang="fr-FR" sz="2000" b="1" i="0" u="none" strike="noStrike" dirty="0">
                          <a:solidFill>
                            <a:srgbClr val="000000"/>
                          </a:solidFill>
                          <a:effectLst/>
                          <a:latin typeface="Arial" panose="020B0604020202020204" pitchFamily="34" charset="0"/>
                        </a:rPr>
                        <a:t>réduction des émissions </a:t>
                      </a:r>
                      <a:r>
                        <a:rPr lang="fr-FR" sz="2000" b="0" i="0" u="none" strike="noStrike" dirty="0">
                          <a:solidFill>
                            <a:srgbClr val="000000"/>
                          </a:solidFill>
                          <a:effectLst/>
                          <a:latin typeface="Arial" panose="020B0604020202020204" pitchFamily="34" charset="0"/>
                        </a:rPr>
                        <a:t>de GES</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9129922"/>
                  </a:ext>
                </a:extLst>
              </a:tr>
              <a:tr h="822490">
                <a:tc vMerge="1">
                  <a:txBody>
                    <a:bodyPr/>
                    <a:lstStyle/>
                    <a:p>
                      <a:endParaRPr lang="en-GB"/>
                    </a:p>
                  </a:txBody>
                  <a:tcPr/>
                </a:tc>
                <a:tc>
                  <a:txBody>
                    <a:bodyPr/>
                    <a:lstStyle/>
                    <a:p>
                      <a:pPr algn="l" fontAlgn="ctr"/>
                      <a:r>
                        <a:rPr lang="fr-FR" sz="2000" b="0" i="0" u="none" strike="noStrike" kern="1200" dirty="0">
                          <a:solidFill>
                            <a:srgbClr val="000000"/>
                          </a:solidFill>
                          <a:effectLst/>
                          <a:latin typeface="Arial" panose="020B0604020202020204" pitchFamily="34" charset="0"/>
                          <a:ea typeface="+mn-ea"/>
                          <a:cs typeface="+mn-cs"/>
                        </a:rPr>
                        <a:t>2.2</a:t>
                      </a:r>
                      <a:r>
                        <a:rPr lang="fr-FR" sz="2000" b="1" i="0" u="none" strike="noStrike" dirty="0">
                          <a:solidFill>
                            <a:srgbClr val="000000"/>
                          </a:solidFill>
                          <a:effectLst/>
                          <a:latin typeface="Arial" panose="020B0604020202020204" pitchFamily="34" charset="0"/>
                        </a:rPr>
                        <a:t> Adaptation au changement climatique </a:t>
                      </a:r>
                      <a:r>
                        <a:rPr lang="fr-FR" sz="2000" b="0" i="0" u="none" strike="noStrike" dirty="0">
                          <a:solidFill>
                            <a:srgbClr val="000000"/>
                          </a:solidFill>
                          <a:effectLst/>
                          <a:latin typeface="Arial" panose="020B0604020202020204" pitchFamily="34" charset="0"/>
                        </a:rPr>
                        <a:t>et </a:t>
                      </a:r>
                      <a:r>
                        <a:rPr lang="fr-FR" sz="2000" b="1" i="0" u="none" strike="noStrike" dirty="0">
                          <a:solidFill>
                            <a:srgbClr val="000000"/>
                          </a:solidFill>
                          <a:effectLst/>
                          <a:latin typeface="Arial" panose="020B0604020202020204" pitchFamily="34" charset="0"/>
                        </a:rPr>
                        <a:t>prévention</a:t>
                      </a:r>
                      <a:r>
                        <a:rPr lang="fr-FR" sz="2000" b="0" i="0" u="none" strike="noStrike" dirty="0">
                          <a:solidFill>
                            <a:srgbClr val="000000"/>
                          </a:solidFill>
                          <a:effectLst/>
                          <a:latin typeface="Arial" panose="020B0604020202020204" pitchFamily="34" charset="0"/>
                        </a:rPr>
                        <a:t> des risques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445024309"/>
                  </a:ext>
                </a:extLst>
              </a:tr>
              <a:tr h="208620">
                <a:tc vMerge="1">
                  <a:txBody>
                    <a:bodyPr/>
                    <a:lstStyle/>
                    <a:p>
                      <a:endParaRPr lang="en-GB"/>
                    </a:p>
                  </a:txBody>
                  <a:tcPr/>
                </a:tc>
                <a:tc>
                  <a:txBody>
                    <a:bodyPr/>
                    <a:lstStyle/>
                    <a:p>
                      <a:pPr algn="l" fontAlgn="ctr"/>
                      <a:r>
                        <a:rPr lang="fr-FR" sz="2000" b="0" i="0" u="none" strike="noStrike" dirty="0">
                          <a:solidFill>
                            <a:srgbClr val="000000"/>
                          </a:solidFill>
                          <a:effectLst/>
                          <a:latin typeface="Arial" panose="020B0604020202020204" pitchFamily="34" charset="0"/>
                        </a:rPr>
                        <a:t>2.3 </a:t>
                      </a:r>
                      <a:r>
                        <a:rPr lang="fr-FR" sz="2000" b="1" i="0" u="none" strike="noStrike" dirty="0">
                          <a:solidFill>
                            <a:srgbClr val="000000"/>
                          </a:solidFill>
                          <a:effectLst/>
                          <a:latin typeface="Arial" panose="020B0604020202020204" pitchFamily="34" charset="0"/>
                        </a:rPr>
                        <a:t>Accès à l’eau et gestion durable de l’eau</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2576745"/>
                  </a:ext>
                </a:extLst>
              </a:tr>
              <a:tr h="413243">
                <a:tc vMerge="1">
                  <a:txBody>
                    <a:bodyPr/>
                    <a:lstStyle/>
                    <a:p>
                      <a:endParaRPr lang="en-GB"/>
                    </a:p>
                  </a:txBody>
                  <a:tcPr/>
                </a:tc>
                <a:tc>
                  <a:txBody>
                    <a:bodyPr/>
                    <a:lstStyle/>
                    <a:p>
                      <a:pPr algn="l" fontAlgn="ctr"/>
                      <a:r>
                        <a:rPr lang="fr-FR" sz="2000" b="0" i="0" u="none" strike="noStrike" dirty="0">
                          <a:solidFill>
                            <a:srgbClr val="000000"/>
                          </a:solidFill>
                          <a:effectLst/>
                          <a:latin typeface="Arial" panose="020B0604020202020204" pitchFamily="34" charset="0"/>
                        </a:rPr>
                        <a:t>2.4 </a:t>
                      </a:r>
                      <a:r>
                        <a:rPr lang="fr-FR" sz="2000" b="1" i="0" u="none" strike="noStrike" dirty="0">
                          <a:solidFill>
                            <a:srgbClr val="000000"/>
                          </a:solidFill>
                          <a:effectLst/>
                          <a:latin typeface="Arial" panose="020B0604020202020204" pitchFamily="34" charset="0"/>
                        </a:rPr>
                        <a:t>Transition</a:t>
                      </a:r>
                      <a:r>
                        <a:rPr lang="fr-FR" sz="2000" b="0" i="0" u="none" strike="noStrike" dirty="0">
                          <a:solidFill>
                            <a:srgbClr val="000000"/>
                          </a:solidFill>
                          <a:effectLst/>
                          <a:latin typeface="Arial" panose="020B0604020202020204" pitchFamily="34" charset="0"/>
                        </a:rPr>
                        <a:t> vers une </a:t>
                      </a:r>
                      <a:r>
                        <a:rPr lang="fr-FR" sz="2000" b="1" i="0" u="none" strike="noStrike" dirty="0">
                          <a:solidFill>
                            <a:srgbClr val="000000"/>
                          </a:solidFill>
                          <a:effectLst/>
                          <a:latin typeface="Arial" panose="020B0604020202020204" pitchFamily="34" charset="0"/>
                        </a:rPr>
                        <a:t>économie circulaire </a:t>
                      </a:r>
                      <a:r>
                        <a:rPr lang="fr-FR" sz="2000" b="0" i="0" u="none" strike="noStrike" dirty="0">
                          <a:solidFill>
                            <a:srgbClr val="000000"/>
                          </a:solidFill>
                          <a:effectLst/>
                          <a:latin typeface="Arial" panose="020B0604020202020204" pitchFamily="34" charset="0"/>
                        </a:rPr>
                        <a:t>et efficace en ressources</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756318730"/>
                  </a:ext>
                </a:extLst>
              </a:tr>
            </a:tbl>
          </a:graphicData>
        </a:graphic>
      </p:graphicFrame>
      <p:sp>
        <p:nvSpPr>
          <p:cNvPr id="9" name="Titre 8">
            <a:extLst>
              <a:ext uri="{FF2B5EF4-FFF2-40B4-BE49-F238E27FC236}">
                <a16:creationId xmlns:a16="http://schemas.microsoft.com/office/drawing/2014/main" id="{CA756824-DBC0-B5D0-95F2-57BCBE917AD4}"/>
              </a:ext>
            </a:extLst>
          </p:cNvPr>
          <p:cNvSpPr>
            <a:spLocks noGrp="1"/>
          </p:cNvSpPr>
          <p:nvPr>
            <p:ph type="title"/>
          </p:nvPr>
        </p:nvSpPr>
        <p:spPr/>
        <p:txBody>
          <a:bodyPr>
            <a:normAutofit/>
          </a:bodyPr>
          <a:lstStyle/>
          <a:p>
            <a:r>
              <a:rPr lang="en-GB" dirty="0"/>
              <a:t>Interreg Next Med : Priorités</a:t>
            </a:r>
          </a:p>
        </p:txBody>
      </p:sp>
      <p:pic>
        <p:nvPicPr>
          <p:cNvPr id="2" name="Graphique 1">
            <a:extLst>
              <a:ext uri="{FF2B5EF4-FFF2-40B4-BE49-F238E27FC236}">
                <a16:creationId xmlns:a16="http://schemas.microsoft.com/office/drawing/2014/main" id="{E8275242-B891-1C64-EE0D-9230C45A04B1}"/>
              </a:ext>
            </a:extLst>
          </p:cNvPr>
          <p:cNvPicPr>
            <a:picLocks noChangeAspect="1"/>
          </p:cNvPicPr>
          <p:nvPr/>
        </p:nvPicPr>
        <p:blipFill>
          <a:blip r:embed="rId2">
            <a:extLst>
              <a:ext uri="{96DAC541-7B7A-43D3-8B79-37D633B846F1}">
                <asvg:svgBlip xmlns:asvg="http://schemas.microsoft.com/office/drawing/2016/SVG/main" r:embed="rId3"/>
              </a:ext>
            </a:extLst>
          </a:blip>
          <a:srcRect r="49711"/>
          <a:stretch/>
        </p:blipFill>
        <p:spPr>
          <a:xfrm>
            <a:off x="353018" y="262072"/>
            <a:ext cx="1754826" cy="693859"/>
          </a:xfrm>
          <a:prstGeom prst="rect">
            <a:avLst/>
          </a:prstGeom>
        </p:spPr>
      </p:pic>
      <p:graphicFrame>
        <p:nvGraphicFramePr>
          <p:cNvPr id="8" name="Tableau 7">
            <a:extLst>
              <a:ext uri="{FF2B5EF4-FFF2-40B4-BE49-F238E27FC236}">
                <a16:creationId xmlns:a16="http://schemas.microsoft.com/office/drawing/2014/main" id="{3BBB9D06-615B-3D0E-CE16-42B6D50DD450}"/>
              </a:ext>
            </a:extLst>
          </p:cNvPr>
          <p:cNvGraphicFramePr>
            <a:graphicFrameLocks noGrp="1"/>
          </p:cNvGraphicFramePr>
          <p:nvPr>
            <p:extLst>
              <p:ext uri="{D42A27DB-BD31-4B8C-83A1-F6EECF244321}">
                <p14:modId xmlns:p14="http://schemas.microsoft.com/office/powerpoint/2010/main" val="2865704712"/>
              </p:ext>
            </p:extLst>
          </p:nvPr>
        </p:nvGraphicFramePr>
        <p:xfrm>
          <a:off x="105754" y="4495665"/>
          <a:ext cx="11980490" cy="896731"/>
        </p:xfrm>
        <a:graphic>
          <a:graphicData uri="http://schemas.openxmlformats.org/drawingml/2006/table">
            <a:tbl>
              <a:tblPr/>
              <a:tblGrid>
                <a:gridCol w="3329655">
                  <a:extLst>
                    <a:ext uri="{9D8B030D-6E8A-4147-A177-3AD203B41FA5}">
                      <a16:colId xmlns:a16="http://schemas.microsoft.com/office/drawing/2014/main" val="3777680645"/>
                    </a:ext>
                  </a:extLst>
                </a:gridCol>
                <a:gridCol w="8650835">
                  <a:extLst>
                    <a:ext uri="{9D8B030D-6E8A-4147-A177-3AD203B41FA5}">
                      <a16:colId xmlns:a16="http://schemas.microsoft.com/office/drawing/2014/main" val="1568854131"/>
                    </a:ext>
                  </a:extLst>
                </a:gridCol>
              </a:tblGrid>
              <a:tr h="449620">
                <a:tc rowSpan="2">
                  <a:txBody>
                    <a:bodyPr/>
                    <a:lstStyle/>
                    <a:p>
                      <a:pPr algn="l" fontAlgn="ctr"/>
                      <a:r>
                        <a:rPr lang="fr-FR" sz="1800" b="0" i="0" u="none" strike="noStrike" dirty="0">
                          <a:solidFill>
                            <a:srgbClr val="000000"/>
                          </a:solidFill>
                          <a:effectLst/>
                          <a:latin typeface="Arial" panose="020B0604020202020204" pitchFamily="34" charset="0"/>
                        </a:rPr>
                        <a:t>3. Une Méditerrané plus </a:t>
                      </a:r>
                      <a:r>
                        <a:rPr lang="fr-FR" sz="1800" b="1" i="0" u="none" strike="noStrike" dirty="0">
                          <a:solidFill>
                            <a:srgbClr val="000000"/>
                          </a:solidFill>
                          <a:effectLst/>
                          <a:latin typeface="Arial" panose="020B0604020202020204" pitchFamily="34" charset="0"/>
                        </a:rPr>
                        <a:t>sociale et inclusive</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5C56"/>
                    </a:solidFill>
                  </a:tcPr>
                </a:tc>
                <a:tc>
                  <a:txBody>
                    <a:bodyPr/>
                    <a:lstStyle/>
                    <a:p>
                      <a:pPr algn="l" fontAlgn="ctr"/>
                      <a:r>
                        <a:rPr lang="fr-FR" sz="1800" b="0" i="0" u="none" strike="noStrike" dirty="0">
                          <a:solidFill>
                            <a:srgbClr val="000000"/>
                          </a:solidFill>
                          <a:effectLst/>
                          <a:latin typeface="Arial" panose="020B0604020202020204" pitchFamily="34" charset="0"/>
                        </a:rPr>
                        <a:t>3.1 </a:t>
                      </a:r>
                      <a:r>
                        <a:rPr lang="fr-FR" sz="1800" b="1" i="0" u="none" strike="noStrike" dirty="0">
                          <a:solidFill>
                            <a:srgbClr val="000000"/>
                          </a:solidFill>
                          <a:effectLst/>
                          <a:latin typeface="Arial" panose="020B0604020202020204" pitchFamily="34" charset="0"/>
                        </a:rPr>
                        <a:t>Education, formation et apprentissage tout au long de la vie </a:t>
                      </a:r>
                      <a:r>
                        <a:rPr lang="fr-FR" sz="1800" b="0" i="0" u="none" strike="noStrike" dirty="0">
                          <a:solidFill>
                            <a:srgbClr val="000000"/>
                          </a:solidFill>
                          <a:effectLst/>
                          <a:latin typeface="Arial" panose="020B0604020202020204" pitchFamily="34" charset="0"/>
                        </a:rPr>
                        <a:t>(e-learning…)</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796738095"/>
                  </a:ext>
                </a:extLst>
              </a:tr>
              <a:tr h="447111">
                <a:tc vMerge="1">
                  <a:txBody>
                    <a:bodyPr/>
                    <a:lstStyle/>
                    <a:p>
                      <a:endParaRPr lang="en-GB"/>
                    </a:p>
                  </a:txBody>
                  <a:tcPr/>
                </a:tc>
                <a:tc>
                  <a:txBody>
                    <a:bodyPr/>
                    <a:lstStyle/>
                    <a:p>
                      <a:pPr algn="l" fontAlgn="ctr"/>
                      <a:r>
                        <a:rPr lang="fr-FR" sz="1800" b="0" i="0" u="none" strike="noStrike" dirty="0">
                          <a:solidFill>
                            <a:srgbClr val="000000"/>
                          </a:solidFill>
                          <a:effectLst/>
                          <a:latin typeface="Arial" panose="020B0604020202020204" pitchFamily="34" charset="0"/>
                        </a:rPr>
                        <a:t>3.2 </a:t>
                      </a:r>
                      <a:r>
                        <a:rPr lang="fr-FR" sz="1800" b="1" i="0" u="none" strike="noStrike" dirty="0">
                          <a:solidFill>
                            <a:srgbClr val="000000"/>
                          </a:solidFill>
                          <a:effectLst/>
                          <a:latin typeface="Arial" panose="020B0604020202020204" pitchFamily="34" charset="0"/>
                        </a:rPr>
                        <a:t>Égalité d’accès aux soins de santé </a:t>
                      </a:r>
                      <a:endParaRPr lang="fr-FR" sz="1800" b="0" i="0" u="none" strike="noStrike" dirty="0">
                        <a:solidFill>
                          <a:srgbClr val="000000"/>
                        </a:solidFill>
                        <a:effectLst/>
                        <a:latin typeface="Arial" panose="020B0604020202020204" pitchFamily="34" charset="0"/>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591199618"/>
                  </a:ext>
                </a:extLst>
              </a:tr>
            </a:tbl>
          </a:graphicData>
        </a:graphic>
      </p:graphicFrame>
      <p:graphicFrame>
        <p:nvGraphicFramePr>
          <p:cNvPr id="4" name="Tableau 3">
            <a:extLst>
              <a:ext uri="{FF2B5EF4-FFF2-40B4-BE49-F238E27FC236}">
                <a16:creationId xmlns:a16="http://schemas.microsoft.com/office/drawing/2014/main" id="{3F5248BC-2A6F-CE3E-2FA2-02CEF4D094C4}"/>
              </a:ext>
            </a:extLst>
          </p:cNvPr>
          <p:cNvGraphicFramePr>
            <a:graphicFrameLocks noGrp="1"/>
          </p:cNvGraphicFramePr>
          <p:nvPr>
            <p:extLst>
              <p:ext uri="{D42A27DB-BD31-4B8C-83A1-F6EECF244321}">
                <p14:modId xmlns:p14="http://schemas.microsoft.com/office/powerpoint/2010/main" val="2385738105"/>
              </p:ext>
            </p:extLst>
          </p:nvPr>
        </p:nvGraphicFramePr>
        <p:xfrm>
          <a:off x="105753" y="5479792"/>
          <a:ext cx="11980489" cy="989177"/>
        </p:xfrm>
        <a:graphic>
          <a:graphicData uri="http://schemas.openxmlformats.org/drawingml/2006/table">
            <a:tbl>
              <a:tblPr/>
              <a:tblGrid>
                <a:gridCol w="3321111">
                  <a:extLst>
                    <a:ext uri="{9D8B030D-6E8A-4147-A177-3AD203B41FA5}">
                      <a16:colId xmlns:a16="http://schemas.microsoft.com/office/drawing/2014/main" val="3996111300"/>
                    </a:ext>
                  </a:extLst>
                </a:gridCol>
                <a:gridCol w="8659378">
                  <a:extLst>
                    <a:ext uri="{9D8B030D-6E8A-4147-A177-3AD203B41FA5}">
                      <a16:colId xmlns:a16="http://schemas.microsoft.com/office/drawing/2014/main" val="1253024681"/>
                    </a:ext>
                  </a:extLst>
                </a:gridCol>
              </a:tblGrid>
              <a:tr h="989177">
                <a:tc>
                  <a:txBody>
                    <a:bodyPr/>
                    <a:lstStyle/>
                    <a:p>
                      <a:pPr algn="l" fontAlgn="ctr"/>
                      <a:r>
                        <a:rPr lang="fr-FR" sz="1600" b="0" i="0" u="none" strike="noStrike" dirty="0">
                          <a:solidFill>
                            <a:srgbClr val="000000"/>
                          </a:solidFill>
                          <a:effectLst/>
                          <a:latin typeface="Arial Black" panose="020B0A04020102020204" pitchFamily="34" charset="0"/>
                        </a:rPr>
                        <a:t>4. Une meilleure gouvernance de la coopération (Objectif spécifique Interreg)</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D6DB6"/>
                    </a:solidFill>
                  </a:tcPr>
                </a:tc>
                <a:tc>
                  <a:txBody>
                    <a:bodyPr/>
                    <a:lstStyle/>
                    <a:p>
                      <a:pPr algn="l" fontAlgn="ctr"/>
                      <a:r>
                        <a:rPr lang="fr-FR" sz="2000" b="0" i="0" u="none" strike="noStrike" kern="1200" dirty="0">
                          <a:solidFill>
                            <a:srgbClr val="000000"/>
                          </a:solidFill>
                          <a:effectLst/>
                          <a:latin typeface="Arial" panose="020B0604020202020204" pitchFamily="34" charset="0"/>
                          <a:ea typeface="+mn-ea"/>
                          <a:cs typeface="+mn-cs"/>
                        </a:rPr>
                        <a:t>4.1 Autres actions de </a:t>
                      </a:r>
                      <a:r>
                        <a:rPr lang="fr-FR" sz="2000" b="1" i="0" u="none" strike="noStrike" kern="1200" dirty="0">
                          <a:solidFill>
                            <a:srgbClr val="000000"/>
                          </a:solidFill>
                          <a:effectLst/>
                          <a:latin typeface="Arial" panose="020B0604020202020204" pitchFamily="34" charset="0"/>
                          <a:ea typeface="+mn-ea"/>
                          <a:cs typeface="+mn-cs"/>
                        </a:rPr>
                        <a:t>gouvernance</a:t>
                      </a:r>
                      <a:r>
                        <a:rPr lang="fr-FR" sz="2000" b="0" i="0" u="none" strike="noStrike" kern="1200" dirty="0">
                          <a:solidFill>
                            <a:srgbClr val="000000"/>
                          </a:solidFill>
                          <a:effectLst/>
                          <a:latin typeface="Arial" panose="020B0604020202020204" pitchFamily="34" charset="0"/>
                          <a:ea typeface="+mn-ea"/>
                          <a:cs typeface="+mn-cs"/>
                        </a:rPr>
                        <a:t> : Promouvoir des modèles et des processus de gouvernance locale à travers des partenariats intersectoriels, multiniveaux et transfrontaliers,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17528835"/>
                  </a:ext>
                </a:extLst>
              </a:tr>
            </a:tbl>
          </a:graphicData>
        </a:graphic>
      </p:graphicFrame>
      <p:sp>
        <p:nvSpPr>
          <p:cNvPr id="3" name="Espace réservé du numéro de diapositive 3">
            <a:extLst>
              <a:ext uri="{FF2B5EF4-FFF2-40B4-BE49-F238E27FC236}">
                <a16:creationId xmlns:a16="http://schemas.microsoft.com/office/drawing/2014/main" id="{ED2D6E24-34C9-1D3D-951A-80877641E404}"/>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7A26BC6-3AD6-4031-B39F-1DDABC68D122}" type="slidenum">
              <a:rPr lang="fr-FR" smtClean="0"/>
              <a:pPr>
                <a:defRPr/>
              </a:pPr>
              <a:t>22</a:t>
            </a:fld>
            <a:endParaRPr lang="fr-FR" dirty="0">
              <a:solidFill>
                <a:prstClr val="black">
                  <a:tint val="75000"/>
                </a:prst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55377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72E970A-6AFD-9AE8-9887-F96E1AEC8757}"/>
              </a:ext>
            </a:extLst>
          </p:cNvPr>
          <p:cNvSpPr>
            <a:spLocks noGrp="1"/>
          </p:cNvSpPr>
          <p:nvPr>
            <p:ph idx="4294967295"/>
          </p:nvPr>
        </p:nvSpPr>
        <p:spPr>
          <a:xfrm>
            <a:off x="595280" y="1439863"/>
            <a:ext cx="10618819" cy="4916487"/>
          </a:xfrm>
        </p:spPr>
        <p:txBody>
          <a:bodyPr>
            <a:normAutofit/>
          </a:bodyPr>
          <a:lstStyle/>
          <a:p>
            <a:pPr marL="0" indent="0">
              <a:buNone/>
            </a:pPr>
            <a:r>
              <a:rPr lang="fr-FR" b="1" dirty="0">
                <a:solidFill>
                  <a:schemeClr val="bg2">
                    <a:lumMod val="50000"/>
                  </a:schemeClr>
                </a:solidFill>
                <a:latin typeface="Cambria" panose="02040503050406030204" pitchFamily="18" charset="0"/>
                <a:ea typeface="Cambria" panose="02040503050406030204" pitchFamily="18" charset="0"/>
              </a:rPr>
              <a:t>Développement</a:t>
            </a:r>
            <a:r>
              <a:rPr lang="fr-FR" dirty="0">
                <a:solidFill>
                  <a:schemeClr val="bg2">
                    <a:lumMod val="50000"/>
                  </a:schemeClr>
                </a:solidFill>
                <a:latin typeface="Cambria" panose="02040503050406030204" pitchFamily="18" charset="0"/>
                <a:ea typeface="Cambria" panose="02040503050406030204" pitchFamily="18" charset="0"/>
              </a:rPr>
              <a:t>, la </a:t>
            </a:r>
            <a:r>
              <a:rPr lang="fr-FR" b="1" dirty="0">
                <a:solidFill>
                  <a:schemeClr val="bg2">
                    <a:lumMod val="50000"/>
                  </a:schemeClr>
                </a:solidFill>
                <a:latin typeface="Cambria" panose="02040503050406030204" pitchFamily="18" charset="0"/>
                <a:ea typeface="Cambria" panose="02040503050406030204" pitchFamily="18" charset="0"/>
              </a:rPr>
              <a:t>mise à l’échelle </a:t>
            </a:r>
            <a:r>
              <a:rPr lang="fr-FR" dirty="0">
                <a:solidFill>
                  <a:schemeClr val="bg2">
                    <a:lumMod val="50000"/>
                  </a:schemeClr>
                </a:solidFill>
                <a:latin typeface="Cambria" panose="02040503050406030204" pitchFamily="18" charset="0"/>
                <a:ea typeface="Cambria" panose="02040503050406030204" pitchFamily="18" charset="0"/>
              </a:rPr>
              <a:t>et la </a:t>
            </a:r>
            <a:r>
              <a:rPr lang="fr-FR" b="1" dirty="0">
                <a:solidFill>
                  <a:schemeClr val="bg2">
                    <a:lumMod val="50000"/>
                  </a:schemeClr>
                </a:solidFill>
                <a:latin typeface="Cambria" panose="02040503050406030204" pitchFamily="18" charset="0"/>
                <a:ea typeface="Cambria" panose="02040503050406030204" pitchFamily="18" charset="0"/>
              </a:rPr>
              <a:t>mise en œuvre </a:t>
            </a:r>
            <a:r>
              <a:rPr lang="fr-FR" dirty="0">
                <a:solidFill>
                  <a:schemeClr val="bg2">
                    <a:lumMod val="50000"/>
                  </a:schemeClr>
                </a:solidFill>
                <a:latin typeface="Cambria" panose="02040503050406030204" pitchFamily="18" charset="0"/>
                <a:ea typeface="Cambria" panose="02040503050406030204" pitchFamily="18" charset="0"/>
              </a:rPr>
              <a:t>de solutions innovantes en matière de transition verte</a:t>
            </a:r>
          </a:p>
          <a:p>
            <a:pPr>
              <a:buFont typeface="Wingdings" panose="05000000000000000000" pitchFamily="2" charset="2"/>
              <a:buChar char="ü"/>
            </a:pPr>
            <a:r>
              <a:rPr lang="fr-FR" dirty="0">
                <a:solidFill>
                  <a:schemeClr val="bg2">
                    <a:lumMod val="50000"/>
                  </a:schemeClr>
                </a:solidFill>
                <a:latin typeface="Cambria" panose="02040503050406030204" pitchFamily="18" charset="0"/>
                <a:ea typeface="Cambria" panose="02040503050406030204" pitchFamily="18" charset="0"/>
              </a:rPr>
              <a:t>Accent sur les </a:t>
            </a:r>
            <a:r>
              <a:rPr lang="fr-FR" b="1" dirty="0">
                <a:solidFill>
                  <a:schemeClr val="bg2">
                    <a:lumMod val="50000"/>
                  </a:schemeClr>
                </a:solidFill>
                <a:latin typeface="Cambria" panose="02040503050406030204" pitchFamily="18" charset="0"/>
                <a:ea typeface="Cambria" panose="02040503050406030204" pitchFamily="18" charset="0"/>
              </a:rPr>
              <a:t>pilotes</a:t>
            </a:r>
            <a:r>
              <a:rPr lang="fr-FR" dirty="0">
                <a:solidFill>
                  <a:schemeClr val="bg2">
                    <a:lumMod val="50000"/>
                  </a:schemeClr>
                </a:solidFill>
                <a:latin typeface="Cambria" panose="02040503050406030204" pitchFamily="18" charset="0"/>
                <a:ea typeface="Cambria" panose="02040503050406030204" pitchFamily="18" charset="0"/>
              </a:rPr>
              <a:t> : </a:t>
            </a:r>
            <a:r>
              <a:rPr lang="fr-FR" b="1" dirty="0">
                <a:solidFill>
                  <a:schemeClr val="bg2">
                    <a:lumMod val="50000"/>
                  </a:schemeClr>
                </a:solidFill>
                <a:latin typeface="Cambria" panose="02040503050406030204" pitchFamily="18" charset="0"/>
                <a:ea typeface="Cambria" panose="02040503050406030204" pitchFamily="18" charset="0"/>
              </a:rPr>
              <a:t>petites infrastructures </a:t>
            </a:r>
            <a:r>
              <a:rPr lang="fr-FR" dirty="0">
                <a:solidFill>
                  <a:schemeClr val="bg2">
                    <a:lumMod val="50000"/>
                  </a:schemeClr>
                </a:solidFill>
                <a:latin typeface="Cambria" panose="02040503050406030204" pitchFamily="18" charset="0"/>
                <a:ea typeface="Cambria" panose="02040503050406030204" pitchFamily="18" charset="0"/>
              </a:rPr>
              <a:t>et </a:t>
            </a:r>
            <a:r>
              <a:rPr lang="fr-FR" b="1" dirty="0">
                <a:solidFill>
                  <a:schemeClr val="bg2">
                    <a:lumMod val="50000"/>
                  </a:schemeClr>
                </a:solidFill>
                <a:latin typeface="Cambria" panose="02040503050406030204" pitchFamily="18" charset="0"/>
                <a:ea typeface="Cambria" panose="02040503050406030204" pitchFamily="18" charset="0"/>
              </a:rPr>
              <a:t>actions de démonstration</a:t>
            </a:r>
          </a:p>
          <a:p>
            <a:pPr>
              <a:buFont typeface="Wingdings" panose="05000000000000000000" pitchFamily="2" charset="2"/>
              <a:buChar char="ü"/>
            </a:pPr>
            <a:r>
              <a:rPr lang="fr-FR" b="1" dirty="0">
                <a:solidFill>
                  <a:schemeClr val="bg2">
                    <a:lumMod val="50000"/>
                  </a:schemeClr>
                </a:solidFill>
                <a:latin typeface="Cambria" panose="02040503050406030204" pitchFamily="18" charset="0"/>
                <a:ea typeface="Cambria" panose="02040503050406030204" pitchFamily="18" charset="0"/>
              </a:rPr>
              <a:t>Impact attendu </a:t>
            </a:r>
            <a:r>
              <a:rPr lang="fr-FR" dirty="0">
                <a:solidFill>
                  <a:schemeClr val="bg2">
                    <a:lumMod val="50000"/>
                  </a:schemeClr>
                </a:solidFill>
                <a:latin typeface="Cambria" panose="02040503050406030204" pitchFamily="18" charset="0"/>
                <a:ea typeface="Cambria" panose="02040503050406030204" pitchFamily="18" charset="0"/>
              </a:rPr>
              <a:t>: </a:t>
            </a:r>
            <a:r>
              <a:rPr lang="fr-FR" b="1" dirty="0">
                <a:solidFill>
                  <a:schemeClr val="bg2">
                    <a:lumMod val="50000"/>
                  </a:schemeClr>
                </a:solidFill>
                <a:latin typeface="Cambria" panose="02040503050406030204" pitchFamily="18" charset="0"/>
                <a:ea typeface="Cambria" panose="02040503050406030204" pitchFamily="18" charset="0"/>
              </a:rPr>
              <a:t>technique</a:t>
            </a:r>
            <a:r>
              <a:rPr lang="fr-FR" dirty="0">
                <a:solidFill>
                  <a:schemeClr val="bg2">
                    <a:lumMod val="50000"/>
                  </a:schemeClr>
                </a:solidFill>
                <a:latin typeface="Cambria" panose="02040503050406030204" pitchFamily="18" charset="0"/>
                <a:ea typeface="Cambria" panose="02040503050406030204" pitchFamily="18" charset="0"/>
              </a:rPr>
              <a:t>, </a:t>
            </a:r>
            <a:r>
              <a:rPr lang="fr-FR" b="1" dirty="0">
                <a:solidFill>
                  <a:schemeClr val="bg2">
                    <a:lumMod val="50000"/>
                  </a:schemeClr>
                </a:solidFill>
                <a:latin typeface="Cambria" panose="02040503050406030204" pitchFamily="18" charset="0"/>
                <a:ea typeface="Cambria" panose="02040503050406030204" pitchFamily="18" charset="0"/>
              </a:rPr>
              <a:t>culturel</a:t>
            </a:r>
            <a:r>
              <a:rPr lang="fr-FR" dirty="0">
                <a:solidFill>
                  <a:schemeClr val="bg2">
                    <a:lumMod val="50000"/>
                  </a:schemeClr>
                </a:solidFill>
                <a:latin typeface="Cambria" panose="02040503050406030204" pitchFamily="18" charset="0"/>
                <a:ea typeface="Cambria" panose="02040503050406030204" pitchFamily="18" charset="0"/>
              </a:rPr>
              <a:t> (changement de comportement) et </a:t>
            </a:r>
            <a:br>
              <a:rPr lang="fr-FR" dirty="0">
                <a:solidFill>
                  <a:schemeClr val="bg2">
                    <a:lumMod val="50000"/>
                  </a:schemeClr>
                </a:solidFill>
                <a:latin typeface="Cambria" panose="02040503050406030204" pitchFamily="18" charset="0"/>
                <a:ea typeface="Cambria" panose="02040503050406030204" pitchFamily="18" charset="0"/>
              </a:rPr>
            </a:br>
            <a:r>
              <a:rPr lang="fr-FR" b="1" dirty="0">
                <a:solidFill>
                  <a:schemeClr val="bg2">
                    <a:lumMod val="50000"/>
                  </a:schemeClr>
                </a:solidFill>
                <a:latin typeface="Cambria" panose="02040503050406030204" pitchFamily="18" charset="0"/>
                <a:ea typeface="Cambria" panose="02040503050406030204" pitchFamily="18" charset="0"/>
              </a:rPr>
              <a:t>réglementaire</a:t>
            </a:r>
            <a:r>
              <a:rPr lang="fr-FR" dirty="0">
                <a:solidFill>
                  <a:schemeClr val="bg2">
                    <a:lumMod val="50000"/>
                  </a:schemeClr>
                </a:solidFill>
                <a:latin typeface="Cambria" panose="02040503050406030204" pitchFamily="18" charset="0"/>
                <a:ea typeface="Cambria" panose="02040503050406030204" pitchFamily="18" charset="0"/>
              </a:rPr>
              <a:t> (soutien politique)</a:t>
            </a:r>
          </a:p>
          <a:p>
            <a:pPr>
              <a:buFont typeface="Wingdings" panose="05000000000000000000" pitchFamily="2" charset="2"/>
              <a:buChar char="ü"/>
            </a:pPr>
            <a:r>
              <a:rPr lang="fr-FR" dirty="0">
                <a:solidFill>
                  <a:schemeClr val="bg2">
                    <a:lumMod val="50000"/>
                  </a:schemeClr>
                </a:solidFill>
                <a:latin typeface="Cambria" panose="02040503050406030204" pitchFamily="18" charset="0"/>
                <a:ea typeface="Cambria" panose="02040503050406030204" pitchFamily="18" charset="0"/>
              </a:rPr>
              <a:t>Min.: 3 partenaires / 3 pays</a:t>
            </a:r>
            <a:endParaRPr lang="en-GB" dirty="0">
              <a:solidFill>
                <a:schemeClr val="bg2">
                  <a:lumMod val="50000"/>
                </a:schemeClr>
              </a:solidFill>
              <a:latin typeface="Cambria" panose="02040503050406030204" pitchFamily="18" charset="0"/>
              <a:ea typeface="Cambria" panose="02040503050406030204" pitchFamily="18" charset="0"/>
            </a:endParaRPr>
          </a:p>
        </p:txBody>
      </p:sp>
      <p:grpSp>
        <p:nvGrpSpPr>
          <p:cNvPr id="9" name="Groupe 8">
            <a:extLst>
              <a:ext uri="{FF2B5EF4-FFF2-40B4-BE49-F238E27FC236}">
                <a16:creationId xmlns:a16="http://schemas.microsoft.com/office/drawing/2014/main" id="{A2333F77-7824-9979-620B-BF8F491E206F}"/>
              </a:ext>
            </a:extLst>
          </p:cNvPr>
          <p:cNvGrpSpPr/>
          <p:nvPr/>
        </p:nvGrpSpPr>
        <p:grpSpPr>
          <a:xfrm>
            <a:off x="5598504" y="3922518"/>
            <a:ext cx="5818677" cy="2670769"/>
            <a:chOff x="6244569" y="4392538"/>
            <a:chExt cx="5254003" cy="2230452"/>
          </a:xfrm>
        </p:grpSpPr>
        <p:pic>
          <p:nvPicPr>
            <p:cNvPr id="4" name="Picture 2" descr="NATIONAL CONTACT POINT HORIZON EUROPE Bridge2HE Annotated RIA/IA Template">
              <a:extLst>
                <a:ext uri="{FF2B5EF4-FFF2-40B4-BE49-F238E27FC236}">
                  <a16:creationId xmlns:a16="http://schemas.microsoft.com/office/drawing/2014/main" id="{E38E46D7-3B4C-9A94-1117-E05A11D72E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4342"/>
            <a:stretch/>
          </p:blipFill>
          <p:spPr bwMode="auto">
            <a:xfrm>
              <a:off x="6244569" y="4858185"/>
              <a:ext cx="1668837" cy="1299158"/>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C769CC94-F44B-D4DD-1815-A3FA1BB64C91}"/>
                </a:ext>
              </a:extLst>
            </p:cNvPr>
            <p:cNvPicPr>
              <a:picLocks noChangeAspect="1"/>
            </p:cNvPicPr>
            <p:nvPr/>
          </p:nvPicPr>
          <p:blipFill>
            <a:blip r:embed="rId3"/>
            <a:srcRect l="47207"/>
            <a:stretch/>
          </p:blipFill>
          <p:spPr>
            <a:xfrm>
              <a:off x="7836494" y="4392538"/>
              <a:ext cx="3662078" cy="2230452"/>
            </a:xfrm>
            <a:prstGeom prst="rect">
              <a:avLst/>
            </a:prstGeom>
          </p:spPr>
        </p:pic>
      </p:grpSp>
      <p:pic>
        <p:nvPicPr>
          <p:cNvPr id="6" name="Graphique 5">
            <a:extLst>
              <a:ext uri="{FF2B5EF4-FFF2-40B4-BE49-F238E27FC236}">
                <a16:creationId xmlns:a16="http://schemas.microsoft.com/office/drawing/2014/main" id="{23F887BD-F7C3-6514-F879-1643241F3EE6}"/>
              </a:ext>
            </a:extLst>
          </p:cNvPr>
          <p:cNvPicPr>
            <a:picLocks noChangeAspect="1"/>
          </p:cNvPicPr>
          <p:nvPr/>
        </p:nvPicPr>
        <p:blipFill>
          <a:blip r:embed="rId4">
            <a:extLst>
              <a:ext uri="{96DAC541-7B7A-43D3-8B79-37D633B846F1}">
                <asvg:svgBlip xmlns:asvg="http://schemas.microsoft.com/office/drawing/2016/SVG/main" r:embed="rId5"/>
              </a:ext>
            </a:extLst>
          </a:blip>
          <a:srcRect r="49711"/>
          <a:stretch/>
        </p:blipFill>
        <p:spPr>
          <a:xfrm>
            <a:off x="353018" y="262072"/>
            <a:ext cx="1754826" cy="693859"/>
          </a:xfrm>
          <a:prstGeom prst="rect">
            <a:avLst/>
          </a:prstGeom>
        </p:spPr>
      </p:pic>
      <p:sp>
        <p:nvSpPr>
          <p:cNvPr id="2" name="Titre 8">
            <a:extLst>
              <a:ext uri="{FF2B5EF4-FFF2-40B4-BE49-F238E27FC236}">
                <a16:creationId xmlns:a16="http://schemas.microsoft.com/office/drawing/2014/main" id="{1321CE15-3509-C188-7D63-1F276C58FAC5}"/>
              </a:ext>
            </a:extLst>
          </p:cNvPr>
          <p:cNvSpPr txBox="1">
            <a:spLocks/>
          </p:cNvSpPr>
          <p:nvPr/>
        </p:nvSpPr>
        <p:spPr>
          <a:xfrm>
            <a:off x="2553767" y="288925"/>
            <a:ext cx="9262463" cy="687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accent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defRPr>
            </a:lvl1pPr>
          </a:lstStyle>
          <a:p>
            <a:r>
              <a:rPr lang="en-GB" dirty="0"/>
              <a:t>Interreg Next Med : </a:t>
            </a:r>
            <a:r>
              <a:rPr lang="fr-FR" dirty="0"/>
              <a:t>Typologie des projets</a:t>
            </a:r>
            <a:endParaRPr lang="en-GB" dirty="0"/>
          </a:p>
        </p:txBody>
      </p:sp>
      <p:sp>
        <p:nvSpPr>
          <p:cNvPr id="11" name="Espace réservé du numéro de diapositive 3">
            <a:extLst>
              <a:ext uri="{FF2B5EF4-FFF2-40B4-BE49-F238E27FC236}">
                <a16:creationId xmlns:a16="http://schemas.microsoft.com/office/drawing/2014/main" id="{6F2C9CF9-B02B-16EC-C980-1086488A648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7A26BC6-3AD6-4031-B39F-1DDABC68D122}" type="slidenum">
              <a:rPr lang="fr-FR" smtClean="0"/>
              <a:pPr>
                <a:defRPr/>
              </a:pPr>
              <a:t>23</a:t>
            </a:fld>
            <a:endParaRPr lang="fr-FR" dirty="0">
              <a:solidFill>
                <a:prstClr val="black">
                  <a:tint val="75000"/>
                </a:prst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03527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a:extLst>
              <a:ext uri="{FF2B5EF4-FFF2-40B4-BE49-F238E27FC236}">
                <a16:creationId xmlns:a16="http://schemas.microsoft.com/office/drawing/2014/main" id="{0427F051-F371-CFEC-43D6-91FA6278B13B}"/>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a:stretch/>
        </p:blipFill>
        <p:spPr>
          <a:xfrm>
            <a:off x="1143970" y="3785201"/>
            <a:ext cx="9904059" cy="2617788"/>
          </a:xfrm>
          <a:prstGeom prst="rect">
            <a:avLst/>
          </a:prstGeom>
        </p:spPr>
      </p:pic>
      <p:sp>
        <p:nvSpPr>
          <p:cNvPr id="11" name="ZoneTexte 10">
            <a:extLst>
              <a:ext uri="{FF2B5EF4-FFF2-40B4-BE49-F238E27FC236}">
                <a16:creationId xmlns:a16="http://schemas.microsoft.com/office/drawing/2014/main" id="{9F282802-F423-7DF2-7A9F-4FA56B7EE36C}"/>
              </a:ext>
            </a:extLst>
          </p:cNvPr>
          <p:cNvSpPr txBox="1"/>
          <p:nvPr/>
        </p:nvSpPr>
        <p:spPr>
          <a:xfrm>
            <a:off x="1040910" y="1256917"/>
            <a:ext cx="10290814" cy="1815882"/>
          </a:xfrm>
          <a:prstGeom prst="rect">
            <a:avLst/>
          </a:prstGeom>
          <a:noFill/>
        </p:spPr>
        <p:txBody>
          <a:bodyPr wrap="square">
            <a:spAutoFit/>
          </a:bodyPr>
          <a:lstStyle/>
          <a:p>
            <a:pPr marL="342900" indent="-342900">
              <a:buFont typeface="Wingdings" panose="05000000000000000000" pitchFamily="2" charset="2"/>
              <a:buChar char="ü"/>
            </a:pPr>
            <a:r>
              <a:rPr lang="fr-FR" sz="2400" dirty="0">
                <a:solidFill>
                  <a:schemeClr val="bg2">
                    <a:lumMod val="50000"/>
                  </a:schemeClr>
                </a:solidFill>
                <a:latin typeface="Cambria" panose="02040503050406030204" pitchFamily="18" charset="0"/>
                <a:ea typeface="Cambria" panose="02040503050406030204" pitchFamily="18" charset="0"/>
              </a:rPr>
              <a:t>Plus grand programme de coopération extérieure de l’UE dans le bassin méditerranéen</a:t>
            </a:r>
          </a:p>
          <a:p>
            <a:pPr marL="342900" indent="-342900">
              <a:buFont typeface="Wingdings" panose="05000000000000000000" pitchFamily="2" charset="2"/>
              <a:buChar char="ü"/>
            </a:pPr>
            <a:r>
              <a:rPr lang="fr-FR" sz="2400" dirty="0">
                <a:solidFill>
                  <a:schemeClr val="bg2">
                    <a:lumMod val="50000"/>
                  </a:schemeClr>
                </a:solidFill>
                <a:latin typeface="Cambria" panose="02040503050406030204" pitchFamily="18" charset="0"/>
                <a:ea typeface="Cambria" panose="02040503050406030204" pitchFamily="18" charset="0"/>
              </a:rPr>
              <a:t>Les propositions sont financées à   </a:t>
            </a:r>
            <a:r>
              <a:rPr lang="fr-FR" sz="4000" b="1" dirty="0">
                <a:solidFill>
                  <a:schemeClr val="bg2">
                    <a:lumMod val="50000"/>
                  </a:schemeClr>
                </a:solidFill>
                <a:latin typeface="Cambria" panose="02040503050406030204" pitchFamily="18" charset="0"/>
                <a:ea typeface="Cambria" panose="02040503050406030204" pitchFamily="18" charset="0"/>
              </a:rPr>
              <a:t>89%  </a:t>
            </a:r>
            <a:r>
              <a:rPr lang="fr-FR" sz="2400" dirty="0">
                <a:solidFill>
                  <a:schemeClr val="bg2">
                    <a:lumMod val="50000"/>
                  </a:schemeClr>
                </a:solidFill>
                <a:latin typeface="Cambria" panose="02040503050406030204" pitchFamily="18" charset="0"/>
                <a:ea typeface="Cambria" panose="02040503050406030204" pitchFamily="18" charset="0"/>
              </a:rPr>
              <a:t>par l'UE au maximum (y compris les partenaires algériens)</a:t>
            </a:r>
            <a:endParaRPr lang="en-GB" dirty="0">
              <a:solidFill>
                <a:schemeClr val="bg2">
                  <a:lumMod val="50000"/>
                </a:schemeClr>
              </a:solidFill>
              <a:latin typeface="Cambria" panose="02040503050406030204" pitchFamily="18" charset="0"/>
              <a:ea typeface="Cambria" panose="02040503050406030204" pitchFamily="18" charset="0"/>
            </a:endParaRPr>
          </a:p>
        </p:txBody>
      </p:sp>
      <p:pic>
        <p:nvPicPr>
          <p:cNvPr id="6" name="Graphique 5">
            <a:extLst>
              <a:ext uri="{FF2B5EF4-FFF2-40B4-BE49-F238E27FC236}">
                <a16:creationId xmlns:a16="http://schemas.microsoft.com/office/drawing/2014/main" id="{F98E17C6-6C22-072C-7C52-515CF55274C2}"/>
              </a:ext>
            </a:extLst>
          </p:cNvPr>
          <p:cNvPicPr>
            <a:picLocks noChangeAspect="1"/>
          </p:cNvPicPr>
          <p:nvPr/>
        </p:nvPicPr>
        <p:blipFill>
          <a:blip r:embed="rId3">
            <a:extLst>
              <a:ext uri="{96DAC541-7B7A-43D3-8B79-37D633B846F1}">
                <asvg:svgBlip xmlns:asvg="http://schemas.microsoft.com/office/drawing/2016/SVG/main" r:embed="rId4"/>
              </a:ext>
            </a:extLst>
          </a:blip>
          <a:srcRect r="49711"/>
          <a:stretch/>
        </p:blipFill>
        <p:spPr>
          <a:xfrm>
            <a:off x="353018" y="262072"/>
            <a:ext cx="1754826" cy="693859"/>
          </a:xfrm>
          <a:prstGeom prst="rect">
            <a:avLst/>
          </a:prstGeom>
        </p:spPr>
      </p:pic>
      <p:pic>
        <p:nvPicPr>
          <p:cNvPr id="8" name="Image 7" descr="Une image contenant dessin, Dessin d’enfant, clipart, conception&#10;&#10;Le contenu généré par l’IA peut être incorrect.">
            <a:extLst>
              <a:ext uri="{FF2B5EF4-FFF2-40B4-BE49-F238E27FC236}">
                <a16:creationId xmlns:a16="http://schemas.microsoft.com/office/drawing/2014/main" id="{3588D0CB-DD09-F6B5-A357-7A38E10C4A4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326299" y="224906"/>
            <a:ext cx="1649582" cy="1437892"/>
          </a:xfrm>
          <a:prstGeom prst="rect">
            <a:avLst/>
          </a:prstGeom>
        </p:spPr>
      </p:pic>
      <p:sp>
        <p:nvSpPr>
          <p:cNvPr id="2" name="Espace réservé du numéro de diapositive 3">
            <a:extLst>
              <a:ext uri="{FF2B5EF4-FFF2-40B4-BE49-F238E27FC236}">
                <a16:creationId xmlns:a16="http://schemas.microsoft.com/office/drawing/2014/main" id="{06B1D248-78F4-D70D-1A99-8560847BE964}"/>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7A26BC6-3AD6-4031-B39F-1DDABC68D122}" type="slidenum">
              <a:rPr lang="fr-FR" smtClean="0"/>
              <a:pPr>
                <a:defRPr/>
              </a:pPr>
              <a:t>24</a:t>
            </a:fld>
            <a:endParaRPr lang="fr-FR" dirty="0">
              <a:solidFill>
                <a:prstClr val="black">
                  <a:tint val="75000"/>
                </a:prstClr>
              </a:solidFill>
              <a:latin typeface="Cambria" panose="02040503050406030204" pitchFamily="18" charset="0"/>
              <a:ea typeface="Cambria" panose="02040503050406030204" pitchFamily="18" charset="0"/>
            </a:endParaRPr>
          </a:p>
        </p:txBody>
      </p:sp>
      <p:sp>
        <p:nvSpPr>
          <p:cNvPr id="4" name="ZoneTexte 3">
            <a:extLst>
              <a:ext uri="{FF2B5EF4-FFF2-40B4-BE49-F238E27FC236}">
                <a16:creationId xmlns:a16="http://schemas.microsoft.com/office/drawing/2014/main" id="{733B54D9-DF6A-8E25-2D7C-BF58E1422663}"/>
              </a:ext>
            </a:extLst>
          </p:cNvPr>
          <p:cNvSpPr txBox="1"/>
          <p:nvPr/>
        </p:nvSpPr>
        <p:spPr>
          <a:xfrm>
            <a:off x="4146183" y="3353310"/>
            <a:ext cx="4843437" cy="369332"/>
          </a:xfrm>
          <a:prstGeom prst="rect">
            <a:avLst/>
          </a:prstGeom>
          <a:noFill/>
        </p:spPr>
        <p:txBody>
          <a:bodyPr wrap="square">
            <a:spAutoFit/>
          </a:bodyPr>
          <a:lstStyle/>
          <a:p>
            <a:r>
              <a:rPr lang="fr-FR" sz="1800" b="1" dirty="0">
                <a:solidFill>
                  <a:schemeClr val="bg2">
                    <a:lumMod val="50000"/>
                  </a:schemeClr>
                </a:solidFill>
                <a:latin typeface="Cambria" panose="02040503050406030204" pitchFamily="18" charset="0"/>
                <a:ea typeface="Cambria" panose="02040503050406030204" pitchFamily="18" charset="0"/>
              </a:rPr>
              <a:t>Budget pour 2025 (DL en Avril 2025)</a:t>
            </a:r>
            <a:endParaRPr lang="fr-FR" b="1" dirty="0"/>
          </a:p>
        </p:txBody>
      </p:sp>
      <p:sp>
        <p:nvSpPr>
          <p:cNvPr id="12" name="Titre 8">
            <a:extLst>
              <a:ext uri="{FF2B5EF4-FFF2-40B4-BE49-F238E27FC236}">
                <a16:creationId xmlns:a16="http://schemas.microsoft.com/office/drawing/2014/main" id="{FBCDD279-7B8D-DCC9-0476-7AA97503D594}"/>
              </a:ext>
            </a:extLst>
          </p:cNvPr>
          <p:cNvSpPr txBox="1">
            <a:spLocks/>
          </p:cNvSpPr>
          <p:nvPr/>
        </p:nvSpPr>
        <p:spPr>
          <a:xfrm>
            <a:off x="2553767" y="288925"/>
            <a:ext cx="9262463" cy="687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accent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defRPr>
            </a:lvl1pPr>
          </a:lstStyle>
          <a:p>
            <a:r>
              <a:rPr lang="en-GB" dirty="0"/>
              <a:t>Interreg Next Med : </a:t>
            </a:r>
            <a:r>
              <a:rPr lang="fr-FR" dirty="0"/>
              <a:t>Budget</a:t>
            </a:r>
            <a:endParaRPr lang="en-GB" dirty="0"/>
          </a:p>
        </p:txBody>
      </p:sp>
    </p:spTree>
    <p:extLst>
      <p:ext uri="{BB962C8B-B14F-4D97-AF65-F5344CB8AC3E}">
        <p14:creationId xmlns:p14="http://schemas.microsoft.com/office/powerpoint/2010/main" val="2425503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C7C94-FE56-C8B7-0E87-C19AB175E9D4}"/>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64C3C29E-F596-0A01-6473-11D84AF6F2DE}"/>
              </a:ext>
            </a:extLst>
          </p:cNvPr>
          <p:cNvSpPr>
            <a:spLocks noGrp="1"/>
          </p:cNvSpPr>
          <p:nvPr>
            <p:ph type="title"/>
          </p:nvPr>
        </p:nvSpPr>
        <p:spPr/>
        <p:txBody>
          <a:bodyPr/>
          <a:lstStyle/>
          <a:p>
            <a:r>
              <a:rPr lang="fr-FR" noProof="0" dirty="0">
                <a:latin typeface="Cambria" panose="02040503050406030204" pitchFamily="18" charset="0"/>
                <a:ea typeface="Cambria" panose="02040503050406030204" pitchFamily="18" charset="0"/>
              </a:rPr>
              <a:t>Les programmes européens à retenir pour la </a:t>
            </a:r>
            <a:r>
              <a:rPr lang="fr-FR" noProof="0" dirty="0" err="1">
                <a:latin typeface="Cambria" panose="02040503050406030204" pitchFamily="18" charset="0"/>
                <a:ea typeface="Cambria" panose="02040503050406030204" pitchFamily="18" charset="0"/>
              </a:rPr>
              <a:t>mobilit</a:t>
            </a:r>
            <a:r>
              <a:rPr lang="fr-FR" dirty="0">
                <a:latin typeface="Cambria" panose="02040503050406030204" pitchFamily="18" charset="0"/>
                <a:ea typeface="Cambria" panose="02040503050406030204" pitchFamily="18" charset="0"/>
              </a:rPr>
              <a:t>é</a:t>
            </a:r>
            <a:endParaRPr lang="fr-FR" noProof="0" dirty="0">
              <a:latin typeface="Cambria" panose="02040503050406030204" pitchFamily="18" charset="0"/>
              <a:ea typeface="Cambria" panose="02040503050406030204" pitchFamily="18" charset="0"/>
            </a:endParaRPr>
          </a:p>
        </p:txBody>
      </p:sp>
      <p:sp>
        <p:nvSpPr>
          <p:cNvPr id="5" name="Espace réservé du texte 4">
            <a:extLst>
              <a:ext uri="{FF2B5EF4-FFF2-40B4-BE49-F238E27FC236}">
                <a16:creationId xmlns:a16="http://schemas.microsoft.com/office/drawing/2014/main" id="{F1BD85B5-A4EC-6507-3076-AB116EDB990F}"/>
              </a:ext>
            </a:extLst>
          </p:cNvPr>
          <p:cNvSpPr>
            <a:spLocks noGrp="1"/>
          </p:cNvSpPr>
          <p:nvPr>
            <p:ph type="body" idx="1"/>
          </p:nvPr>
        </p:nvSpPr>
        <p:spPr/>
        <p:txBody>
          <a:bodyPr/>
          <a:lstStyle/>
          <a:p>
            <a:r>
              <a:rPr lang="fr-FR" noProof="0" dirty="0">
                <a:latin typeface="Cambria" panose="02040503050406030204" pitchFamily="18" charset="0"/>
                <a:ea typeface="Cambria" panose="02040503050406030204" pitchFamily="18" charset="0"/>
              </a:rPr>
              <a:t>Horizon Europe MSCA et ERC, Erasmus+</a:t>
            </a:r>
          </a:p>
        </p:txBody>
      </p:sp>
    </p:spTree>
    <p:extLst>
      <p:ext uri="{BB962C8B-B14F-4D97-AF65-F5344CB8AC3E}">
        <p14:creationId xmlns:p14="http://schemas.microsoft.com/office/powerpoint/2010/main" val="3572694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AF5C90F-2842-BE4C-E838-80E33BE9E056}"/>
              </a:ext>
            </a:extLst>
          </p:cNvPr>
          <p:cNvSpPr>
            <a:spLocks noGrp="1"/>
          </p:cNvSpPr>
          <p:nvPr>
            <p:ph type="title"/>
          </p:nvPr>
        </p:nvSpPr>
        <p:spPr/>
        <p:txBody>
          <a:bodyPr>
            <a:normAutofit/>
          </a:bodyPr>
          <a:lstStyle/>
          <a:p>
            <a:r>
              <a:rPr lang="fr-FR" sz="4000" dirty="0"/>
              <a:t>Et la mobilité?</a:t>
            </a:r>
            <a:endParaRPr lang="en-GB" sz="4000" dirty="0"/>
          </a:p>
        </p:txBody>
      </p:sp>
      <p:sp>
        <p:nvSpPr>
          <p:cNvPr id="4" name="Espace réservé du contenu 3">
            <a:extLst>
              <a:ext uri="{FF2B5EF4-FFF2-40B4-BE49-F238E27FC236}">
                <a16:creationId xmlns:a16="http://schemas.microsoft.com/office/drawing/2014/main" id="{3FD0BB55-A211-B698-3B25-94B214FFCB7F}"/>
              </a:ext>
            </a:extLst>
          </p:cNvPr>
          <p:cNvSpPr>
            <a:spLocks noGrp="1"/>
          </p:cNvSpPr>
          <p:nvPr>
            <p:ph idx="1"/>
          </p:nvPr>
        </p:nvSpPr>
        <p:spPr>
          <a:xfrm>
            <a:off x="970364" y="1439916"/>
            <a:ext cx="11214538" cy="4916433"/>
          </a:xfrm>
        </p:spPr>
        <p:txBody>
          <a:bodyPr/>
          <a:lstStyle/>
          <a:p>
            <a:r>
              <a:rPr lang="fr-FR" dirty="0"/>
              <a:t>Mobilités de recherche (R&amp;D)</a:t>
            </a:r>
          </a:p>
          <a:p>
            <a:pPr lvl="1">
              <a:buFont typeface="Wingdings" panose="05000000000000000000" pitchFamily="2" charset="2"/>
              <a:buChar char="ü"/>
            </a:pPr>
            <a:r>
              <a:rPr lang="fr-FR" b="1" dirty="0">
                <a:solidFill>
                  <a:schemeClr val="bg2">
                    <a:lumMod val="50000"/>
                  </a:schemeClr>
                </a:solidFill>
              </a:rPr>
              <a:t> MSCA</a:t>
            </a:r>
            <a:r>
              <a:rPr lang="fr-FR" dirty="0">
                <a:solidFill>
                  <a:schemeClr val="bg2">
                    <a:lumMod val="50000"/>
                  </a:schemeClr>
                </a:solidFill>
              </a:rPr>
              <a:t> (bourses individuelles, réseaux de doctorants ou PHD)</a:t>
            </a:r>
          </a:p>
          <a:p>
            <a:pPr lvl="1">
              <a:buFont typeface="Wingdings" panose="05000000000000000000" pitchFamily="2" charset="2"/>
              <a:buChar char="ü"/>
            </a:pPr>
            <a:r>
              <a:rPr lang="fr-FR" b="1" dirty="0">
                <a:solidFill>
                  <a:schemeClr val="bg2">
                    <a:lumMod val="50000"/>
                  </a:schemeClr>
                </a:solidFill>
              </a:rPr>
              <a:t> ERC</a:t>
            </a:r>
            <a:r>
              <a:rPr lang="fr-FR" dirty="0">
                <a:solidFill>
                  <a:schemeClr val="bg2">
                    <a:lumMod val="50000"/>
                  </a:schemeClr>
                </a:solidFill>
              </a:rPr>
              <a:t> (Projet de recherche de 5 ans dans un labo européen mais aussi  intervenir comme expert invité)</a:t>
            </a:r>
          </a:p>
          <a:p>
            <a:r>
              <a:rPr lang="fr-FR" dirty="0"/>
              <a:t>Coopération et Mobilité des étudiants</a:t>
            </a:r>
          </a:p>
          <a:p>
            <a:pPr lvl="1">
              <a:buFont typeface="Wingdings" panose="05000000000000000000" pitchFamily="2" charset="2"/>
              <a:buChar char="ü"/>
            </a:pPr>
            <a:r>
              <a:rPr lang="fr-FR" b="1" dirty="0">
                <a:solidFill>
                  <a:schemeClr val="bg2">
                    <a:lumMod val="50000"/>
                  </a:schemeClr>
                </a:solidFill>
              </a:rPr>
              <a:t> Erasmus</a:t>
            </a:r>
            <a:r>
              <a:rPr lang="fr-FR" dirty="0">
                <a:solidFill>
                  <a:schemeClr val="bg2">
                    <a:lumMod val="50000"/>
                  </a:schemeClr>
                </a:solidFill>
              </a:rPr>
              <a:t>+ : Mobilités étudiants, Master internationaux, formation pro., coopération enseignement sup., Echanges de bonnes pratiques</a:t>
            </a:r>
            <a:endParaRPr lang="en-GB" dirty="0">
              <a:solidFill>
                <a:schemeClr val="bg2">
                  <a:lumMod val="50000"/>
                </a:schemeClr>
              </a:solidFill>
            </a:endParaRPr>
          </a:p>
        </p:txBody>
      </p:sp>
      <p:pic>
        <p:nvPicPr>
          <p:cNvPr id="5" name="Picture 2">
            <a:extLst>
              <a:ext uri="{FF2B5EF4-FFF2-40B4-BE49-F238E27FC236}">
                <a16:creationId xmlns:a16="http://schemas.microsoft.com/office/drawing/2014/main" id="{1CDC8757-AD8F-01DD-31BA-5C2DC4BB073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2338" y="2144693"/>
            <a:ext cx="1149560" cy="894599"/>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3">
            <a:extLst>
              <a:ext uri="{FF2B5EF4-FFF2-40B4-BE49-F238E27FC236}">
                <a16:creationId xmlns:a16="http://schemas.microsoft.com/office/drawing/2014/main" id="{A2691322-F78E-4565-9FF0-F16DC361150B}"/>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7A26BC6-3AD6-4031-B39F-1DDABC68D122}" type="slidenum">
              <a:rPr lang="fr-FR" smtClean="0"/>
              <a:pPr>
                <a:defRPr/>
              </a:pPr>
              <a:t>26</a:t>
            </a:fld>
            <a:endParaRPr lang="fr-FR" dirty="0">
              <a:solidFill>
                <a:prstClr val="black">
                  <a:tint val="75000"/>
                </a:prstClr>
              </a:solidFill>
              <a:latin typeface="Cambria" panose="02040503050406030204" pitchFamily="18" charset="0"/>
              <a:ea typeface="Cambria" panose="02040503050406030204" pitchFamily="18" charset="0"/>
            </a:endParaRPr>
          </a:p>
        </p:txBody>
      </p:sp>
      <p:pic>
        <p:nvPicPr>
          <p:cNvPr id="6" name="Image 5" descr="Une image contenant texte, Police, capture d’écran, Bleu électrique&#10;&#10;Le contenu généré par l’IA peut être incorrect.">
            <a:extLst>
              <a:ext uri="{FF2B5EF4-FFF2-40B4-BE49-F238E27FC236}">
                <a16:creationId xmlns:a16="http://schemas.microsoft.com/office/drawing/2014/main" id="{1755D0A8-D6E1-176B-814D-39B6D7110D9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98" y="4030798"/>
            <a:ext cx="1481167" cy="648011"/>
          </a:xfrm>
          <a:prstGeom prst="rect">
            <a:avLst/>
          </a:prstGeom>
        </p:spPr>
      </p:pic>
    </p:spTree>
    <p:extLst>
      <p:ext uri="{BB962C8B-B14F-4D97-AF65-F5344CB8AC3E}">
        <p14:creationId xmlns:p14="http://schemas.microsoft.com/office/powerpoint/2010/main" val="2383906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7F38008-DB34-77A3-B9B7-F1531E497248}"/>
              </a:ext>
            </a:extLst>
          </p:cNvPr>
          <p:cNvSpPr txBox="1"/>
          <p:nvPr/>
        </p:nvSpPr>
        <p:spPr>
          <a:xfrm>
            <a:off x="5219325" y="6038815"/>
            <a:ext cx="2590324" cy="369332"/>
          </a:xfrm>
          <a:prstGeom prst="rect">
            <a:avLst/>
          </a:prstGeom>
          <a:noFill/>
        </p:spPr>
        <p:txBody>
          <a:bodyPr wrap="none" rtlCol="0">
            <a:spAutoFit/>
          </a:bodyPr>
          <a:lstStyle/>
          <a:p>
            <a:r>
              <a:rPr lang="fr-FR" i="1" noProof="0" dirty="0">
                <a:solidFill>
                  <a:schemeClr val="bg2">
                    <a:lumMod val="75000"/>
                  </a:schemeClr>
                </a:solidFill>
              </a:rPr>
              <a:t>Source: Agence E+ France</a:t>
            </a:r>
          </a:p>
        </p:txBody>
      </p:sp>
      <p:sp>
        <p:nvSpPr>
          <p:cNvPr id="2" name="Titre 1">
            <a:extLst>
              <a:ext uri="{FF2B5EF4-FFF2-40B4-BE49-F238E27FC236}">
                <a16:creationId xmlns:a16="http://schemas.microsoft.com/office/drawing/2014/main" id="{3E2E96C7-A6A4-037A-CB08-51273D234AA2}"/>
              </a:ext>
            </a:extLst>
          </p:cNvPr>
          <p:cNvSpPr>
            <a:spLocks noGrp="1"/>
          </p:cNvSpPr>
          <p:nvPr>
            <p:ph type="title"/>
          </p:nvPr>
        </p:nvSpPr>
        <p:spPr/>
        <p:txBody>
          <a:bodyPr>
            <a:normAutofit/>
          </a:bodyPr>
          <a:lstStyle/>
          <a:p>
            <a:r>
              <a:rPr lang="fr-FR" sz="4000" dirty="0"/>
              <a:t>Le programme Erasmus+</a:t>
            </a:r>
            <a:endParaRPr lang="en-GB" sz="4000" dirty="0"/>
          </a:p>
        </p:txBody>
      </p:sp>
      <p:pic>
        <p:nvPicPr>
          <p:cNvPr id="4" name="Image 3" descr="Une image contenant texte, Police, capture d’écran, Bleu électrique&#10;&#10;Le contenu généré par l’IA peut être incorrect.">
            <a:extLst>
              <a:ext uri="{FF2B5EF4-FFF2-40B4-BE49-F238E27FC236}">
                <a16:creationId xmlns:a16="http://schemas.microsoft.com/office/drawing/2014/main" id="{D2E4C519-E551-0EC1-C044-14A04B8511C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7787"/>
            <a:ext cx="2497723" cy="1092754"/>
          </a:xfrm>
          <a:prstGeom prst="rect">
            <a:avLst/>
          </a:prstGeom>
        </p:spPr>
      </p:pic>
      <p:pic>
        <p:nvPicPr>
          <p:cNvPr id="5" name="Imagen 4">
            <a:extLst>
              <a:ext uri="{FF2B5EF4-FFF2-40B4-BE49-F238E27FC236}">
                <a16:creationId xmlns:a16="http://schemas.microsoft.com/office/drawing/2014/main" id="{2E935966-BDC8-3582-9431-7ECA10CC2B34}"/>
              </a:ext>
            </a:extLst>
          </p:cNvPr>
          <p:cNvPicPr>
            <a:picLocks noChangeAspect="1"/>
          </p:cNvPicPr>
          <p:nvPr/>
        </p:nvPicPr>
        <p:blipFill>
          <a:blip r:embed="rId3"/>
          <a:stretch>
            <a:fillRect/>
          </a:stretch>
        </p:blipFill>
        <p:spPr>
          <a:xfrm>
            <a:off x="770237" y="1375487"/>
            <a:ext cx="10365334" cy="4547474"/>
          </a:xfrm>
          <a:prstGeom prst="rect">
            <a:avLst/>
          </a:prstGeom>
          <a:ln>
            <a:noFill/>
          </a:ln>
          <a:effectLst>
            <a:outerShdw blurRad="292100" dist="139700" dir="2700000" algn="tl" rotWithShape="0">
              <a:srgbClr val="333333">
                <a:alpha val="65000"/>
              </a:srgbClr>
            </a:outerShdw>
          </a:effectLst>
        </p:spPr>
      </p:pic>
      <p:sp>
        <p:nvSpPr>
          <p:cNvPr id="3" name="Espace réservé du numéro de diapositive 3">
            <a:extLst>
              <a:ext uri="{FF2B5EF4-FFF2-40B4-BE49-F238E27FC236}">
                <a16:creationId xmlns:a16="http://schemas.microsoft.com/office/drawing/2014/main" id="{64A42E8E-18E1-A688-6D35-A5FEAE357C45}"/>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7A26BC6-3AD6-4031-B39F-1DDABC68D122}" type="slidenum">
              <a:rPr lang="fr-FR" smtClean="0"/>
              <a:pPr>
                <a:defRPr/>
              </a:pPr>
              <a:t>27</a:t>
            </a:fld>
            <a:endParaRPr lang="fr-FR" dirty="0">
              <a:solidFill>
                <a:prstClr val="black">
                  <a:tint val="75000"/>
                </a:prst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46978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4166E-4480-F1A0-6045-D369B82E18C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F7AB9C6-80B5-A1C9-CD89-40F149C1D1E9}"/>
              </a:ext>
            </a:extLst>
          </p:cNvPr>
          <p:cNvSpPr>
            <a:spLocks noGrp="1"/>
          </p:cNvSpPr>
          <p:nvPr>
            <p:ph type="title"/>
          </p:nvPr>
        </p:nvSpPr>
        <p:spPr/>
        <p:txBody>
          <a:bodyPr>
            <a:normAutofit/>
          </a:bodyPr>
          <a:lstStyle/>
          <a:p>
            <a:r>
              <a:rPr lang="fr-FR" sz="4000" dirty="0"/>
              <a:t>Autre programme spécifique</a:t>
            </a:r>
            <a:endParaRPr lang="en-GB" sz="4000" dirty="0"/>
          </a:p>
        </p:txBody>
      </p:sp>
      <p:pic>
        <p:nvPicPr>
          <p:cNvPr id="4" name="Image 3" descr="Une image contenant texte, Police, capture d’écran, Bleu électrique&#10;&#10;Le contenu généré par l’IA peut être incorrect.">
            <a:extLst>
              <a:ext uri="{FF2B5EF4-FFF2-40B4-BE49-F238E27FC236}">
                <a16:creationId xmlns:a16="http://schemas.microsoft.com/office/drawing/2014/main" id="{A2F2C0E9-2017-BE9B-FF8C-D5EC1B08710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7787"/>
            <a:ext cx="2497723" cy="1092754"/>
          </a:xfrm>
          <a:prstGeom prst="rect">
            <a:avLst/>
          </a:prstGeom>
        </p:spPr>
      </p:pic>
      <p:sp>
        <p:nvSpPr>
          <p:cNvPr id="3" name="Espace réservé du numéro de diapositive 3">
            <a:extLst>
              <a:ext uri="{FF2B5EF4-FFF2-40B4-BE49-F238E27FC236}">
                <a16:creationId xmlns:a16="http://schemas.microsoft.com/office/drawing/2014/main" id="{486525EC-D5BA-3BCC-8170-A0941C6207F7}"/>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7A26BC6-3AD6-4031-B39F-1DDABC68D122}" type="slidenum">
              <a:rPr lang="fr-FR" smtClean="0"/>
              <a:pPr>
                <a:defRPr/>
              </a:pPr>
              <a:t>28</a:t>
            </a:fld>
            <a:endParaRPr lang="fr-FR" dirty="0">
              <a:solidFill>
                <a:prstClr val="black">
                  <a:tint val="75000"/>
                </a:prstClr>
              </a:solidFill>
              <a:latin typeface="Cambria" panose="02040503050406030204" pitchFamily="18" charset="0"/>
              <a:ea typeface="Cambria" panose="02040503050406030204" pitchFamily="18" charset="0"/>
            </a:endParaRPr>
          </a:p>
        </p:txBody>
      </p:sp>
      <p:pic>
        <p:nvPicPr>
          <p:cNvPr id="1026" name="Picture 2" descr="LEAP-RE">
            <a:extLst>
              <a:ext uri="{FF2B5EF4-FFF2-40B4-BE49-F238E27FC236}">
                <a16:creationId xmlns:a16="http://schemas.microsoft.com/office/drawing/2014/main" id="{5873E2AE-21AD-D55D-E806-D6760B8E26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179" y="1651313"/>
            <a:ext cx="2887836" cy="1182421"/>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131557C2-9C93-5D11-BAF5-848897A167D7}"/>
              </a:ext>
            </a:extLst>
          </p:cNvPr>
          <p:cNvSpPr txBox="1"/>
          <p:nvPr/>
        </p:nvSpPr>
        <p:spPr>
          <a:xfrm>
            <a:off x="3912703" y="1765469"/>
            <a:ext cx="6952891" cy="954107"/>
          </a:xfrm>
          <a:prstGeom prst="rect">
            <a:avLst/>
          </a:prstGeom>
          <a:noFill/>
        </p:spPr>
        <p:txBody>
          <a:bodyPr wrap="square">
            <a:spAutoFit/>
          </a:bodyPr>
          <a:lstStyle/>
          <a:p>
            <a:r>
              <a:rPr lang="en-GB" sz="2800" dirty="0"/>
              <a:t>Long-Term Joint EU-AU Research and Innovation Partnership on </a:t>
            </a:r>
            <a:r>
              <a:rPr lang="en-GB" sz="2800" b="1" dirty="0"/>
              <a:t>Renewable Energy</a:t>
            </a:r>
          </a:p>
        </p:txBody>
      </p:sp>
      <p:pic>
        <p:nvPicPr>
          <p:cNvPr id="8" name="Picture 2">
            <a:extLst>
              <a:ext uri="{FF2B5EF4-FFF2-40B4-BE49-F238E27FC236}">
                <a16:creationId xmlns:a16="http://schemas.microsoft.com/office/drawing/2014/main" id="{4319C930-BAB1-B9F0-C455-6AE254C8F4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032598" y="2718784"/>
            <a:ext cx="4347609" cy="1397945"/>
          </a:xfrm>
          <a:prstGeom prst="rect">
            <a:avLst/>
          </a:prstGeom>
          <a:noFill/>
          <a:extLst>
            <a:ext uri="{909E8E84-426E-40DD-AFC4-6F175D3DCCD1}">
              <a14:hiddenFill xmlns:a14="http://schemas.microsoft.com/office/drawing/2010/main">
                <a:solidFill>
                  <a:srgbClr val="FFFFFF"/>
                </a:solidFill>
              </a14:hiddenFill>
            </a:ext>
          </a:extLst>
        </p:spPr>
      </p:pic>
      <p:sp>
        <p:nvSpPr>
          <p:cNvPr id="9" name="Ellipse 8">
            <a:extLst>
              <a:ext uri="{FF2B5EF4-FFF2-40B4-BE49-F238E27FC236}">
                <a16:creationId xmlns:a16="http://schemas.microsoft.com/office/drawing/2014/main" id="{CCBAC922-2085-0279-26C7-E4330C89CF5A}"/>
              </a:ext>
            </a:extLst>
          </p:cNvPr>
          <p:cNvSpPr/>
          <p:nvPr/>
        </p:nvSpPr>
        <p:spPr>
          <a:xfrm>
            <a:off x="7662041" y="3052204"/>
            <a:ext cx="3052205" cy="781970"/>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6711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36B66-149F-C353-8D22-DCC745B1EA8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0D38D03-37D5-215D-C3AA-961B7885E525}"/>
              </a:ext>
            </a:extLst>
          </p:cNvPr>
          <p:cNvSpPr>
            <a:spLocks noGrp="1"/>
          </p:cNvSpPr>
          <p:nvPr>
            <p:ph type="title"/>
          </p:nvPr>
        </p:nvSpPr>
        <p:spPr/>
        <p:txBody>
          <a:bodyPr/>
          <a:lstStyle/>
          <a:p>
            <a:r>
              <a:rPr lang="fr-FR" sz="3700" dirty="0"/>
              <a:t>Cartographie des instruments sur l’économie bleue</a:t>
            </a:r>
          </a:p>
        </p:txBody>
      </p:sp>
      <p:graphicFrame>
        <p:nvGraphicFramePr>
          <p:cNvPr id="8" name="Tableau 7">
            <a:extLst>
              <a:ext uri="{FF2B5EF4-FFF2-40B4-BE49-F238E27FC236}">
                <a16:creationId xmlns:a16="http://schemas.microsoft.com/office/drawing/2014/main" id="{142135BB-6B71-2415-F227-A08286F7FF17}"/>
              </a:ext>
            </a:extLst>
          </p:cNvPr>
          <p:cNvGraphicFramePr>
            <a:graphicFrameLocks noGrp="1"/>
          </p:cNvGraphicFramePr>
          <p:nvPr>
            <p:extLst>
              <p:ext uri="{D42A27DB-BD31-4B8C-83A1-F6EECF244321}">
                <p14:modId xmlns:p14="http://schemas.microsoft.com/office/powerpoint/2010/main" val="1654441933"/>
              </p:ext>
            </p:extLst>
          </p:nvPr>
        </p:nvGraphicFramePr>
        <p:xfrm>
          <a:off x="29887" y="1158240"/>
          <a:ext cx="12138771" cy="4937760"/>
        </p:xfrm>
        <a:graphic>
          <a:graphicData uri="http://schemas.openxmlformats.org/drawingml/2006/table">
            <a:tbl>
              <a:tblPr firstRow="1" bandRow="1">
                <a:tableStyleId>{5C22544A-7EE6-4342-B048-85BDC9FD1C3A}</a:tableStyleId>
              </a:tblPr>
              <a:tblGrid>
                <a:gridCol w="1150002">
                  <a:extLst>
                    <a:ext uri="{9D8B030D-6E8A-4147-A177-3AD203B41FA5}">
                      <a16:colId xmlns:a16="http://schemas.microsoft.com/office/drawing/2014/main" val="617718400"/>
                    </a:ext>
                  </a:extLst>
                </a:gridCol>
                <a:gridCol w="2396359">
                  <a:extLst>
                    <a:ext uri="{9D8B030D-6E8A-4147-A177-3AD203B41FA5}">
                      <a16:colId xmlns:a16="http://schemas.microsoft.com/office/drawing/2014/main" val="1818384564"/>
                    </a:ext>
                  </a:extLst>
                </a:gridCol>
                <a:gridCol w="599089">
                  <a:extLst>
                    <a:ext uri="{9D8B030D-6E8A-4147-A177-3AD203B41FA5}">
                      <a16:colId xmlns:a16="http://schemas.microsoft.com/office/drawing/2014/main" val="3074677363"/>
                    </a:ext>
                  </a:extLst>
                </a:gridCol>
                <a:gridCol w="882869">
                  <a:extLst>
                    <a:ext uri="{9D8B030D-6E8A-4147-A177-3AD203B41FA5}">
                      <a16:colId xmlns:a16="http://schemas.microsoft.com/office/drawing/2014/main" val="1490621737"/>
                    </a:ext>
                  </a:extLst>
                </a:gridCol>
                <a:gridCol w="1671145">
                  <a:extLst>
                    <a:ext uri="{9D8B030D-6E8A-4147-A177-3AD203B41FA5}">
                      <a16:colId xmlns:a16="http://schemas.microsoft.com/office/drawing/2014/main" val="1785965092"/>
                    </a:ext>
                  </a:extLst>
                </a:gridCol>
                <a:gridCol w="1713186">
                  <a:extLst>
                    <a:ext uri="{9D8B030D-6E8A-4147-A177-3AD203B41FA5}">
                      <a16:colId xmlns:a16="http://schemas.microsoft.com/office/drawing/2014/main" val="520389433"/>
                    </a:ext>
                  </a:extLst>
                </a:gridCol>
                <a:gridCol w="1881352">
                  <a:extLst>
                    <a:ext uri="{9D8B030D-6E8A-4147-A177-3AD203B41FA5}">
                      <a16:colId xmlns:a16="http://schemas.microsoft.com/office/drawing/2014/main" val="3407677119"/>
                    </a:ext>
                  </a:extLst>
                </a:gridCol>
                <a:gridCol w="1844769">
                  <a:extLst>
                    <a:ext uri="{9D8B030D-6E8A-4147-A177-3AD203B41FA5}">
                      <a16:colId xmlns:a16="http://schemas.microsoft.com/office/drawing/2014/main" val="3492619644"/>
                    </a:ext>
                  </a:extLst>
                </a:gridCol>
              </a:tblGrid>
              <a:tr h="370840">
                <a:tc>
                  <a:txBody>
                    <a:bodyPr/>
                    <a:lstStyle/>
                    <a:p>
                      <a:pPr algn="ctr"/>
                      <a:r>
                        <a:rPr lang="fr-FR" sz="1200" dirty="0">
                          <a:latin typeface="Cambria" panose="02040503050406030204" pitchFamily="18" charset="0"/>
                          <a:ea typeface="Cambria" panose="02040503050406030204" pitchFamily="18" charset="0"/>
                        </a:rPr>
                        <a:t>Programme</a:t>
                      </a:r>
                    </a:p>
                  </a:txBody>
                  <a:tcPr/>
                </a:tc>
                <a:tc>
                  <a:txBody>
                    <a:bodyPr/>
                    <a:lstStyle/>
                    <a:p>
                      <a:pPr algn="ctr"/>
                      <a:r>
                        <a:rPr lang="fr-FR" sz="1200" dirty="0">
                          <a:latin typeface="Cambria" panose="02040503050406030204" pitchFamily="18" charset="0"/>
                          <a:ea typeface="Cambria" panose="02040503050406030204" pitchFamily="18" charset="0"/>
                        </a:rPr>
                        <a:t>Objectif financement</a:t>
                      </a:r>
                    </a:p>
                  </a:txBody>
                  <a:tcPr/>
                </a:tc>
                <a:tc>
                  <a:txBody>
                    <a:bodyPr/>
                    <a:lstStyle/>
                    <a:p>
                      <a:pPr algn="ctr"/>
                      <a:r>
                        <a:rPr lang="fr-FR" sz="1200" dirty="0">
                          <a:latin typeface="Cambria" panose="02040503050406030204" pitchFamily="18" charset="0"/>
                          <a:ea typeface="Cambria" panose="02040503050406030204" pitchFamily="18" charset="0"/>
                        </a:rPr>
                        <a:t>TRL</a:t>
                      </a:r>
                    </a:p>
                  </a:txBody>
                  <a:tcPr/>
                </a:tc>
                <a:tc>
                  <a:txBody>
                    <a:bodyPr/>
                    <a:lstStyle/>
                    <a:p>
                      <a:pPr algn="ctr"/>
                      <a:r>
                        <a:rPr lang="fr-FR" sz="1200" dirty="0">
                          <a:latin typeface="Cambria" panose="02040503050406030204" pitchFamily="18" charset="0"/>
                          <a:ea typeface="Cambria" panose="02040503050406030204" pitchFamily="18" charset="0"/>
                        </a:rPr>
                        <a:t>Budget estimatif</a:t>
                      </a:r>
                    </a:p>
                  </a:txBody>
                  <a:tcPr/>
                </a:tc>
                <a:tc>
                  <a:txBody>
                    <a:bodyPr/>
                    <a:lstStyle/>
                    <a:p>
                      <a:pPr algn="ctr"/>
                      <a:r>
                        <a:rPr lang="fr-FR" sz="1200" dirty="0">
                          <a:latin typeface="Cambria" panose="02040503050406030204" pitchFamily="18" charset="0"/>
                          <a:ea typeface="Cambria" panose="02040503050406030204" pitchFamily="18" charset="0"/>
                        </a:rPr>
                        <a:t>Taux subvention</a:t>
                      </a:r>
                    </a:p>
                  </a:txBody>
                  <a:tcPr/>
                </a:tc>
                <a:tc>
                  <a:txBody>
                    <a:bodyPr/>
                    <a:lstStyle/>
                    <a:p>
                      <a:pPr algn="ctr"/>
                      <a:r>
                        <a:rPr lang="fr-FR" sz="1200" dirty="0">
                          <a:latin typeface="Cambria" panose="02040503050406030204" pitchFamily="18" charset="0"/>
                          <a:ea typeface="Cambria" panose="02040503050406030204" pitchFamily="18" charset="0"/>
                        </a:rPr>
                        <a:t>Type de partenariat</a:t>
                      </a:r>
                    </a:p>
                  </a:txBody>
                  <a:tcPr/>
                </a:tc>
                <a:tc>
                  <a:txBody>
                    <a:bodyPr/>
                    <a:lstStyle/>
                    <a:p>
                      <a:pPr algn="ctr"/>
                      <a:r>
                        <a:rPr lang="fr-FR" sz="1200" dirty="0">
                          <a:latin typeface="Cambria" panose="02040503050406030204" pitchFamily="18" charset="0"/>
                          <a:ea typeface="Cambria" panose="02040503050406030204" pitchFamily="18" charset="0"/>
                        </a:rPr>
                        <a:t>Accessibilité Algérie</a:t>
                      </a:r>
                    </a:p>
                  </a:txBody>
                  <a:tcPr/>
                </a:tc>
                <a:tc>
                  <a:txBody>
                    <a:bodyPr/>
                    <a:lstStyle/>
                    <a:p>
                      <a:pPr algn="ctr"/>
                      <a:r>
                        <a:rPr lang="fr-FR" sz="1200" dirty="0">
                          <a:latin typeface="Cambria" panose="02040503050406030204" pitchFamily="18" charset="0"/>
                          <a:ea typeface="Cambria" panose="02040503050406030204" pitchFamily="18" charset="0"/>
                        </a:rPr>
                        <a:t>Lien</a:t>
                      </a:r>
                    </a:p>
                  </a:txBody>
                  <a:tcPr/>
                </a:tc>
                <a:extLst>
                  <a:ext uri="{0D108BD9-81ED-4DB2-BD59-A6C34878D82A}">
                    <a16:rowId xmlns:a16="http://schemas.microsoft.com/office/drawing/2014/main" val="3201733025"/>
                  </a:ext>
                </a:extLst>
              </a:tr>
              <a:tr h="370840">
                <a:tc>
                  <a:txBody>
                    <a:bodyPr/>
                    <a:lstStyle/>
                    <a:p>
                      <a:pPr algn="ctr"/>
                      <a:r>
                        <a:rPr lang="fr-FR" sz="1200" dirty="0">
                          <a:latin typeface="Cambria" panose="02040503050406030204" pitchFamily="18" charset="0"/>
                          <a:ea typeface="Cambria" panose="02040503050406030204" pitchFamily="18" charset="0"/>
                        </a:rPr>
                        <a:t>HEU Pilier 2  Cluster 6</a:t>
                      </a:r>
                    </a:p>
                  </a:txBody>
                  <a:tcPr anchor="ctr"/>
                </a:tc>
                <a:tc>
                  <a:txBody>
                    <a:bodyPr/>
                    <a:lstStyle/>
                    <a:p>
                      <a:pPr algn="l"/>
                      <a:r>
                        <a:rPr lang="fr-FR" sz="1200" dirty="0">
                          <a:latin typeface="Cambria" panose="02040503050406030204" pitchFamily="18" charset="0"/>
                          <a:ea typeface="Cambria" panose="02040503050406030204" pitchFamily="18" charset="0"/>
                        </a:rPr>
                        <a:t>R&amp;D et innovation en lien avec l’économie bleue, la gestion durable des ressources marines, protection des écosystèmes aquatiques, l’agriculture, l’environnement</a:t>
                      </a:r>
                    </a:p>
                  </a:txBody>
                  <a:tcPr anchor="ctr"/>
                </a:tc>
                <a:tc>
                  <a:txBody>
                    <a:bodyPr/>
                    <a:lstStyle/>
                    <a:p>
                      <a:pPr algn="ctr"/>
                      <a:r>
                        <a:rPr lang="fr-FR" sz="1200" dirty="0">
                          <a:latin typeface="Cambria" panose="02040503050406030204" pitchFamily="18" charset="0"/>
                          <a:ea typeface="Cambria" panose="02040503050406030204" pitchFamily="18" charset="0"/>
                        </a:rPr>
                        <a:t>3 – 7</a:t>
                      </a:r>
                    </a:p>
                  </a:txBody>
                  <a:tcPr anchor="ctr"/>
                </a:tc>
                <a:tc>
                  <a:txBody>
                    <a:bodyPr/>
                    <a:lstStyle/>
                    <a:p>
                      <a:r>
                        <a:rPr lang="fr-FR" sz="1200" dirty="0">
                          <a:latin typeface="Cambria" panose="02040503050406030204" pitchFamily="18" charset="0"/>
                          <a:ea typeface="Cambria" panose="02040503050406030204" pitchFamily="18" charset="0"/>
                        </a:rPr>
                        <a:t>8,95 Mds€</a:t>
                      </a:r>
                    </a:p>
                  </a:txBody>
                  <a:tcPr anchor="ctr"/>
                </a:tc>
                <a:tc>
                  <a:txBody>
                    <a:bodyPr/>
                    <a:lstStyle/>
                    <a:p>
                      <a:pPr algn="ctr"/>
                      <a:r>
                        <a:rPr lang="fr-FR" sz="1200" dirty="0">
                          <a:latin typeface="Cambria" panose="02040503050406030204" pitchFamily="18" charset="0"/>
                          <a:ea typeface="Cambria" panose="02040503050406030204" pitchFamily="18" charset="0"/>
                        </a:rPr>
                        <a:t>Jusqu’à 100% des coûts éligibles</a:t>
                      </a:r>
                    </a:p>
                  </a:txBody>
                  <a:tcPr anchor="ctr"/>
                </a:tc>
                <a:tc>
                  <a:txBody>
                    <a:bodyPr/>
                    <a:lstStyle/>
                    <a:p>
                      <a:pPr algn="ctr"/>
                      <a:r>
                        <a:rPr lang="fr-FR" sz="1200" dirty="0">
                          <a:latin typeface="Cambria" panose="02040503050406030204" pitchFamily="18" charset="0"/>
                          <a:ea typeface="Cambria" panose="02040503050406030204" pitchFamily="18" charset="0"/>
                        </a:rPr>
                        <a:t>Projet collaboratif impliquant des entités de différents pays</a:t>
                      </a:r>
                    </a:p>
                  </a:txBody>
                  <a:tcPr anchor="ctr"/>
                </a:tc>
                <a:tc>
                  <a:txBody>
                    <a:bodyPr/>
                    <a:lstStyle/>
                    <a:p>
                      <a:pPr algn="ctr"/>
                      <a:r>
                        <a:rPr lang="fr-FR" sz="1200" dirty="0">
                          <a:latin typeface="Cambria" panose="02040503050406030204" pitchFamily="18" charset="0"/>
                          <a:ea typeface="Cambria" panose="02040503050406030204" pitchFamily="18" charset="0"/>
                        </a:rPr>
                        <a:t>Oui, via consortium</a:t>
                      </a:r>
                    </a:p>
                    <a:p>
                      <a:pPr algn="ctr"/>
                      <a:r>
                        <a:rPr lang="fr-FR" sz="1200" dirty="0">
                          <a:latin typeface="Cambria" panose="02040503050406030204" pitchFamily="18" charset="0"/>
                          <a:ea typeface="Cambria" panose="02040503050406030204" pitchFamily="18" charset="0"/>
                        </a:rPr>
                        <a:t>(pas de financement systématique direct de l’UE)</a:t>
                      </a:r>
                    </a:p>
                  </a:txBody>
                  <a:tcPr anchor="ctr"/>
                </a:tc>
                <a:tc>
                  <a:txBody>
                    <a:bodyPr/>
                    <a:lstStyle/>
                    <a:p>
                      <a:pPr algn="ctr"/>
                      <a:r>
                        <a:rPr lang="fr-FR" sz="1200" dirty="0">
                          <a:latin typeface="Cambria" panose="02040503050406030204" pitchFamily="18" charset="0"/>
                          <a:ea typeface="Cambria" panose="02040503050406030204" pitchFamily="18" charset="0"/>
                          <a:hlinkClick r:id="rId3"/>
                        </a:rPr>
                        <a:t>Horizon Europe</a:t>
                      </a:r>
                      <a:endParaRPr lang="fr-FR" sz="1200"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2011959065"/>
                  </a:ext>
                </a:extLst>
              </a:tr>
              <a:tr h="370840">
                <a:tc>
                  <a:txBody>
                    <a:bodyPr/>
                    <a:lstStyle/>
                    <a:p>
                      <a:pPr algn="ctr"/>
                      <a:r>
                        <a:rPr lang="fr-FR" sz="1200" dirty="0">
                          <a:latin typeface="Cambria" panose="02040503050406030204" pitchFamily="18" charset="0"/>
                          <a:ea typeface="Cambria" panose="02040503050406030204" pitchFamily="18" charset="0"/>
                        </a:rPr>
                        <a:t>PRIMA</a:t>
                      </a:r>
                    </a:p>
                  </a:txBody>
                  <a:tcPr anchor="ctr"/>
                </a:tc>
                <a:tc>
                  <a:txBody>
                    <a:bodyPr/>
                    <a:lstStyle/>
                    <a:p>
                      <a:pPr algn="l"/>
                      <a:r>
                        <a:rPr lang="fr-FR" sz="1200" dirty="0">
                          <a:latin typeface="Cambria" panose="02040503050406030204" pitchFamily="18" charset="0"/>
                          <a:ea typeface="Cambria" panose="02040503050406030204" pitchFamily="18" charset="0"/>
                        </a:rPr>
                        <a:t>Eau, agriculture et environnement méditerranéen</a:t>
                      </a:r>
                    </a:p>
                  </a:txBody>
                  <a:tcPr anchor="ctr"/>
                </a:tc>
                <a:tc>
                  <a:txBody>
                    <a:bodyPr/>
                    <a:lstStyle/>
                    <a:p>
                      <a:pPr algn="ctr"/>
                      <a:r>
                        <a:rPr lang="fr-FR" sz="1200" dirty="0">
                          <a:latin typeface="Cambria" panose="02040503050406030204" pitchFamily="18" charset="0"/>
                          <a:ea typeface="Cambria" panose="02040503050406030204" pitchFamily="18" charset="0"/>
                        </a:rPr>
                        <a:t>3 – 7</a:t>
                      </a:r>
                    </a:p>
                  </a:txBody>
                  <a:tcPr anchor="ctr"/>
                </a:tc>
                <a:tc>
                  <a:txBody>
                    <a:bodyPr/>
                    <a:lstStyle/>
                    <a:p>
                      <a:r>
                        <a:rPr lang="fr-FR" sz="1200" dirty="0">
                          <a:latin typeface="Cambria" panose="02040503050406030204" pitchFamily="18" charset="0"/>
                          <a:ea typeface="Cambria" panose="02040503050406030204" pitchFamily="18" charset="0"/>
                        </a:rPr>
                        <a:t>494 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Jusqu’à 100% des coûts éligibles</a:t>
                      </a:r>
                    </a:p>
                  </a:txBody>
                  <a:tcPr anchor="ctr"/>
                </a:tc>
                <a:tc>
                  <a:txBody>
                    <a:bodyPr/>
                    <a:lstStyle/>
                    <a:p>
                      <a:pPr algn="ctr"/>
                      <a:r>
                        <a:rPr lang="fr-FR" sz="1200" dirty="0">
                          <a:latin typeface="Cambria" panose="02040503050406030204" pitchFamily="18" charset="0"/>
                          <a:ea typeface="Cambria" panose="02040503050406030204" pitchFamily="18" charset="0"/>
                        </a:rPr>
                        <a:t>Partenariats entre pays méditerranéens</a:t>
                      </a:r>
                    </a:p>
                  </a:txBody>
                  <a:tcPr anchor="ctr"/>
                </a:tc>
                <a:tc>
                  <a:txBody>
                    <a:bodyPr/>
                    <a:lstStyle/>
                    <a:p>
                      <a:pPr algn="ctr"/>
                      <a:r>
                        <a:rPr lang="fr-FR" sz="1200" dirty="0">
                          <a:latin typeface="Cambria" panose="02040503050406030204" pitchFamily="18" charset="0"/>
                          <a:ea typeface="Cambria" panose="02040503050406030204" pitchFamily="18" charset="0"/>
                        </a:rPr>
                        <a:t>Oui</a:t>
                      </a:r>
                    </a:p>
                  </a:txBody>
                  <a:tcPr anchor="ctr"/>
                </a:tc>
                <a:tc>
                  <a:txBody>
                    <a:bodyPr/>
                    <a:lstStyle/>
                    <a:p>
                      <a:pPr algn="ctr"/>
                      <a:r>
                        <a:rPr lang="fr-FR" sz="1200" dirty="0">
                          <a:latin typeface="Cambria" panose="02040503050406030204" pitchFamily="18" charset="0"/>
                          <a:ea typeface="Cambria" panose="02040503050406030204" pitchFamily="18" charset="0"/>
                          <a:hlinkClick r:id="rId4"/>
                        </a:rPr>
                        <a:t>PRIMA</a:t>
                      </a:r>
                      <a:endParaRPr lang="fr-FR" sz="1200"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2441035555"/>
                  </a:ext>
                </a:extLst>
              </a:tr>
              <a:tr h="370840">
                <a:tc>
                  <a:txBody>
                    <a:bodyPr/>
                    <a:lstStyle/>
                    <a:p>
                      <a:pPr algn="ctr"/>
                      <a:r>
                        <a:rPr lang="fr-FR" sz="1200" dirty="0">
                          <a:latin typeface="Cambria" panose="02040503050406030204" pitchFamily="18" charset="0"/>
                          <a:ea typeface="Cambria" panose="02040503050406030204" pitchFamily="18" charset="0"/>
                        </a:rPr>
                        <a:t>Interreg Next Med</a:t>
                      </a:r>
                    </a:p>
                  </a:txBody>
                  <a:tcPr anchor="ctr"/>
                </a:tc>
                <a:tc>
                  <a:txBody>
                    <a:bodyPr/>
                    <a:lstStyle/>
                    <a:p>
                      <a:pPr algn="l"/>
                      <a:r>
                        <a:rPr lang="fr-FR" sz="1200" dirty="0">
                          <a:latin typeface="Cambria" panose="02040503050406030204" pitchFamily="18" charset="0"/>
                          <a:ea typeface="Cambria" panose="02040503050406030204" pitchFamily="18" charset="0"/>
                        </a:rPr>
                        <a:t>Développent territorial</a:t>
                      </a:r>
                    </a:p>
                  </a:txBody>
                  <a:tcPr anchor="ctr"/>
                </a:tc>
                <a:tc>
                  <a:txBody>
                    <a:bodyPr/>
                    <a:lstStyle/>
                    <a:p>
                      <a:pPr algn="ctr"/>
                      <a:r>
                        <a:rPr lang="fr-FR" sz="1200" dirty="0">
                          <a:latin typeface="Cambria" panose="02040503050406030204" pitchFamily="18" charset="0"/>
                          <a:ea typeface="Cambria" panose="02040503050406030204" pitchFamily="18" charset="0"/>
                        </a:rPr>
                        <a:t>5 – 9</a:t>
                      </a:r>
                    </a:p>
                  </a:txBody>
                  <a:tcPr anchor="ctr"/>
                </a:tc>
                <a:tc>
                  <a:txBody>
                    <a:bodyPr/>
                    <a:lstStyle/>
                    <a:p>
                      <a:r>
                        <a:rPr lang="fr-FR" sz="1200" dirty="0">
                          <a:latin typeface="Cambria" panose="02040503050406030204" pitchFamily="18" charset="0"/>
                          <a:ea typeface="Cambria" panose="02040503050406030204" pitchFamily="18" charset="0"/>
                        </a:rPr>
                        <a:t>263M€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Jusqu’à 89% des coûts éligibles</a:t>
                      </a:r>
                    </a:p>
                  </a:txBody>
                  <a:tcPr anchor="ctr"/>
                </a:tc>
                <a:tc>
                  <a:txBody>
                    <a:bodyPr/>
                    <a:lstStyle/>
                    <a:p>
                      <a:pPr algn="ctr"/>
                      <a:r>
                        <a:rPr lang="fr-FR" sz="1200" dirty="0">
                          <a:latin typeface="Cambria" panose="02040503050406030204" pitchFamily="18" charset="0"/>
                          <a:ea typeface="Cambria" panose="02040503050406030204" pitchFamily="18" charset="0"/>
                        </a:rPr>
                        <a:t>Coopération transfrontalière entre pays méditerranéens</a:t>
                      </a:r>
                    </a:p>
                  </a:txBody>
                  <a:tcPr anchor="ctr"/>
                </a:tc>
                <a:tc>
                  <a:txBody>
                    <a:bodyPr/>
                    <a:lstStyle/>
                    <a:p>
                      <a:pPr algn="ctr"/>
                      <a:r>
                        <a:rPr lang="fr-FR" sz="1200" dirty="0">
                          <a:latin typeface="Cambria" panose="02040503050406030204" pitchFamily="18" charset="0"/>
                          <a:ea typeface="Cambria" panose="02040503050406030204" pitchFamily="18" charset="0"/>
                        </a:rPr>
                        <a:t>Oui</a:t>
                      </a:r>
                    </a:p>
                  </a:txBody>
                  <a:tcPr anchor="ctr"/>
                </a:tc>
                <a:tc>
                  <a:txBody>
                    <a:bodyPr/>
                    <a:lstStyle/>
                    <a:p>
                      <a:pPr algn="ctr"/>
                      <a:r>
                        <a:rPr lang="fr-FR" sz="1200" dirty="0">
                          <a:latin typeface="Cambria" panose="02040503050406030204" pitchFamily="18" charset="0"/>
                          <a:ea typeface="Cambria" panose="02040503050406030204" pitchFamily="18" charset="0"/>
                          <a:hlinkClick r:id="rId5"/>
                        </a:rPr>
                        <a:t>InterReg Next Med</a:t>
                      </a:r>
                      <a:endParaRPr lang="fr-FR" sz="1200"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1082768097"/>
                  </a:ext>
                </a:extLst>
              </a:tr>
              <a:tr h="370840">
                <a:tc>
                  <a:txBody>
                    <a:bodyPr/>
                    <a:lstStyle/>
                    <a:p>
                      <a:pPr algn="ctr"/>
                      <a:r>
                        <a:rPr lang="fr-FR" sz="1200" dirty="0">
                          <a:latin typeface="Cambria" panose="02040503050406030204" pitchFamily="18" charset="0"/>
                          <a:ea typeface="Cambria" panose="02040503050406030204" pitchFamily="18" charset="0"/>
                        </a:rPr>
                        <a:t>HEU MSCA</a:t>
                      </a:r>
                    </a:p>
                  </a:txBody>
                  <a:tcPr anchor="ctr"/>
                </a:tc>
                <a:tc>
                  <a:txBody>
                    <a:bodyPr/>
                    <a:lstStyle/>
                    <a:p>
                      <a:pPr algn="l"/>
                      <a:r>
                        <a:rPr lang="fr-FR" sz="1200" dirty="0">
                          <a:latin typeface="Cambria" panose="02040503050406030204" pitchFamily="18" charset="0"/>
                          <a:ea typeface="Cambria" panose="02040503050406030204" pitchFamily="18" charset="0"/>
                        </a:rPr>
                        <a:t>Mobilité des chercheurs</a:t>
                      </a:r>
                    </a:p>
                  </a:txBody>
                  <a:tcPr anchor="ctr"/>
                </a:tc>
                <a:tc>
                  <a:txBody>
                    <a:bodyPr/>
                    <a:lstStyle/>
                    <a:p>
                      <a:pPr algn="ctr"/>
                      <a:r>
                        <a:rPr lang="fr-FR" sz="1200" dirty="0">
                          <a:latin typeface="Cambria" panose="02040503050406030204" pitchFamily="18" charset="0"/>
                          <a:ea typeface="Cambria" panose="02040503050406030204" pitchFamily="18" charset="0"/>
                        </a:rPr>
                        <a:t>1 – 7</a:t>
                      </a:r>
                    </a:p>
                  </a:txBody>
                  <a:tcPr anchor="ctr"/>
                </a:tc>
                <a:tc>
                  <a:txBody>
                    <a:bodyPr/>
                    <a:lstStyle/>
                    <a:p>
                      <a:r>
                        <a:rPr lang="fr-FR" sz="1200" dirty="0">
                          <a:latin typeface="Cambria" panose="02040503050406030204" pitchFamily="18" charset="0"/>
                          <a:ea typeface="Cambria" panose="02040503050406030204" pitchFamily="18" charset="0"/>
                        </a:rPr>
                        <a:t>6,6 Mds€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Jusqu’à 100% des coûts éligibles / forfait</a:t>
                      </a:r>
                    </a:p>
                  </a:txBody>
                  <a:tcPr anchor="ctr"/>
                </a:tc>
                <a:tc>
                  <a:txBody>
                    <a:bodyPr/>
                    <a:lstStyle/>
                    <a:p>
                      <a:pPr algn="ctr"/>
                      <a:r>
                        <a:rPr lang="fr-FR" sz="1200" dirty="0">
                          <a:latin typeface="Cambria" panose="02040503050406030204" pitchFamily="18" charset="0"/>
                          <a:ea typeface="Cambria" panose="02040503050406030204" pitchFamily="18" charset="0"/>
                        </a:rPr>
                        <a:t>Mobilité individuelle et réseaux de formation</a:t>
                      </a:r>
                    </a:p>
                  </a:txBody>
                  <a:tcPr anchor="ctr"/>
                </a:tc>
                <a:tc>
                  <a:txBody>
                    <a:bodyPr/>
                    <a:lstStyle/>
                    <a:p>
                      <a:pPr algn="ctr"/>
                      <a:r>
                        <a:rPr lang="fr-FR" sz="1200" dirty="0">
                          <a:latin typeface="Cambria" panose="02040503050406030204" pitchFamily="18" charset="0"/>
                          <a:ea typeface="Cambria" panose="02040503050406030204" pitchFamily="18" charset="0"/>
                        </a:rPr>
                        <a:t>Oui</a:t>
                      </a:r>
                    </a:p>
                  </a:txBody>
                  <a:tcPr anchor="ctr"/>
                </a:tc>
                <a:tc>
                  <a:txBody>
                    <a:bodyPr/>
                    <a:lstStyle/>
                    <a:p>
                      <a:pPr algn="ctr"/>
                      <a:r>
                        <a:rPr lang="fr-FR" sz="1200" dirty="0">
                          <a:latin typeface="Cambria" panose="02040503050406030204" pitchFamily="18" charset="0"/>
                          <a:ea typeface="Cambria" panose="02040503050406030204" pitchFamily="18" charset="0"/>
                          <a:hlinkClick r:id="rId6"/>
                        </a:rPr>
                        <a:t>MSCA</a:t>
                      </a:r>
                      <a:endParaRPr lang="fr-FR" sz="1200"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3373671710"/>
                  </a:ext>
                </a:extLst>
              </a:tr>
              <a:tr h="370840">
                <a:tc>
                  <a:txBody>
                    <a:bodyPr/>
                    <a:lstStyle/>
                    <a:p>
                      <a:pPr algn="ctr"/>
                      <a:r>
                        <a:rPr lang="fr-FR" sz="1200" dirty="0">
                          <a:latin typeface="Cambria" panose="02040503050406030204" pitchFamily="18" charset="0"/>
                          <a:ea typeface="Cambria" panose="02040503050406030204" pitchFamily="18" charset="0"/>
                        </a:rPr>
                        <a:t>Erasmus+</a:t>
                      </a:r>
                    </a:p>
                  </a:txBody>
                  <a:tcPr anchor="ctr"/>
                </a:tc>
                <a:tc>
                  <a:txBody>
                    <a:bodyPr/>
                    <a:lstStyle/>
                    <a:p>
                      <a:pPr algn="l"/>
                      <a:r>
                        <a:rPr lang="fr-FR" sz="1200" dirty="0">
                          <a:latin typeface="Cambria" panose="02040503050406030204" pitchFamily="18" charset="0"/>
                          <a:ea typeface="Cambria" panose="02040503050406030204" pitchFamily="18" charset="0"/>
                        </a:rPr>
                        <a:t>Education &amp; mobilité</a:t>
                      </a:r>
                    </a:p>
                  </a:txBody>
                  <a:tcPr anchor="ctr"/>
                </a:tc>
                <a:tc>
                  <a:txBody>
                    <a:bodyPr/>
                    <a:lstStyle/>
                    <a:p>
                      <a:pPr algn="ctr"/>
                      <a:r>
                        <a:rPr lang="fr-FR" sz="1200" dirty="0">
                          <a:latin typeface="Cambria" panose="02040503050406030204" pitchFamily="18" charset="0"/>
                          <a:ea typeface="Cambria" panose="02040503050406030204" pitchFamily="18" charset="0"/>
                        </a:rPr>
                        <a:t>N/A</a:t>
                      </a:r>
                    </a:p>
                  </a:txBody>
                  <a:tcPr anchor="ctr"/>
                </a:tc>
                <a:tc>
                  <a:txBody>
                    <a:bodyPr/>
                    <a:lstStyle/>
                    <a:p>
                      <a:r>
                        <a:rPr lang="fr-FR" sz="1200" dirty="0">
                          <a:latin typeface="Cambria" panose="02040503050406030204" pitchFamily="18" charset="0"/>
                          <a:ea typeface="Cambria" panose="02040503050406030204" pitchFamily="18" charset="0"/>
                        </a:rPr>
                        <a:t>26,2 Mds€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Approche forfaitaire</a:t>
                      </a:r>
                    </a:p>
                  </a:txBody>
                  <a:tcPr anchor="ctr"/>
                </a:tc>
                <a:tc>
                  <a:txBody>
                    <a:bodyPr/>
                    <a:lstStyle/>
                    <a:p>
                      <a:pPr algn="ctr"/>
                      <a:r>
                        <a:rPr lang="fr-FR" sz="1200" dirty="0">
                          <a:latin typeface="Cambria" panose="02040503050406030204" pitchFamily="18" charset="0"/>
                          <a:ea typeface="Cambria" panose="02040503050406030204" pitchFamily="18" charset="0"/>
                        </a:rPr>
                        <a:t>Partenariats pour l’éducation et la formation</a:t>
                      </a:r>
                    </a:p>
                  </a:txBody>
                  <a:tcPr anchor="ctr"/>
                </a:tc>
                <a:tc>
                  <a:txBody>
                    <a:bodyPr/>
                    <a:lstStyle/>
                    <a:p>
                      <a:pPr algn="ctr"/>
                      <a:r>
                        <a:rPr lang="fr-FR" sz="1200" dirty="0">
                          <a:latin typeface="Cambria" panose="02040503050406030204" pitchFamily="18" charset="0"/>
                          <a:ea typeface="Cambria" panose="02040503050406030204" pitchFamily="18" charset="0"/>
                        </a:rPr>
                        <a:t>Oui</a:t>
                      </a:r>
                    </a:p>
                  </a:txBody>
                  <a:tcPr anchor="ctr"/>
                </a:tc>
                <a:tc>
                  <a:txBody>
                    <a:bodyPr/>
                    <a:lstStyle/>
                    <a:p>
                      <a:pPr algn="ctr"/>
                      <a:r>
                        <a:rPr lang="fr-FR" sz="1200" dirty="0">
                          <a:latin typeface="Cambria" panose="02040503050406030204" pitchFamily="18" charset="0"/>
                          <a:ea typeface="Cambria" panose="02040503050406030204" pitchFamily="18" charset="0"/>
                          <a:hlinkClick r:id="rId7"/>
                        </a:rPr>
                        <a:t>Erasmus+</a:t>
                      </a:r>
                      <a:endParaRPr lang="fr-FR" sz="1200"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4227489512"/>
                  </a:ext>
                </a:extLst>
              </a:tr>
              <a:tr h="370840">
                <a:tc>
                  <a:txBody>
                    <a:bodyPr/>
                    <a:lstStyle/>
                    <a:p>
                      <a:pPr algn="ctr"/>
                      <a:r>
                        <a:rPr lang="fr-FR" sz="1200" dirty="0">
                          <a:latin typeface="Cambria" panose="02040503050406030204" pitchFamily="18" charset="0"/>
                          <a:ea typeface="Cambria" panose="02040503050406030204" pitchFamily="18" charset="0"/>
                        </a:rPr>
                        <a:t>BlueInvest</a:t>
                      </a:r>
                    </a:p>
                  </a:txBody>
                  <a:tcPr anchor="ctr"/>
                </a:tc>
                <a:tc>
                  <a:txBody>
                    <a:bodyPr/>
                    <a:lstStyle/>
                    <a:p>
                      <a:pPr algn="l"/>
                      <a:r>
                        <a:rPr lang="fr-FR" sz="1200" dirty="0">
                          <a:latin typeface="Cambria" panose="02040503050406030204" pitchFamily="18" charset="0"/>
                          <a:ea typeface="Cambria" panose="02040503050406030204" pitchFamily="18" charset="0"/>
                        </a:rPr>
                        <a:t>Startup économie bleue</a:t>
                      </a:r>
                    </a:p>
                  </a:txBody>
                  <a:tcPr anchor="ctr"/>
                </a:tc>
                <a:tc>
                  <a:txBody>
                    <a:bodyPr/>
                    <a:lstStyle/>
                    <a:p>
                      <a:pPr algn="ctr"/>
                      <a:r>
                        <a:rPr lang="fr-FR" sz="1200" dirty="0">
                          <a:latin typeface="Cambria" panose="02040503050406030204" pitchFamily="18" charset="0"/>
                          <a:ea typeface="Cambria" panose="02040503050406030204" pitchFamily="18" charset="0"/>
                        </a:rPr>
                        <a:t>7 - 9</a:t>
                      </a:r>
                    </a:p>
                  </a:txBody>
                  <a:tcPr anchor="ctr"/>
                </a:tc>
                <a:tc>
                  <a:txBody>
                    <a:bodyPr/>
                    <a:lstStyle/>
                    <a:p>
                      <a:r>
                        <a:rPr lang="fr-FR" sz="1200" dirty="0">
                          <a:latin typeface="Cambria" panose="02040503050406030204" pitchFamily="18" charset="0"/>
                          <a:ea typeface="Cambria" panose="02040503050406030204" pitchFamily="18" charset="0"/>
                        </a:rPr>
                        <a:t>Variable selon les calls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latin typeface="Cambria" panose="02040503050406030204" pitchFamily="18" charset="0"/>
                          <a:ea typeface="Cambria" panose="02040503050406030204" pitchFamily="18" charset="0"/>
                        </a:rPr>
                        <a:t>Variable selon les calls</a:t>
                      </a:r>
                      <a:endParaRPr kumimoji="0" lang="fr-FR" sz="1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txBody>
                  <a:tcPr anchor="ctr"/>
                </a:tc>
                <a:tc>
                  <a:txBody>
                    <a:bodyPr/>
                    <a:lstStyle/>
                    <a:p>
                      <a:pPr algn="ctr"/>
                      <a:r>
                        <a:rPr lang="fr-FR" sz="1200" dirty="0">
                          <a:latin typeface="Cambria" panose="02040503050406030204" pitchFamily="18" charset="0"/>
                          <a:ea typeface="Cambria" panose="02040503050406030204" pitchFamily="18" charset="0"/>
                        </a:rPr>
                        <a:t>Variable selon les calls</a:t>
                      </a:r>
                    </a:p>
                  </a:txBody>
                  <a:tcPr anchor="ctr"/>
                </a:tc>
                <a:tc>
                  <a:txBody>
                    <a:bodyPr/>
                    <a:lstStyle/>
                    <a:p>
                      <a:pPr algn="ctr"/>
                      <a:r>
                        <a:rPr lang="fr-FR" sz="1200" dirty="0">
                          <a:latin typeface="Cambria" panose="02040503050406030204" pitchFamily="18" charset="0"/>
                          <a:ea typeface="Cambria" panose="02040503050406030204" pitchFamily="18" charset="0"/>
                        </a:rPr>
                        <a:t>Partiellement</a:t>
                      </a:r>
                    </a:p>
                  </a:txBody>
                  <a:tcPr anchor="ctr"/>
                </a:tc>
                <a:tc>
                  <a:txBody>
                    <a:bodyPr/>
                    <a:lstStyle/>
                    <a:p>
                      <a:pPr algn="ctr"/>
                      <a:r>
                        <a:rPr lang="fr-FR" sz="1200" dirty="0">
                          <a:latin typeface="Cambria" panose="02040503050406030204" pitchFamily="18" charset="0"/>
                          <a:ea typeface="Cambria" panose="02040503050406030204" pitchFamily="18" charset="0"/>
                          <a:hlinkClick r:id="rId8"/>
                        </a:rPr>
                        <a:t>BlueInvest</a:t>
                      </a:r>
                      <a:endParaRPr lang="fr-FR" sz="1200"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2713361364"/>
                  </a:ext>
                </a:extLst>
              </a:tr>
              <a:tr h="370840">
                <a:tc>
                  <a:txBody>
                    <a:bodyPr/>
                    <a:lstStyle/>
                    <a:p>
                      <a:pPr algn="ctr"/>
                      <a:r>
                        <a:rPr lang="fr-FR" sz="1200" dirty="0">
                          <a:latin typeface="Cambria" panose="02040503050406030204" pitchFamily="18" charset="0"/>
                          <a:ea typeface="Cambria" panose="02040503050406030204" pitchFamily="18" charset="0"/>
                        </a:rPr>
                        <a:t>EIC Accelerator</a:t>
                      </a:r>
                    </a:p>
                  </a:txBody>
                  <a:tcPr anchor="ctr"/>
                </a:tc>
                <a:tc>
                  <a:txBody>
                    <a:bodyPr/>
                    <a:lstStyle/>
                    <a:p>
                      <a:pPr algn="l"/>
                      <a:r>
                        <a:rPr lang="fr-FR" sz="1200" dirty="0">
                          <a:latin typeface="Cambria" panose="02040503050406030204" pitchFamily="18" charset="0"/>
                          <a:ea typeface="Cambria" panose="02040503050406030204" pitchFamily="18" charset="0"/>
                        </a:rPr>
                        <a:t>Innovation </a:t>
                      </a:r>
                      <a:r>
                        <a:rPr lang="fr-FR" sz="1200" dirty="0" err="1">
                          <a:latin typeface="Cambria" panose="02040503050406030204" pitchFamily="18" charset="0"/>
                          <a:ea typeface="Cambria" panose="02040503050406030204" pitchFamily="18" charset="0"/>
                        </a:rPr>
                        <a:t>deep</a:t>
                      </a:r>
                      <a:r>
                        <a:rPr lang="fr-FR" sz="1200" dirty="0">
                          <a:latin typeface="Cambria" panose="02040503050406030204" pitchFamily="18" charset="0"/>
                          <a:ea typeface="Cambria" panose="02040503050406030204" pitchFamily="18" charset="0"/>
                        </a:rPr>
                        <a:t>-tech</a:t>
                      </a:r>
                    </a:p>
                  </a:txBody>
                  <a:tcPr anchor="ctr"/>
                </a:tc>
                <a:tc>
                  <a:txBody>
                    <a:bodyPr/>
                    <a:lstStyle/>
                    <a:p>
                      <a:pPr algn="ctr"/>
                      <a:r>
                        <a:rPr lang="fr-FR" sz="1200" dirty="0">
                          <a:latin typeface="Cambria" panose="02040503050406030204" pitchFamily="18" charset="0"/>
                          <a:ea typeface="Cambria" panose="02040503050406030204" pitchFamily="18" charset="0"/>
                        </a:rPr>
                        <a:t>6 – 9</a:t>
                      </a:r>
                    </a:p>
                  </a:txBody>
                  <a:tcPr anchor="ctr"/>
                </a:tc>
                <a:tc>
                  <a:txBody>
                    <a:bodyPr/>
                    <a:lstStyle/>
                    <a:p>
                      <a:r>
                        <a:rPr lang="fr-FR" sz="1200" dirty="0">
                          <a:latin typeface="Cambria" panose="02040503050406030204" pitchFamily="18" charset="0"/>
                          <a:ea typeface="Cambria" panose="02040503050406030204" pitchFamily="18" charset="0"/>
                        </a:rPr>
                        <a:t>1,09 Mds€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Jusqu’à 70% des coûts éligibles</a:t>
                      </a:r>
                    </a:p>
                  </a:txBody>
                  <a:tcPr anchor="ctr"/>
                </a:tc>
                <a:tc>
                  <a:txBody>
                    <a:bodyPr/>
                    <a:lstStyle/>
                    <a:p>
                      <a:pPr algn="ctr"/>
                      <a:r>
                        <a:rPr lang="fr-FR" sz="1200" dirty="0">
                          <a:latin typeface="Cambria" panose="02040503050406030204" pitchFamily="18" charset="0"/>
                          <a:ea typeface="Cambria" panose="02040503050406030204" pitchFamily="18" charset="0"/>
                        </a:rPr>
                        <a:t>Projet individuel pour les PME et Startups</a:t>
                      </a:r>
                    </a:p>
                  </a:txBody>
                  <a:tcPr anchor="ctr"/>
                </a:tc>
                <a:tc>
                  <a:txBody>
                    <a:bodyPr/>
                    <a:lstStyle/>
                    <a:p>
                      <a:pPr algn="ctr"/>
                      <a:r>
                        <a:rPr lang="fr-FR" sz="1200" dirty="0">
                          <a:latin typeface="Cambria" panose="02040503050406030204" pitchFamily="18" charset="0"/>
                          <a:ea typeface="Cambria" panose="02040503050406030204" pitchFamily="18" charset="0"/>
                        </a:rPr>
                        <a:t>Non, partenariats possibles</a:t>
                      </a:r>
                    </a:p>
                  </a:txBody>
                  <a:tcPr anchor="ctr"/>
                </a:tc>
                <a:tc>
                  <a:txBody>
                    <a:bodyPr/>
                    <a:lstStyle/>
                    <a:p>
                      <a:pPr algn="ctr"/>
                      <a:r>
                        <a:rPr lang="fr-FR" sz="1200" dirty="0">
                          <a:latin typeface="Cambria" panose="02040503050406030204" pitchFamily="18" charset="0"/>
                          <a:ea typeface="Cambria" panose="02040503050406030204" pitchFamily="18" charset="0"/>
                          <a:hlinkClick r:id="rId9"/>
                        </a:rPr>
                        <a:t>EIC Accelerator</a:t>
                      </a:r>
                      <a:endParaRPr lang="fr-FR" sz="1200"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1431879863"/>
                  </a:ext>
                </a:extLst>
              </a:tr>
            </a:tbl>
          </a:graphicData>
        </a:graphic>
      </p:graphicFrame>
      <p:sp>
        <p:nvSpPr>
          <p:cNvPr id="3" name="Espace réservé du numéro de diapositive 3">
            <a:extLst>
              <a:ext uri="{FF2B5EF4-FFF2-40B4-BE49-F238E27FC236}">
                <a16:creationId xmlns:a16="http://schemas.microsoft.com/office/drawing/2014/main" id="{438EA072-0A04-6203-802F-E247954A893F}"/>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7A26BC6-3AD6-4031-B39F-1DDABC68D122}" type="slidenum">
              <a:rPr lang="fr-FR" smtClean="0"/>
              <a:pPr>
                <a:defRPr/>
              </a:pPr>
              <a:t>29</a:t>
            </a:fld>
            <a:endParaRPr lang="fr-FR" dirty="0">
              <a:solidFill>
                <a:prstClr val="black">
                  <a:tint val="75000"/>
                </a:prst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01566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A63B8-D4D4-1701-0CA5-4DDDF0A99002}"/>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F1938C8-3439-E07D-B22D-B544E8915A10}"/>
              </a:ext>
            </a:extLst>
          </p:cNvPr>
          <p:cNvSpPr>
            <a:spLocks noGrp="1"/>
          </p:cNvSpPr>
          <p:nvPr>
            <p:ph type="sldNum" sz="quarter" idx="12"/>
          </p:nvPr>
        </p:nvSpPr>
        <p:spPr>
          <a:prstGeom prst="rect">
            <a:avLst/>
          </a:prstGeom>
        </p:spPr>
        <p:txBody>
          <a:bodyPr vert="horz" lIns="91440" tIns="45720" rIns="91440" bIns="45720" rtlCol="0" anchor="ctr"/>
          <a:lstStyle>
            <a:defPPr>
              <a:defRPr lang="fr-FR"/>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7A26BC6-3AD6-4031-B39F-1DDABC68D122}" type="slidenum">
              <a:rPr lang="fr-FR" smtClean="0"/>
              <a:pPr/>
              <a:t>3</a:t>
            </a:fld>
            <a:endParaRPr kumimoji="0" lang="fr-FR" sz="1200" b="1" i="0" u="none" strike="noStrike" kern="1200" cap="none" spc="0" normalizeH="0" baseline="0" noProof="0" dirty="0">
              <a:ln>
                <a:noFill/>
              </a:ln>
              <a:solidFill>
                <a:prstClr val="black">
                  <a:tint val="75000"/>
                </a:prstClr>
              </a:solidFill>
              <a:effectLst/>
              <a:uLnTx/>
              <a:uFillTx/>
              <a:latin typeface="Cambria" panose="02040503050406030204" pitchFamily="18" charset="0"/>
              <a:ea typeface="Cambria" panose="02040503050406030204" pitchFamily="18" charset="0"/>
            </a:endParaRPr>
          </a:p>
        </p:txBody>
      </p:sp>
      <p:sp>
        <p:nvSpPr>
          <p:cNvPr id="2" name="Titre 1">
            <a:extLst>
              <a:ext uri="{FF2B5EF4-FFF2-40B4-BE49-F238E27FC236}">
                <a16:creationId xmlns:a16="http://schemas.microsoft.com/office/drawing/2014/main" id="{AFCCAF68-5EEA-D454-3E81-66EF188D2B87}"/>
              </a:ext>
            </a:extLst>
          </p:cNvPr>
          <p:cNvSpPr>
            <a:spLocks noGrp="1"/>
          </p:cNvSpPr>
          <p:nvPr>
            <p:ph type="title"/>
          </p:nvPr>
        </p:nvSpPr>
        <p:spPr>
          <a:xfrm>
            <a:off x="2615013" y="136525"/>
            <a:ext cx="9048817" cy="687481"/>
          </a:xfrm>
        </p:spPr>
        <p:txBody>
          <a:bodyPr>
            <a:normAutofit/>
          </a:bodyPr>
          <a:lstStyle/>
          <a:p>
            <a:r>
              <a:rPr lang="fr-FR" sz="4000" dirty="0"/>
              <a:t>Les intervenants</a:t>
            </a:r>
          </a:p>
        </p:txBody>
      </p:sp>
      <p:sp>
        <p:nvSpPr>
          <p:cNvPr id="9" name="Rectangle: Rounded Corners 47">
            <a:extLst>
              <a:ext uri="{FF2B5EF4-FFF2-40B4-BE49-F238E27FC236}">
                <a16:creationId xmlns:a16="http://schemas.microsoft.com/office/drawing/2014/main" id="{03020226-74E1-2C32-A855-244719D4F163}"/>
              </a:ext>
            </a:extLst>
          </p:cNvPr>
          <p:cNvSpPr/>
          <p:nvPr/>
        </p:nvSpPr>
        <p:spPr>
          <a:xfrm>
            <a:off x="2615013" y="1594524"/>
            <a:ext cx="7671458" cy="3991308"/>
          </a:xfrm>
          <a:prstGeom prst="roundRect">
            <a:avLst>
              <a:gd name="adj" fmla="val 9873"/>
            </a:avLst>
          </a:prstGeom>
          <a:noFill/>
          <a:ln w="381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Cambria" panose="02040503050406030204" pitchFamily="18" charset="0"/>
              <a:ea typeface="Cambria" panose="02040503050406030204" pitchFamily="18" charset="0"/>
            </a:endParaRPr>
          </a:p>
        </p:txBody>
      </p:sp>
      <p:pic>
        <p:nvPicPr>
          <p:cNvPr id="14" name="Picture Placeholder 46">
            <a:extLst>
              <a:ext uri="{FF2B5EF4-FFF2-40B4-BE49-F238E27FC236}">
                <a16:creationId xmlns:a16="http://schemas.microsoft.com/office/drawing/2014/main" id="{C5B20933-7E78-99ED-5D9C-B65C1EF18746}"/>
              </a:ext>
            </a:extLst>
          </p:cNvPr>
          <p:cNvPicPr preferRelativeResize="0">
            <a:picLocks/>
          </p:cNvPicPr>
          <p:nvPr/>
        </p:nvPicPr>
        <p:blipFill>
          <a:blip r:embed="rId3">
            <a:extLst>
              <a:ext uri="{28A0092B-C50C-407E-A947-70E740481C1C}">
                <a14:useLocalDpi xmlns:a14="http://schemas.microsoft.com/office/drawing/2010/main" val="0"/>
              </a:ext>
            </a:extLst>
          </a:blip>
          <a:srcRect t="1774" b="1774"/>
          <a:stretch/>
        </p:blipFill>
        <p:spPr>
          <a:xfrm>
            <a:off x="7139421" y="2366519"/>
            <a:ext cx="1781852" cy="1747936"/>
          </a:xfrm>
          <a:prstGeom prst="ellipse">
            <a:avLst/>
          </a:prstGeom>
          <a:ln w="76200">
            <a:solidFill>
              <a:srgbClr val="00AEEF"/>
            </a:solidFill>
          </a:ln>
        </p:spPr>
      </p:pic>
      <p:sp>
        <p:nvSpPr>
          <p:cNvPr id="16" name="ZoneTexte 29">
            <a:extLst>
              <a:ext uri="{FF2B5EF4-FFF2-40B4-BE49-F238E27FC236}">
                <a16:creationId xmlns:a16="http://schemas.microsoft.com/office/drawing/2014/main" id="{4B868BC7-FEB6-FDDE-F84F-E137FA961E4A}"/>
              </a:ext>
            </a:extLst>
          </p:cNvPr>
          <p:cNvSpPr txBox="1"/>
          <p:nvPr/>
        </p:nvSpPr>
        <p:spPr>
          <a:xfrm>
            <a:off x="3173152" y="4228062"/>
            <a:ext cx="2947042" cy="954107"/>
          </a:xfrm>
          <a:prstGeom prst="rect">
            <a:avLst/>
          </a:prstGeom>
          <a:noFill/>
        </p:spPr>
        <p:txBody>
          <a:bodyPr wrap="square" rtlCol="0">
            <a:spAutoFit/>
          </a:bodyPr>
          <a:lstStyle/>
          <a:p>
            <a:pPr algn="ctr"/>
            <a:r>
              <a:rPr lang="fr-FR" sz="1400" b="1" dirty="0">
                <a:solidFill>
                  <a:schemeClr val="accent1"/>
                </a:solidFill>
                <a:latin typeface="Cambria" panose="02040503050406030204" pitchFamily="18" charset="0"/>
                <a:ea typeface="Cambria" panose="02040503050406030204" pitchFamily="18" charset="0"/>
              </a:rPr>
              <a:t>Mamadou BALDÉ, PhD</a:t>
            </a:r>
          </a:p>
          <a:p>
            <a:pPr algn="ctr"/>
            <a:r>
              <a:rPr lang="fr-FR" sz="1400" b="1" dirty="0">
                <a:solidFill>
                  <a:schemeClr val="accent1"/>
                </a:solidFill>
                <a:latin typeface="Cambria" panose="02040503050406030204" pitchFamily="18" charset="0"/>
                <a:ea typeface="Cambria" panose="02040503050406030204" pitchFamily="18" charset="0"/>
              </a:rPr>
              <a:t>Consultant Senior</a:t>
            </a:r>
            <a:r>
              <a:rPr lang="fr-FR" sz="1200" b="1" dirty="0">
                <a:solidFill>
                  <a:schemeClr val="accent1"/>
                </a:solidFill>
                <a:latin typeface="Cambria" panose="02040503050406030204" pitchFamily="18" charset="0"/>
                <a:ea typeface="Cambria" panose="02040503050406030204" pitchFamily="18" charset="0"/>
              </a:rPr>
              <a:t> </a:t>
            </a:r>
            <a:r>
              <a:rPr lang="fr-FR" sz="1400" b="1" dirty="0">
                <a:latin typeface="Cambria" panose="02040503050406030204" pitchFamily="18" charset="0"/>
                <a:ea typeface="Cambria" panose="02040503050406030204" pitchFamily="18" charset="0"/>
              </a:rPr>
              <a:t>dans les programmes de R&amp;D et innovation EU collaboratifs </a:t>
            </a:r>
          </a:p>
        </p:txBody>
      </p:sp>
      <p:pic>
        <p:nvPicPr>
          <p:cNvPr id="24" name="Picture Placeholder 46">
            <a:extLst>
              <a:ext uri="{FF2B5EF4-FFF2-40B4-BE49-F238E27FC236}">
                <a16:creationId xmlns:a16="http://schemas.microsoft.com/office/drawing/2014/main" id="{75BBF73F-A08C-F89F-FC7E-44C2162E1A95}"/>
              </a:ext>
            </a:extLst>
          </p:cNvPr>
          <p:cNvPicPr preferRelativeResize="0">
            <a:picLocks/>
          </p:cNvPicPr>
          <p:nvPr/>
        </p:nvPicPr>
        <p:blipFill>
          <a:blip r:embed="rId4">
            <a:extLst>
              <a:ext uri="{28A0092B-C50C-407E-A947-70E740481C1C}">
                <a14:useLocalDpi xmlns:a14="http://schemas.microsoft.com/office/drawing/2010/main" val="0"/>
              </a:ext>
            </a:extLst>
          </a:blip>
          <a:srcRect l="3165" r="3165"/>
          <a:stretch/>
        </p:blipFill>
        <p:spPr>
          <a:xfrm>
            <a:off x="3715459" y="2380358"/>
            <a:ext cx="1708103" cy="1720258"/>
          </a:xfrm>
          <a:prstGeom prst="ellipse">
            <a:avLst/>
          </a:prstGeom>
          <a:ln w="76200">
            <a:solidFill>
              <a:schemeClr val="accent1"/>
            </a:solidFill>
          </a:ln>
        </p:spPr>
      </p:pic>
      <p:sp>
        <p:nvSpPr>
          <p:cNvPr id="27" name="ZoneTexte 29">
            <a:extLst>
              <a:ext uri="{FF2B5EF4-FFF2-40B4-BE49-F238E27FC236}">
                <a16:creationId xmlns:a16="http://schemas.microsoft.com/office/drawing/2014/main" id="{1B885A7A-D568-FD53-A2EE-D37CCE936AEC}"/>
              </a:ext>
            </a:extLst>
          </p:cNvPr>
          <p:cNvSpPr txBox="1"/>
          <p:nvPr/>
        </p:nvSpPr>
        <p:spPr>
          <a:xfrm>
            <a:off x="6747506" y="4240205"/>
            <a:ext cx="2838321" cy="738664"/>
          </a:xfrm>
          <a:prstGeom prst="rect">
            <a:avLst/>
          </a:prstGeom>
          <a:noFill/>
        </p:spPr>
        <p:txBody>
          <a:bodyPr wrap="square" rtlCol="0">
            <a:spAutoFit/>
          </a:bodyPr>
          <a:lstStyle/>
          <a:p>
            <a:pPr algn="ctr"/>
            <a:r>
              <a:rPr lang="fr-FR" sz="1400" b="1" dirty="0">
                <a:solidFill>
                  <a:schemeClr val="accent1"/>
                </a:solidFill>
                <a:latin typeface="Cambria" panose="02040503050406030204" pitchFamily="18" charset="0"/>
                <a:ea typeface="Cambria" panose="02040503050406030204" pitchFamily="18" charset="0"/>
              </a:rPr>
              <a:t>Philippe DUBOIS, CEO</a:t>
            </a:r>
          </a:p>
          <a:p>
            <a:pPr algn="ctr"/>
            <a:r>
              <a:rPr lang="fr-FR" sz="1400" b="1" dirty="0">
                <a:latin typeface="Cambria" panose="02040503050406030204" pitchFamily="18" charset="0"/>
                <a:ea typeface="Cambria" panose="02040503050406030204" pitchFamily="18" charset="0"/>
              </a:rPr>
              <a:t>+30 ans dans le conseil, la Recherche et l’innovation</a:t>
            </a:r>
            <a:endParaRPr lang="fr-FR" sz="1200" b="1" dirty="0">
              <a:latin typeface="Cambria" panose="02040503050406030204" pitchFamily="18" charset="0"/>
              <a:ea typeface="Cambria" panose="02040503050406030204" pitchFamily="18" charset="0"/>
            </a:endParaRPr>
          </a:p>
        </p:txBody>
      </p:sp>
      <p:pic>
        <p:nvPicPr>
          <p:cNvPr id="3" name="Image 2" descr="Une image contenant Police, texte, conception, typographie&#10;&#10;Description générée automatiquement">
            <a:extLst>
              <a:ext uri="{FF2B5EF4-FFF2-40B4-BE49-F238E27FC236}">
                <a16:creationId xmlns:a16="http://schemas.microsoft.com/office/drawing/2014/main" id="{35BF2560-94ED-F2F5-5DB9-F7611CDC500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6685" y="236061"/>
            <a:ext cx="2412878" cy="410910"/>
          </a:xfrm>
          <a:prstGeom prst="rect">
            <a:avLst/>
          </a:prstGeom>
        </p:spPr>
      </p:pic>
      <p:pic>
        <p:nvPicPr>
          <p:cNvPr id="5" name="Image 4" descr="Une image contenant Police, texte, conception, typographie&#10;&#10;Description générée automatiquement">
            <a:extLst>
              <a:ext uri="{FF2B5EF4-FFF2-40B4-BE49-F238E27FC236}">
                <a16:creationId xmlns:a16="http://schemas.microsoft.com/office/drawing/2014/main" id="{0216E8B6-D0FA-607E-3911-870B230201B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181620" y="1764520"/>
            <a:ext cx="2412878" cy="410910"/>
          </a:xfrm>
          <a:prstGeom prst="rect">
            <a:avLst/>
          </a:prstGeom>
        </p:spPr>
      </p:pic>
    </p:spTree>
    <p:extLst>
      <p:ext uri="{BB962C8B-B14F-4D97-AF65-F5344CB8AC3E}">
        <p14:creationId xmlns:p14="http://schemas.microsoft.com/office/powerpoint/2010/main" val="1927738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EFBB9-2DD7-FA3F-D76C-A9E5E9D8D99D}"/>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666B8B22-940C-9088-561F-9602ABB39EFF}"/>
              </a:ext>
            </a:extLst>
          </p:cNvPr>
          <p:cNvSpPr>
            <a:spLocks noGrp="1"/>
          </p:cNvSpPr>
          <p:nvPr>
            <p:ph type="title"/>
          </p:nvPr>
        </p:nvSpPr>
        <p:spPr/>
        <p:txBody>
          <a:bodyPr/>
          <a:lstStyle/>
          <a:p>
            <a:r>
              <a:rPr lang="fr-FR" noProof="0" dirty="0">
                <a:latin typeface="Cambria" panose="02040503050406030204" pitchFamily="18" charset="0"/>
                <a:ea typeface="Cambria" panose="02040503050406030204" pitchFamily="18" charset="0"/>
              </a:rPr>
              <a:t>Réseautage et intégration dans un consortium</a:t>
            </a:r>
          </a:p>
        </p:txBody>
      </p:sp>
      <p:sp>
        <p:nvSpPr>
          <p:cNvPr id="5" name="Espace réservé du texte 4">
            <a:extLst>
              <a:ext uri="{FF2B5EF4-FFF2-40B4-BE49-F238E27FC236}">
                <a16:creationId xmlns:a16="http://schemas.microsoft.com/office/drawing/2014/main" id="{92C5880B-500D-C431-BA67-B02E02ECF039}"/>
              </a:ext>
            </a:extLst>
          </p:cNvPr>
          <p:cNvSpPr>
            <a:spLocks noGrp="1"/>
          </p:cNvSpPr>
          <p:nvPr>
            <p:ph type="body" idx="1"/>
          </p:nvPr>
        </p:nvSpPr>
        <p:spPr/>
        <p:txBody>
          <a:bodyPr/>
          <a:lstStyle/>
          <a:p>
            <a:r>
              <a:rPr lang="fr-FR" noProof="0" dirty="0">
                <a:latin typeface="Cambria" panose="02040503050406030204" pitchFamily="18" charset="0"/>
                <a:ea typeface="Cambria" panose="02040503050406030204" pitchFamily="18" charset="0"/>
              </a:rPr>
              <a:t>Les bonnes pratiques</a:t>
            </a:r>
          </a:p>
        </p:txBody>
      </p:sp>
    </p:spTree>
    <p:extLst>
      <p:ext uri="{BB962C8B-B14F-4D97-AF65-F5344CB8AC3E}">
        <p14:creationId xmlns:p14="http://schemas.microsoft.com/office/powerpoint/2010/main" val="1896009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50494-A9F7-2B35-3931-71B6C6DD964F}"/>
            </a:ext>
          </a:extLst>
        </p:cNvPr>
        <p:cNvGrpSpPr/>
        <p:nvPr/>
      </p:nvGrpSpPr>
      <p:grpSpPr>
        <a:xfrm>
          <a:off x="0" y="0"/>
          <a:ext cx="0" cy="0"/>
          <a:chOff x="0" y="0"/>
          <a:chExt cx="0" cy="0"/>
        </a:xfrm>
      </p:grpSpPr>
      <p:sp>
        <p:nvSpPr>
          <p:cNvPr id="3" name="Espace réservé du numéro de diapositive 3">
            <a:extLst>
              <a:ext uri="{FF2B5EF4-FFF2-40B4-BE49-F238E27FC236}">
                <a16:creationId xmlns:a16="http://schemas.microsoft.com/office/drawing/2014/main" id="{97E42233-10A7-46BF-C6E3-CFA72A8B33A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7A26BC6-3AD6-4031-B39F-1DDABC68D122}" type="slidenum">
              <a:rPr lang="fr-FR" smtClean="0"/>
              <a:pPr>
                <a:defRPr/>
              </a:pPr>
              <a:t>31</a:t>
            </a:fld>
            <a:endParaRPr lang="fr-FR" dirty="0">
              <a:solidFill>
                <a:prstClr val="black">
                  <a:tint val="75000"/>
                </a:prstClr>
              </a:solidFill>
              <a:latin typeface="Cambria" panose="02040503050406030204" pitchFamily="18" charset="0"/>
              <a:ea typeface="Cambria" panose="02040503050406030204" pitchFamily="18" charset="0"/>
            </a:endParaRPr>
          </a:p>
        </p:txBody>
      </p:sp>
      <p:sp>
        <p:nvSpPr>
          <p:cNvPr id="19" name="Titre 1">
            <a:extLst>
              <a:ext uri="{FF2B5EF4-FFF2-40B4-BE49-F238E27FC236}">
                <a16:creationId xmlns:a16="http://schemas.microsoft.com/office/drawing/2014/main" id="{4528456A-D49E-CFAA-BA35-332C6A6F4A6F}"/>
              </a:ext>
            </a:extLst>
          </p:cNvPr>
          <p:cNvSpPr>
            <a:spLocks noGrp="1"/>
          </p:cNvSpPr>
          <p:nvPr>
            <p:ph type="title"/>
          </p:nvPr>
        </p:nvSpPr>
        <p:spPr>
          <a:xfrm>
            <a:off x="483476" y="365125"/>
            <a:ext cx="11214538" cy="687481"/>
          </a:xfrm>
        </p:spPr>
        <p:txBody>
          <a:bodyPr/>
          <a:lstStyle/>
          <a:p>
            <a:r>
              <a:rPr lang="fr-FR" sz="3600" dirty="0"/>
              <a:t>Réseautage et intégration dans un consortium</a:t>
            </a:r>
            <a:endParaRPr lang="fr-FR" sz="3700" dirty="0"/>
          </a:p>
        </p:txBody>
      </p:sp>
      <p:sp>
        <p:nvSpPr>
          <p:cNvPr id="20" name="Google Shape;727;p36">
            <a:extLst>
              <a:ext uri="{FF2B5EF4-FFF2-40B4-BE49-F238E27FC236}">
                <a16:creationId xmlns:a16="http://schemas.microsoft.com/office/drawing/2014/main" id="{68986019-DC69-1561-87D1-DEEB3F517132}"/>
              </a:ext>
            </a:extLst>
          </p:cNvPr>
          <p:cNvSpPr/>
          <p:nvPr/>
        </p:nvSpPr>
        <p:spPr>
          <a:xfrm rot="10800000" flipH="1" flipV="1">
            <a:off x="178128" y="3143460"/>
            <a:ext cx="11483439" cy="67300"/>
          </a:xfrm>
          <a:custGeom>
            <a:avLst/>
            <a:gdLst/>
            <a:ahLst/>
            <a:cxnLst/>
            <a:rect l="l" t="t" r="r" b="b"/>
            <a:pathLst>
              <a:path w="103301" h="1" fill="none" extrusionOk="0">
                <a:moveTo>
                  <a:pt x="0" y="1"/>
                </a:moveTo>
                <a:lnTo>
                  <a:pt x="103300" y="1"/>
                </a:lnTo>
              </a:path>
            </a:pathLst>
          </a:custGeom>
          <a:noFill/>
          <a:ln w="28575" cap="flat" cmpd="sng">
            <a:solidFill>
              <a:schemeClr val="dk2"/>
            </a:solidFill>
            <a:prstDash val="solid"/>
            <a:miter lim="10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 name="Google Shape;728;p36">
            <a:extLst>
              <a:ext uri="{FF2B5EF4-FFF2-40B4-BE49-F238E27FC236}">
                <a16:creationId xmlns:a16="http://schemas.microsoft.com/office/drawing/2014/main" id="{535118FE-E8B0-A5A2-E670-9ADB5E4ADF45}"/>
              </a:ext>
            </a:extLst>
          </p:cNvPr>
          <p:cNvSpPr/>
          <p:nvPr/>
        </p:nvSpPr>
        <p:spPr>
          <a:xfrm>
            <a:off x="7835566" y="1773649"/>
            <a:ext cx="1006704" cy="1249102"/>
          </a:xfrm>
          <a:custGeom>
            <a:avLst/>
            <a:gdLst/>
            <a:ahLst/>
            <a:cxnLst/>
            <a:rect l="l" t="t" r="r" b="b"/>
            <a:pathLst>
              <a:path w="11986" h="14809" extrusionOk="0">
                <a:moveTo>
                  <a:pt x="5993" y="1"/>
                </a:moveTo>
                <a:cubicBezTo>
                  <a:pt x="2683" y="1"/>
                  <a:pt x="1" y="2682"/>
                  <a:pt x="1" y="5992"/>
                </a:cubicBezTo>
                <a:cubicBezTo>
                  <a:pt x="1" y="7679"/>
                  <a:pt x="698" y="9200"/>
                  <a:pt x="1818" y="10289"/>
                </a:cubicBezTo>
                <a:lnTo>
                  <a:pt x="5993" y="14808"/>
                </a:lnTo>
                <a:lnTo>
                  <a:pt x="10167" y="10289"/>
                </a:lnTo>
                <a:cubicBezTo>
                  <a:pt x="11288" y="9202"/>
                  <a:pt x="11986" y="7679"/>
                  <a:pt x="11986" y="5992"/>
                </a:cubicBezTo>
                <a:cubicBezTo>
                  <a:pt x="11986" y="2684"/>
                  <a:pt x="9303" y="1"/>
                  <a:pt x="59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700">
              <a:latin typeface="Cambria" panose="02040503050406030204" pitchFamily="18" charset="0"/>
              <a:ea typeface="Cambria" panose="02040503050406030204" pitchFamily="18" charset="0"/>
              <a:cs typeface="Fira Sans Condensed Medium"/>
              <a:sym typeface="Fira Sans Condensed Medium"/>
            </a:endParaRPr>
          </a:p>
        </p:txBody>
      </p:sp>
      <p:sp>
        <p:nvSpPr>
          <p:cNvPr id="22" name="Google Shape;729;p36">
            <a:extLst>
              <a:ext uri="{FF2B5EF4-FFF2-40B4-BE49-F238E27FC236}">
                <a16:creationId xmlns:a16="http://schemas.microsoft.com/office/drawing/2014/main" id="{01A6E465-9C64-BCCB-52B9-30689E7E0C61}"/>
              </a:ext>
            </a:extLst>
          </p:cNvPr>
          <p:cNvSpPr/>
          <p:nvPr/>
        </p:nvSpPr>
        <p:spPr>
          <a:xfrm>
            <a:off x="8222314" y="3098874"/>
            <a:ext cx="233207" cy="234282"/>
          </a:xfrm>
          <a:custGeom>
            <a:avLst/>
            <a:gdLst/>
            <a:ahLst/>
            <a:cxnLst/>
            <a:rect l="l" t="t" r="r" b="b"/>
            <a:pathLst>
              <a:path w="3538" h="3539" extrusionOk="0">
                <a:moveTo>
                  <a:pt x="1769" y="1"/>
                </a:moveTo>
                <a:cubicBezTo>
                  <a:pt x="793" y="1"/>
                  <a:pt x="1" y="792"/>
                  <a:pt x="1" y="1770"/>
                </a:cubicBezTo>
                <a:cubicBezTo>
                  <a:pt x="1" y="2747"/>
                  <a:pt x="793" y="3539"/>
                  <a:pt x="1769" y="3539"/>
                </a:cubicBezTo>
                <a:cubicBezTo>
                  <a:pt x="2746" y="3539"/>
                  <a:pt x="3538" y="2747"/>
                  <a:pt x="3538" y="1770"/>
                </a:cubicBezTo>
                <a:cubicBezTo>
                  <a:pt x="3538" y="792"/>
                  <a:pt x="2746" y="1"/>
                  <a:pt x="1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 name="Google Shape;731;p36">
            <a:extLst>
              <a:ext uri="{FF2B5EF4-FFF2-40B4-BE49-F238E27FC236}">
                <a16:creationId xmlns:a16="http://schemas.microsoft.com/office/drawing/2014/main" id="{995E642E-DDE4-35A0-82F0-DF6A857494B3}"/>
              </a:ext>
            </a:extLst>
          </p:cNvPr>
          <p:cNvSpPr txBox="1"/>
          <p:nvPr/>
        </p:nvSpPr>
        <p:spPr>
          <a:xfrm>
            <a:off x="6784151" y="3318368"/>
            <a:ext cx="2856440" cy="477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fr-FR" sz="2400" dirty="0">
                <a:solidFill>
                  <a:schemeClr val="accent5"/>
                </a:solidFill>
                <a:latin typeface="Cambria" panose="02040503050406030204" pitchFamily="18" charset="0"/>
                <a:ea typeface="Cambria" panose="02040503050406030204" pitchFamily="18" charset="0"/>
                <a:cs typeface="Fira Sans Condensed Medium"/>
                <a:sym typeface="Fira Sans Condensed Medium"/>
              </a:rPr>
              <a:t> Développer une stratégie de réseautage</a:t>
            </a:r>
          </a:p>
        </p:txBody>
      </p:sp>
      <p:sp>
        <p:nvSpPr>
          <p:cNvPr id="24" name="Google Shape;732;p36">
            <a:extLst>
              <a:ext uri="{FF2B5EF4-FFF2-40B4-BE49-F238E27FC236}">
                <a16:creationId xmlns:a16="http://schemas.microsoft.com/office/drawing/2014/main" id="{3508C20F-C953-B0E0-8FD0-D9010E9CE5E9}"/>
              </a:ext>
            </a:extLst>
          </p:cNvPr>
          <p:cNvSpPr/>
          <p:nvPr/>
        </p:nvSpPr>
        <p:spPr>
          <a:xfrm>
            <a:off x="1051146" y="3099364"/>
            <a:ext cx="233207" cy="234264"/>
          </a:xfrm>
          <a:custGeom>
            <a:avLst/>
            <a:gdLst/>
            <a:ahLst/>
            <a:cxnLst/>
            <a:rect l="l" t="t" r="r" b="b"/>
            <a:pathLst>
              <a:path w="3538" h="3539" extrusionOk="0">
                <a:moveTo>
                  <a:pt x="1769" y="1"/>
                </a:moveTo>
                <a:cubicBezTo>
                  <a:pt x="793" y="1"/>
                  <a:pt x="1" y="792"/>
                  <a:pt x="1" y="1770"/>
                </a:cubicBezTo>
                <a:cubicBezTo>
                  <a:pt x="1" y="2747"/>
                  <a:pt x="793" y="3539"/>
                  <a:pt x="1769" y="3539"/>
                </a:cubicBezTo>
                <a:cubicBezTo>
                  <a:pt x="2746" y="3539"/>
                  <a:pt x="3538" y="2747"/>
                  <a:pt x="3538" y="1770"/>
                </a:cubicBezTo>
                <a:cubicBezTo>
                  <a:pt x="3538" y="792"/>
                  <a:pt x="2746" y="1"/>
                  <a:pt x="1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 name="Google Shape;733;p36">
            <a:extLst>
              <a:ext uri="{FF2B5EF4-FFF2-40B4-BE49-F238E27FC236}">
                <a16:creationId xmlns:a16="http://schemas.microsoft.com/office/drawing/2014/main" id="{C48A8084-7117-7EF1-E2A6-FBD5D8750983}"/>
              </a:ext>
            </a:extLst>
          </p:cNvPr>
          <p:cNvSpPr/>
          <p:nvPr/>
        </p:nvSpPr>
        <p:spPr>
          <a:xfrm>
            <a:off x="664397" y="1773649"/>
            <a:ext cx="1006704" cy="1249102"/>
          </a:xfrm>
          <a:custGeom>
            <a:avLst/>
            <a:gdLst/>
            <a:ahLst/>
            <a:cxnLst/>
            <a:rect l="l" t="t" r="r" b="b"/>
            <a:pathLst>
              <a:path w="11986" h="14809" extrusionOk="0">
                <a:moveTo>
                  <a:pt x="5993" y="1"/>
                </a:moveTo>
                <a:cubicBezTo>
                  <a:pt x="2683" y="1"/>
                  <a:pt x="1" y="2682"/>
                  <a:pt x="1" y="5992"/>
                </a:cubicBezTo>
                <a:cubicBezTo>
                  <a:pt x="1" y="7679"/>
                  <a:pt x="698" y="9200"/>
                  <a:pt x="1818" y="10289"/>
                </a:cubicBezTo>
                <a:lnTo>
                  <a:pt x="5993" y="14808"/>
                </a:lnTo>
                <a:lnTo>
                  <a:pt x="10167" y="10289"/>
                </a:lnTo>
                <a:cubicBezTo>
                  <a:pt x="11288" y="9202"/>
                  <a:pt x="11986" y="7679"/>
                  <a:pt x="11986" y="5992"/>
                </a:cubicBezTo>
                <a:cubicBezTo>
                  <a:pt x="11986" y="2684"/>
                  <a:pt x="9303" y="1"/>
                  <a:pt x="5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700">
              <a:latin typeface="Cambria" panose="02040503050406030204" pitchFamily="18" charset="0"/>
              <a:ea typeface="Cambria" panose="02040503050406030204" pitchFamily="18" charset="0"/>
              <a:cs typeface="Fira Sans Condensed Medium"/>
              <a:sym typeface="Fira Sans Condensed Medium"/>
            </a:endParaRPr>
          </a:p>
        </p:txBody>
      </p:sp>
      <p:sp>
        <p:nvSpPr>
          <p:cNvPr id="26" name="Google Shape;735;p36">
            <a:extLst>
              <a:ext uri="{FF2B5EF4-FFF2-40B4-BE49-F238E27FC236}">
                <a16:creationId xmlns:a16="http://schemas.microsoft.com/office/drawing/2014/main" id="{CAC7CA43-AC86-53AB-1E1C-17BDDFE25334}"/>
              </a:ext>
            </a:extLst>
          </p:cNvPr>
          <p:cNvSpPr txBox="1"/>
          <p:nvPr/>
        </p:nvSpPr>
        <p:spPr>
          <a:xfrm>
            <a:off x="23768" y="3488113"/>
            <a:ext cx="2459071" cy="477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fr-FR" sz="2400" dirty="0">
                <a:solidFill>
                  <a:schemeClr val="accent2"/>
                </a:solidFill>
                <a:latin typeface="Cambria" panose="02040503050406030204" pitchFamily="18" charset="0"/>
                <a:ea typeface="Cambria" panose="02040503050406030204" pitchFamily="18" charset="0"/>
                <a:cs typeface="Fira Sans Condensed Medium"/>
                <a:sym typeface="Fira Sans Condensed Medium"/>
              </a:rPr>
              <a:t>Définir clairement son projet de R&amp;D </a:t>
            </a:r>
          </a:p>
        </p:txBody>
      </p:sp>
      <p:sp>
        <p:nvSpPr>
          <p:cNvPr id="27" name="Google Shape;736;p36">
            <a:extLst>
              <a:ext uri="{FF2B5EF4-FFF2-40B4-BE49-F238E27FC236}">
                <a16:creationId xmlns:a16="http://schemas.microsoft.com/office/drawing/2014/main" id="{B10ED622-4361-653F-F2BE-126A05A796AF}"/>
              </a:ext>
            </a:extLst>
          </p:cNvPr>
          <p:cNvSpPr/>
          <p:nvPr/>
        </p:nvSpPr>
        <p:spPr>
          <a:xfrm>
            <a:off x="2967825" y="1773649"/>
            <a:ext cx="1006704" cy="1249102"/>
          </a:xfrm>
          <a:custGeom>
            <a:avLst/>
            <a:gdLst/>
            <a:ahLst/>
            <a:cxnLst/>
            <a:rect l="l" t="t" r="r" b="b"/>
            <a:pathLst>
              <a:path w="11986" h="14809" extrusionOk="0">
                <a:moveTo>
                  <a:pt x="5993" y="1"/>
                </a:moveTo>
                <a:cubicBezTo>
                  <a:pt x="2683" y="1"/>
                  <a:pt x="1" y="2682"/>
                  <a:pt x="1" y="5992"/>
                </a:cubicBezTo>
                <a:cubicBezTo>
                  <a:pt x="1" y="7679"/>
                  <a:pt x="698" y="9200"/>
                  <a:pt x="1818" y="10289"/>
                </a:cubicBezTo>
                <a:lnTo>
                  <a:pt x="5993" y="14808"/>
                </a:lnTo>
                <a:lnTo>
                  <a:pt x="10167" y="10289"/>
                </a:lnTo>
                <a:cubicBezTo>
                  <a:pt x="11288" y="9202"/>
                  <a:pt x="11986" y="7679"/>
                  <a:pt x="11986" y="5992"/>
                </a:cubicBezTo>
                <a:cubicBezTo>
                  <a:pt x="11986" y="2684"/>
                  <a:pt x="9303" y="1"/>
                  <a:pt x="5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700">
              <a:latin typeface="Cambria" panose="02040503050406030204" pitchFamily="18" charset="0"/>
              <a:ea typeface="Cambria" panose="02040503050406030204" pitchFamily="18" charset="0"/>
              <a:cs typeface="Fira Sans Condensed Medium"/>
              <a:sym typeface="Fira Sans Condensed Medium"/>
            </a:endParaRPr>
          </a:p>
        </p:txBody>
      </p:sp>
      <p:sp>
        <p:nvSpPr>
          <p:cNvPr id="28" name="Google Shape;737;p36">
            <a:extLst>
              <a:ext uri="{FF2B5EF4-FFF2-40B4-BE49-F238E27FC236}">
                <a16:creationId xmlns:a16="http://schemas.microsoft.com/office/drawing/2014/main" id="{8D87893B-9B0F-6CE7-982C-91235D61BB00}"/>
              </a:ext>
            </a:extLst>
          </p:cNvPr>
          <p:cNvSpPr/>
          <p:nvPr/>
        </p:nvSpPr>
        <p:spPr>
          <a:xfrm>
            <a:off x="3354573" y="3093212"/>
            <a:ext cx="233207" cy="234282"/>
          </a:xfrm>
          <a:custGeom>
            <a:avLst/>
            <a:gdLst/>
            <a:ahLst/>
            <a:cxnLst/>
            <a:rect l="l" t="t" r="r" b="b"/>
            <a:pathLst>
              <a:path w="3538" h="3539" extrusionOk="0">
                <a:moveTo>
                  <a:pt x="1769" y="1"/>
                </a:moveTo>
                <a:cubicBezTo>
                  <a:pt x="793" y="1"/>
                  <a:pt x="1" y="792"/>
                  <a:pt x="1" y="1770"/>
                </a:cubicBezTo>
                <a:cubicBezTo>
                  <a:pt x="1" y="2747"/>
                  <a:pt x="793" y="3539"/>
                  <a:pt x="1769" y="3539"/>
                </a:cubicBezTo>
                <a:cubicBezTo>
                  <a:pt x="2746" y="3539"/>
                  <a:pt x="3538" y="2747"/>
                  <a:pt x="3538" y="1770"/>
                </a:cubicBezTo>
                <a:cubicBezTo>
                  <a:pt x="3538" y="792"/>
                  <a:pt x="2746" y="1"/>
                  <a:pt x="17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 name="Google Shape;739;p36">
            <a:extLst>
              <a:ext uri="{FF2B5EF4-FFF2-40B4-BE49-F238E27FC236}">
                <a16:creationId xmlns:a16="http://schemas.microsoft.com/office/drawing/2014/main" id="{A54A3455-C71F-75D9-B974-249076608C50}"/>
              </a:ext>
            </a:extLst>
          </p:cNvPr>
          <p:cNvSpPr txBox="1"/>
          <p:nvPr/>
        </p:nvSpPr>
        <p:spPr>
          <a:xfrm>
            <a:off x="2169170" y="3464363"/>
            <a:ext cx="2334250" cy="477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2400" dirty="0">
                <a:solidFill>
                  <a:schemeClr val="accent3"/>
                </a:solidFill>
                <a:latin typeface="Cambria" panose="02040503050406030204" pitchFamily="18" charset="0"/>
                <a:ea typeface="Cambria" panose="02040503050406030204" pitchFamily="18" charset="0"/>
                <a:cs typeface="Fira Sans Condensed Medium"/>
                <a:sym typeface="Fira Sans Condensed Medium"/>
              </a:rPr>
              <a:t>Positionnement sur un programme</a:t>
            </a:r>
            <a:endParaRPr sz="2400" dirty="0">
              <a:solidFill>
                <a:schemeClr val="accent3"/>
              </a:solidFill>
              <a:latin typeface="Cambria" panose="02040503050406030204" pitchFamily="18" charset="0"/>
              <a:ea typeface="Cambria" panose="02040503050406030204" pitchFamily="18" charset="0"/>
              <a:cs typeface="Fira Sans Condensed Medium"/>
              <a:sym typeface="Fira Sans Condensed Medium"/>
            </a:endParaRPr>
          </a:p>
        </p:txBody>
      </p:sp>
      <p:sp>
        <p:nvSpPr>
          <p:cNvPr id="30" name="Google Shape;740;p36">
            <a:extLst>
              <a:ext uri="{FF2B5EF4-FFF2-40B4-BE49-F238E27FC236}">
                <a16:creationId xmlns:a16="http://schemas.microsoft.com/office/drawing/2014/main" id="{515D23FA-9D78-11B2-A23B-734EEEB2D836}"/>
              </a:ext>
            </a:extLst>
          </p:cNvPr>
          <p:cNvSpPr/>
          <p:nvPr/>
        </p:nvSpPr>
        <p:spPr>
          <a:xfrm>
            <a:off x="5259184" y="1773649"/>
            <a:ext cx="1006704" cy="1249102"/>
          </a:xfrm>
          <a:custGeom>
            <a:avLst/>
            <a:gdLst/>
            <a:ahLst/>
            <a:cxnLst/>
            <a:rect l="l" t="t" r="r" b="b"/>
            <a:pathLst>
              <a:path w="11986" h="14809" extrusionOk="0">
                <a:moveTo>
                  <a:pt x="5993" y="1"/>
                </a:moveTo>
                <a:cubicBezTo>
                  <a:pt x="2683" y="1"/>
                  <a:pt x="1" y="2682"/>
                  <a:pt x="1" y="5992"/>
                </a:cubicBezTo>
                <a:cubicBezTo>
                  <a:pt x="1" y="7679"/>
                  <a:pt x="698" y="9200"/>
                  <a:pt x="1818" y="10289"/>
                </a:cubicBezTo>
                <a:lnTo>
                  <a:pt x="5993" y="14808"/>
                </a:lnTo>
                <a:lnTo>
                  <a:pt x="10167" y="10289"/>
                </a:lnTo>
                <a:cubicBezTo>
                  <a:pt x="11288" y="9202"/>
                  <a:pt x="11986" y="7679"/>
                  <a:pt x="11986" y="5992"/>
                </a:cubicBezTo>
                <a:cubicBezTo>
                  <a:pt x="11986" y="2684"/>
                  <a:pt x="9303" y="1"/>
                  <a:pt x="5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700">
              <a:latin typeface="Cambria" panose="02040503050406030204" pitchFamily="18" charset="0"/>
              <a:ea typeface="Cambria" panose="02040503050406030204" pitchFamily="18" charset="0"/>
              <a:cs typeface="Fira Sans Condensed Medium"/>
              <a:sym typeface="Fira Sans Condensed Medium"/>
            </a:endParaRPr>
          </a:p>
        </p:txBody>
      </p:sp>
      <p:sp>
        <p:nvSpPr>
          <p:cNvPr id="31" name="Google Shape;741;p36">
            <a:extLst>
              <a:ext uri="{FF2B5EF4-FFF2-40B4-BE49-F238E27FC236}">
                <a16:creationId xmlns:a16="http://schemas.microsoft.com/office/drawing/2014/main" id="{9519CCD9-6078-1058-C905-D6CB8A719ED7}"/>
              </a:ext>
            </a:extLst>
          </p:cNvPr>
          <p:cNvSpPr/>
          <p:nvPr/>
        </p:nvSpPr>
        <p:spPr>
          <a:xfrm>
            <a:off x="5645933" y="3097984"/>
            <a:ext cx="233207" cy="234282"/>
          </a:xfrm>
          <a:custGeom>
            <a:avLst/>
            <a:gdLst/>
            <a:ahLst/>
            <a:cxnLst/>
            <a:rect l="l" t="t" r="r" b="b"/>
            <a:pathLst>
              <a:path w="3538" h="3539" extrusionOk="0">
                <a:moveTo>
                  <a:pt x="1769" y="1"/>
                </a:moveTo>
                <a:cubicBezTo>
                  <a:pt x="793" y="1"/>
                  <a:pt x="1" y="792"/>
                  <a:pt x="1" y="1770"/>
                </a:cubicBezTo>
                <a:cubicBezTo>
                  <a:pt x="1" y="2747"/>
                  <a:pt x="793" y="3539"/>
                  <a:pt x="1769" y="3539"/>
                </a:cubicBezTo>
                <a:cubicBezTo>
                  <a:pt x="2746" y="3539"/>
                  <a:pt x="3538" y="2747"/>
                  <a:pt x="3538" y="1770"/>
                </a:cubicBezTo>
                <a:cubicBezTo>
                  <a:pt x="3538" y="792"/>
                  <a:pt x="2746" y="1"/>
                  <a:pt x="17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 name="Google Shape;743;p36">
            <a:extLst>
              <a:ext uri="{FF2B5EF4-FFF2-40B4-BE49-F238E27FC236}">
                <a16:creationId xmlns:a16="http://schemas.microsoft.com/office/drawing/2014/main" id="{9A6C1AFF-7FF8-39E2-2E97-541158480F18}"/>
              </a:ext>
            </a:extLst>
          </p:cNvPr>
          <p:cNvSpPr txBox="1"/>
          <p:nvPr/>
        </p:nvSpPr>
        <p:spPr>
          <a:xfrm>
            <a:off x="4449901" y="3464363"/>
            <a:ext cx="2334250" cy="477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fr-FR" sz="2400" dirty="0">
                <a:solidFill>
                  <a:schemeClr val="accent4"/>
                </a:solidFill>
                <a:latin typeface="Cambria" panose="02040503050406030204" pitchFamily="18" charset="0"/>
                <a:ea typeface="Cambria" panose="02040503050406030204" pitchFamily="18" charset="0"/>
                <a:cs typeface="Fira Sans Condensed Medium"/>
                <a:sym typeface="Fira Sans Condensed Medium"/>
              </a:rPr>
              <a:t> Rédiger une note conceptuelle (One page)</a:t>
            </a:r>
          </a:p>
        </p:txBody>
      </p:sp>
      <p:pic>
        <p:nvPicPr>
          <p:cNvPr id="33" name="Graphique 32" descr="Puzzle avec un remplissage uni">
            <a:extLst>
              <a:ext uri="{FF2B5EF4-FFF2-40B4-BE49-F238E27FC236}">
                <a16:creationId xmlns:a16="http://schemas.microsoft.com/office/drawing/2014/main" id="{2773AB1E-9DF0-1183-62F6-C6ACCFCC9D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0091" y="2078738"/>
            <a:ext cx="566726" cy="566726"/>
          </a:xfrm>
          <a:prstGeom prst="rect">
            <a:avLst/>
          </a:prstGeom>
        </p:spPr>
      </p:pic>
      <p:sp>
        <p:nvSpPr>
          <p:cNvPr id="34" name="Google Shape;728;p36">
            <a:extLst>
              <a:ext uri="{FF2B5EF4-FFF2-40B4-BE49-F238E27FC236}">
                <a16:creationId xmlns:a16="http://schemas.microsoft.com/office/drawing/2014/main" id="{30A9B7A2-CA50-97E7-3F39-FE99C119BFA2}"/>
              </a:ext>
            </a:extLst>
          </p:cNvPr>
          <p:cNvSpPr/>
          <p:nvPr/>
        </p:nvSpPr>
        <p:spPr>
          <a:xfrm>
            <a:off x="10382403" y="1750023"/>
            <a:ext cx="1006704" cy="1249102"/>
          </a:xfrm>
          <a:custGeom>
            <a:avLst/>
            <a:gdLst/>
            <a:ahLst/>
            <a:cxnLst/>
            <a:rect l="l" t="t" r="r" b="b"/>
            <a:pathLst>
              <a:path w="11986" h="14809" extrusionOk="0">
                <a:moveTo>
                  <a:pt x="5993" y="1"/>
                </a:moveTo>
                <a:cubicBezTo>
                  <a:pt x="2683" y="1"/>
                  <a:pt x="1" y="2682"/>
                  <a:pt x="1" y="5992"/>
                </a:cubicBezTo>
                <a:cubicBezTo>
                  <a:pt x="1" y="7679"/>
                  <a:pt x="698" y="9200"/>
                  <a:pt x="1818" y="10289"/>
                </a:cubicBezTo>
                <a:lnTo>
                  <a:pt x="5993" y="14808"/>
                </a:lnTo>
                <a:lnTo>
                  <a:pt x="10167" y="10289"/>
                </a:lnTo>
                <a:cubicBezTo>
                  <a:pt x="11288" y="9202"/>
                  <a:pt x="11986" y="7679"/>
                  <a:pt x="11986" y="5992"/>
                </a:cubicBezTo>
                <a:cubicBezTo>
                  <a:pt x="11986" y="2684"/>
                  <a:pt x="9303" y="1"/>
                  <a:pt x="5993" y="1"/>
                </a:cubicBezTo>
                <a:close/>
              </a:path>
            </a:pathLst>
          </a:custGeom>
          <a:solidFill>
            <a:srgbClr val="7030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700">
              <a:latin typeface="Cambria" panose="02040503050406030204" pitchFamily="18" charset="0"/>
              <a:ea typeface="Cambria" panose="02040503050406030204" pitchFamily="18" charset="0"/>
              <a:cs typeface="Fira Sans Condensed Medium"/>
              <a:sym typeface="Fira Sans Condensed Medium"/>
            </a:endParaRPr>
          </a:p>
        </p:txBody>
      </p:sp>
      <p:sp>
        <p:nvSpPr>
          <p:cNvPr id="35" name="Google Shape;729;p36">
            <a:extLst>
              <a:ext uri="{FF2B5EF4-FFF2-40B4-BE49-F238E27FC236}">
                <a16:creationId xmlns:a16="http://schemas.microsoft.com/office/drawing/2014/main" id="{1C0D5524-F38F-964E-6696-448DE555623B}"/>
              </a:ext>
            </a:extLst>
          </p:cNvPr>
          <p:cNvSpPr/>
          <p:nvPr/>
        </p:nvSpPr>
        <p:spPr>
          <a:xfrm>
            <a:off x="10769151" y="3075248"/>
            <a:ext cx="233207" cy="234282"/>
          </a:xfrm>
          <a:custGeom>
            <a:avLst/>
            <a:gdLst/>
            <a:ahLst/>
            <a:cxnLst/>
            <a:rect l="l" t="t" r="r" b="b"/>
            <a:pathLst>
              <a:path w="3538" h="3539" extrusionOk="0">
                <a:moveTo>
                  <a:pt x="1769" y="1"/>
                </a:moveTo>
                <a:cubicBezTo>
                  <a:pt x="793" y="1"/>
                  <a:pt x="1" y="792"/>
                  <a:pt x="1" y="1770"/>
                </a:cubicBezTo>
                <a:cubicBezTo>
                  <a:pt x="1" y="2747"/>
                  <a:pt x="793" y="3539"/>
                  <a:pt x="1769" y="3539"/>
                </a:cubicBezTo>
                <a:cubicBezTo>
                  <a:pt x="2746" y="3539"/>
                  <a:pt x="3538" y="2747"/>
                  <a:pt x="3538" y="1770"/>
                </a:cubicBezTo>
                <a:cubicBezTo>
                  <a:pt x="3538" y="792"/>
                  <a:pt x="2746" y="1"/>
                  <a:pt x="1769" y="1"/>
                </a:cubicBez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pic>
        <p:nvPicPr>
          <p:cNvPr id="36" name="Graphique 35" descr="Carte topographique avec un remplissage uni">
            <a:extLst>
              <a:ext uri="{FF2B5EF4-FFF2-40B4-BE49-F238E27FC236}">
                <a16:creationId xmlns:a16="http://schemas.microsoft.com/office/drawing/2014/main" id="{019A2AFC-A573-7A0B-FCD4-28605B5004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44884" y="2114967"/>
            <a:ext cx="431461" cy="431461"/>
          </a:xfrm>
          <a:prstGeom prst="rect">
            <a:avLst/>
          </a:prstGeom>
        </p:spPr>
      </p:pic>
      <p:pic>
        <p:nvPicPr>
          <p:cNvPr id="37" name="Graphique 36" descr="Document avec un remplissage uni">
            <a:extLst>
              <a:ext uri="{FF2B5EF4-FFF2-40B4-BE49-F238E27FC236}">
                <a16:creationId xmlns:a16="http://schemas.microsoft.com/office/drawing/2014/main" id="{EBE97FA0-FF3F-F8D7-61DB-0456536DF5D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63615" y="2144905"/>
            <a:ext cx="457200" cy="457200"/>
          </a:xfrm>
          <a:prstGeom prst="rect">
            <a:avLst/>
          </a:prstGeom>
        </p:spPr>
      </p:pic>
      <p:pic>
        <p:nvPicPr>
          <p:cNvPr id="38" name="Graphique 37" descr="Pièces d’échiquier avec un remplissage uni">
            <a:extLst>
              <a:ext uri="{FF2B5EF4-FFF2-40B4-BE49-F238E27FC236}">
                <a16:creationId xmlns:a16="http://schemas.microsoft.com/office/drawing/2014/main" id="{D8FA695F-B156-53F9-75C4-B651B335808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80057" y="2105507"/>
            <a:ext cx="496598" cy="496598"/>
          </a:xfrm>
          <a:prstGeom prst="rect">
            <a:avLst/>
          </a:prstGeom>
        </p:spPr>
      </p:pic>
      <p:pic>
        <p:nvPicPr>
          <p:cNvPr id="39" name="Graphique 38" descr="Diamant avec un remplissage uni">
            <a:extLst>
              <a:ext uri="{FF2B5EF4-FFF2-40B4-BE49-F238E27FC236}">
                <a16:creationId xmlns:a16="http://schemas.microsoft.com/office/drawing/2014/main" id="{300AEC2D-6885-7DD8-B8E5-658A65DC22E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638573" y="2033865"/>
            <a:ext cx="540277" cy="540277"/>
          </a:xfrm>
          <a:prstGeom prst="rect">
            <a:avLst/>
          </a:prstGeom>
        </p:spPr>
      </p:pic>
      <p:sp>
        <p:nvSpPr>
          <p:cNvPr id="40" name="Google Shape;731;p36">
            <a:extLst>
              <a:ext uri="{FF2B5EF4-FFF2-40B4-BE49-F238E27FC236}">
                <a16:creationId xmlns:a16="http://schemas.microsoft.com/office/drawing/2014/main" id="{9C9E315E-C1A8-1A0D-9135-FCC7382534D5}"/>
              </a:ext>
            </a:extLst>
          </p:cNvPr>
          <p:cNvSpPr txBox="1"/>
          <p:nvPr/>
        </p:nvSpPr>
        <p:spPr>
          <a:xfrm>
            <a:off x="9522805" y="3318023"/>
            <a:ext cx="2856440" cy="477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fr-FR" sz="2400" dirty="0">
                <a:solidFill>
                  <a:srgbClr val="7030A0"/>
                </a:solidFill>
                <a:latin typeface="Cambria" panose="02040503050406030204" pitchFamily="18" charset="0"/>
                <a:ea typeface="Cambria" panose="02040503050406030204" pitchFamily="18" charset="0"/>
                <a:cs typeface="Fira Sans Condensed Medium"/>
                <a:sym typeface="Fira Sans Condensed Medium"/>
              </a:rPr>
              <a:t>Construire ses relations</a:t>
            </a:r>
          </a:p>
        </p:txBody>
      </p:sp>
    </p:spTree>
    <p:extLst>
      <p:ext uri="{BB962C8B-B14F-4D97-AF65-F5344CB8AC3E}">
        <p14:creationId xmlns:p14="http://schemas.microsoft.com/office/powerpoint/2010/main" val="1255943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7AF52-6884-899E-83EC-DE173BEB0135}"/>
            </a:ext>
          </a:extLst>
        </p:cNvPr>
        <p:cNvGrpSpPr/>
        <p:nvPr/>
      </p:nvGrpSpPr>
      <p:grpSpPr>
        <a:xfrm>
          <a:off x="0" y="0"/>
          <a:ext cx="0" cy="0"/>
          <a:chOff x="0" y="0"/>
          <a:chExt cx="0" cy="0"/>
        </a:xfrm>
      </p:grpSpPr>
      <p:sp>
        <p:nvSpPr>
          <p:cNvPr id="3" name="Espace réservé du numéro de diapositive 3">
            <a:extLst>
              <a:ext uri="{FF2B5EF4-FFF2-40B4-BE49-F238E27FC236}">
                <a16:creationId xmlns:a16="http://schemas.microsoft.com/office/drawing/2014/main" id="{AC49A704-62B2-EACC-1E2B-01E783799A4C}"/>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7A26BC6-3AD6-4031-B39F-1DDABC68D122}" type="slidenum">
              <a:rPr lang="fr-FR" smtClean="0"/>
              <a:pPr>
                <a:defRPr/>
              </a:pPr>
              <a:t>32</a:t>
            </a:fld>
            <a:endParaRPr lang="fr-FR" dirty="0">
              <a:solidFill>
                <a:prstClr val="black">
                  <a:tint val="75000"/>
                </a:prstClr>
              </a:solidFill>
              <a:latin typeface="Cambria" panose="02040503050406030204" pitchFamily="18" charset="0"/>
              <a:ea typeface="Cambria" panose="02040503050406030204" pitchFamily="18" charset="0"/>
            </a:endParaRPr>
          </a:p>
        </p:txBody>
      </p:sp>
      <p:sp>
        <p:nvSpPr>
          <p:cNvPr id="19" name="Titre 1">
            <a:extLst>
              <a:ext uri="{FF2B5EF4-FFF2-40B4-BE49-F238E27FC236}">
                <a16:creationId xmlns:a16="http://schemas.microsoft.com/office/drawing/2014/main" id="{5EC54B39-A16D-9AEF-75D2-82358EBBC6E6}"/>
              </a:ext>
            </a:extLst>
          </p:cNvPr>
          <p:cNvSpPr>
            <a:spLocks noGrp="1"/>
          </p:cNvSpPr>
          <p:nvPr>
            <p:ph type="title"/>
          </p:nvPr>
        </p:nvSpPr>
        <p:spPr>
          <a:xfrm>
            <a:off x="483476" y="365125"/>
            <a:ext cx="11214538" cy="687481"/>
          </a:xfrm>
        </p:spPr>
        <p:txBody>
          <a:bodyPr/>
          <a:lstStyle/>
          <a:p>
            <a:r>
              <a:rPr lang="fr-FR" sz="3600" dirty="0"/>
              <a:t>Réseautage et intégration dans un consortium (1/3)</a:t>
            </a:r>
            <a:endParaRPr lang="fr-FR" sz="3700" dirty="0"/>
          </a:p>
        </p:txBody>
      </p:sp>
      <p:cxnSp>
        <p:nvCxnSpPr>
          <p:cNvPr id="2" name="Google Shape;282;p23">
            <a:extLst>
              <a:ext uri="{FF2B5EF4-FFF2-40B4-BE49-F238E27FC236}">
                <a16:creationId xmlns:a16="http://schemas.microsoft.com/office/drawing/2014/main" id="{6C705EEB-4D3C-02BF-29A6-C62E784B07D7}"/>
              </a:ext>
            </a:extLst>
          </p:cNvPr>
          <p:cNvCxnSpPr>
            <a:cxnSpLocks/>
            <a:stCxn id="50" idx="3"/>
          </p:cNvCxnSpPr>
          <p:nvPr/>
        </p:nvCxnSpPr>
        <p:spPr>
          <a:xfrm>
            <a:off x="5344800" y="2139184"/>
            <a:ext cx="257700" cy="3367500"/>
          </a:xfrm>
          <a:prstGeom prst="bentConnector2">
            <a:avLst/>
          </a:prstGeom>
          <a:noFill/>
          <a:ln w="28575" cap="flat" cmpd="sng">
            <a:solidFill>
              <a:schemeClr val="accent3"/>
            </a:solidFill>
            <a:prstDash val="solid"/>
            <a:round/>
            <a:headEnd type="none" w="med" len="med"/>
            <a:tailEnd type="oval" w="med" len="med"/>
          </a:ln>
        </p:spPr>
      </p:cxnSp>
      <p:sp>
        <p:nvSpPr>
          <p:cNvPr id="4" name="Google Shape;284;p23">
            <a:extLst>
              <a:ext uri="{FF2B5EF4-FFF2-40B4-BE49-F238E27FC236}">
                <a16:creationId xmlns:a16="http://schemas.microsoft.com/office/drawing/2014/main" id="{2E0A963B-C075-40A7-7B5A-6F35A8DEB42B}"/>
              </a:ext>
            </a:extLst>
          </p:cNvPr>
          <p:cNvSpPr/>
          <p:nvPr/>
        </p:nvSpPr>
        <p:spPr>
          <a:xfrm>
            <a:off x="1912975" y="2493434"/>
            <a:ext cx="3431700" cy="930900"/>
          </a:xfrm>
          <a:prstGeom prst="roundRect">
            <a:avLst>
              <a:gd name="adj" fmla="val 2213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 name="Google Shape;285;p23">
            <a:extLst>
              <a:ext uri="{FF2B5EF4-FFF2-40B4-BE49-F238E27FC236}">
                <a16:creationId xmlns:a16="http://schemas.microsoft.com/office/drawing/2014/main" id="{254FB923-496E-BC7E-6D65-529A9216C1AD}"/>
              </a:ext>
            </a:extLst>
          </p:cNvPr>
          <p:cNvSpPr/>
          <p:nvPr/>
        </p:nvSpPr>
        <p:spPr>
          <a:xfrm>
            <a:off x="6096000" y="2493434"/>
            <a:ext cx="3431700" cy="930900"/>
          </a:xfrm>
          <a:prstGeom prst="roundRect">
            <a:avLst>
              <a:gd name="adj" fmla="val 2213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 name="Google Shape;286;p23">
            <a:extLst>
              <a:ext uri="{FF2B5EF4-FFF2-40B4-BE49-F238E27FC236}">
                <a16:creationId xmlns:a16="http://schemas.microsoft.com/office/drawing/2014/main" id="{C53AE44C-0CDF-A0D9-B3A2-87FD573B736D}"/>
              </a:ext>
            </a:extLst>
          </p:cNvPr>
          <p:cNvSpPr/>
          <p:nvPr/>
        </p:nvSpPr>
        <p:spPr>
          <a:xfrm>
            <a:off x="1912975" y="3536977"/>
            <a:ext cx="3431700" cy="930900"/>
          </a:xfrm>
          <a:prstGeom prst="roundRect">
            <a:avLst>
              <a:gd name="adj" fmla="val 2213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 name="Google Shape;287;p23">
            <a:extLst>
              <a:ext uri="{FF2B5EF4-FFF2-40B4-BE49-F238E27FC236}">
                <a16:creationId xmlns:a16="http://schemas.microsoft.com/office/drawing/2014/main" id="{CB6B9DEA-CD47-23E1-A3BF-9F33AB689D60}"/>
              </a:ext>
            </a:extLst>
          </p:cNvPr>
          <p:cNvSpPr/>
          <p:nvPr/>
        </p:nvSpPr>
        <p:spPr>
          <a:xfrm>
            <a:off x="6096000" y="3536977"/>
            <a:ext cx="3431700" cy="930900"/>
          </a:xfrm>
          <a:prstGeom prst="roundRect">
            <a:avLst>
              <a:gd name="adj" fmla="val 2213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 name="Google Shape;288;p23">
            <a:extLst>
              <a:ext uri="{FF2B5EF4-FFF2-40B4-BE49-F238E27FC236}">
                <a16:creationId xmlns:a16="http://schemas.microsoft.com/office/drawing/2014/main" id="{4495DE1E-E5B5-E820-73C5-FF20AD93AC73}"/>
              </a:ext>
            </a:extLst>
          </p:cNvPr>
          <p:cNvSpPr/>
          <p:nvPr/>
        </p:nvSpPr>
        <p:spPr>
          <a:xfrm>
            <a:off x="1912975" y="4580521"/>
            <a:ext cx="3431700" cy="930900"/>
          </a:xfrm>
          <a:prstGeom prst="roundRect">
            <a:avLst>
              <a:gd name="adj" fmla="val 2213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 name="Google Shape;289;p23">
            <a:extLst>
              <a:ext uri="{FF2B5EF4-FFF2-40B4-BE49-F238E27FC236}">
                <a16:creationId xmlns:a16="http://schemas.microsoft.com/office/drawing/2014/main" id="{0F8084EF-8FC7-02BB-B680-A56963D2A33C}"/>
              </a:ext>
            </a:extLst>
          </p:cNvPr>
          <p:cNvSpPr/>
          <p:nvPr/>
        </p:nvSpPr>
        <p:spPr>
          <a:xfrm>
            <a:off x="6096000" y="4580521"/>
            <a:ext cx="3431700" cy="930900"/>
          </a:xfrm>
          <a:prstGeom prst="roundRect">
            <a:avLst>
              <a:gd name="adj" fmla="val 2213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 name="Google Shape;291;p23">
            <a:extLst>
              <a:ext uri="{FF2B5EF4-FFF2-40B4-BE49-F238E27FC236}">
                <a16:creationId xmlns:a16="http://schemas.microsoft.com/office/drawing/2014/main" id="{BED32667-AD28-AF30-2273-3DE5274F4EA7}"/>
              </a:ext>
            </a:extLst>
          </p:cNvPr>
          <p:cNvSpPr txBox="1"/>
          <p:nvPr/>
        </p:nvSpPr>
        <p:spPr>
          <a:xfrm>
            <a:off x="2125683" y="2591947"/>
            <a:ext cx="3077139" cy="411300"/>
          </a:xfrm>
          <a:prstGeom prst="rect">
            <a:avLst/>
          </a:prstGeom>
          <a:noFill/>
          <a:ln>
            <a:noFill/>
          </a:ln>
        </p:spPr>
        <p:txBody>
          <a:bodyPr spcFirstLastPara="1" wrap="square" lIns="91425" tIns="91425" rIns="91425" bIns="91425" anchor="t" anchorCtr="0">
            <a:noAutofit/>
          </a:bodyPr>
          <a:lstStyle/>
          <a:p>
            <a:pPr lvl="0" algn="just" rtl="0">
              <a:lnSpc>
                <a:spcPct val="100000"/>
              </a:lnSpc>
              <a:spcBef>
                <a:spcPts val="0"/>
              </a:spcBef>
              <a:spcAft>
                <a:spcPts val="0"/>
              </a:spcAft>
            </a:pPr>
            <a:r>
              <a:rPr lang="fr-FR" sz="1400" dirty="0">
                <a:solidFill>
                  <a:srgbClr val="272727"/>
                </a:solidFill>
                <a:latin typeface="Cambria" panose="02040503050406030204" pitchFamily="18" charset="0"/>
                <a:ea typeface="Cambria" panose="02040503050406030204" pitchFamily="18" charset="0"/>
                <a:cs typeface="Roboto"/>
                <a:sym typeface="Roboto"/>
              </a:rPr>
              <a:t>Correspond à problématique que le projet vise à résoudre, innovation apportée, résultats attendus etc.</a:t>
            </a:r>
          </a:p>
        </p:txBody>
      </p:sp>
      <p:sp>
        <p:nvSpPr>
          <p:cNvPr id="13" name="Google Shape;293;p23">
            <a:extLst>
              <a:ext uri="{FF2B5EF4-FFF2-40B4-BE49-F238E27FC236}">
                <a16:creationId xmlns:a16="http://schemas.microsoft.com/office/drawing/2014/main" id="{A8457891-9429-4A91-8CC4-7E98948A6791}"/>
              </a:ext>
            </a:extLst>
          </p:cNvPr>
          <p:cNvSpPr txBox="1"/>
          <p:nvPr/>
        </p:nvSpPr>
        <p:spPr>
          <a:xfrm>
            <a:off x="2187132" y="3536934"/>
            <a:ext cx="2702100" cy="411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fr-FR" sz="1400" dirty="0">
                <a:solidFill>
                  <a:srgbClr val="272727"/>
                </a:solidFill>
                <a:latin typeface="Cambria" panose="02040503050406030204" pitchFamily="18" charset="0"/>
                <a:ea typeface="Cambria" panose="02040503050406030204" pitchFamily="18" charset="0"/>
                <a:cs typeface="Roboto"/>
                <a:sym typeface="Roboto"/>
              </a:rPr>
              <a:t>Essentiel pour convaincre des partenaires potentiels et les inciter à collaborer.</a:t>
            </a:r>
            <a:endParaRPr sz="1400" dirty="0">
              <a:solidFill>
                <a:schemeClr val="dk1"/>
              </a:solidFill>
              <a:latin typeface="Cambria" panose="02040503050406030204" pitchFamily="18" charset="0"/>
              <a:ea typeface="Cambria" panose="02040503050406030204" pitchFamily="18" charset="0"/>
              <a:cs typeface="Roboto"/>
              <a:sym typeface="Roboto"/>
            </a:endParaRPr>
          </a:p>
        </p:txBody>
      </p:sp>
      <p:sp>
        <p:nvSpPr>
          <p:cNvPr id="15" name="Google Shape;295;p23">
            <a:extLst>
              <a:ext uri="{FF2B5EF4-FFF2-40B4-BE49-F238E27FC236}">
                <a16:creationId xmlns:a16="http://schemas.microsoft.com/office/drawing/2014/main" id="{2B927E54-EFDC-2252-65C6-8D366E46BA87}"/>
              </a:ext>
            </a:extLst>
          </p:cNvPr>
          <p:cNvSpPr txBox="1"/>
          <p:nvPr/>
        </p:nvSpPr>
        <p:spPr>
          <a:xfrm>
            <a:off x="2142292" y="4723464"/>
            <a:ext cx="2746939" cy="435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fr-FR" sz="1400" dirty="0">
                <a:solidFill>
                  <a:schemeClr val="dk1"/>
                </a:solidFill>
                <a:latin typeface="Cambria" panose="02040503050406030204" pitchFamily="18" charset="0"/>
                <a:ea typeface="Cambria" panose="02040503050406030204" pitchFamily="18" charset="0"/>
                <a:cs typeface="Roboto"/>
                <a:sym typeface="Roboto"/>
              </a:rPr>
              <a:t>Structurer son positionnement et valoriser son expertise. </a:t>
            </a:r>
            <a:endParaRPr lang="en-US" dirty="0">
              <a:latin typeface="Cambria" panose="02040503050406030204" pitchFamily="18" charset="0"/>
              <a:ea typeface="Cambria" panose="02040503050406030204" pitchFamily="18" charset="0"/>
              <a:cs typeface="Roboto"/>
              <a:sym typeface="Roboto"/>
            </a:endParaRPr>
          </a:p>
        </p:txBody>
      </p:sp>
      <p:sp>
        <p:nvSpPr>
          <p:cNvPr id="45" name="Google Shape;303;p23">
            <a:extLst>
              <a:ext uri="{FF2B5EF4-FFF2-40B4-BE49-F238E27FC236}">
                <a16:creationId xmlns:a16="http://schemas.microsoft.com/office/drawing/2014/main" id="{EB4EE53D-D162-6645-F532-136199EF7DF4}"/>
              </a:ext>
            </a:extLst>
          </p:cNvPr>
          <p:cNvSpPr txBox="1"/>
          <p:nvPr/>
        </p:nvSpPr>
        <p:spPr>
          <a:xfrm flipH="1">
            <a:off x="6092028" y="2585171"/>
            <a:ext cx="3453983" cy="411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fr-FR" sz="1400" dirty="0">
                <a:solidFill>
                  <a:srgbClr val="272727"/>
                </a:solidFill>
                <a:latin typeface="Cambria" panose="02040503050406030204" pitchFamily="18" charset="0"/>
                <a:ea typeface="Cambria" panose="02040503050406030204" pitchFamily="18" charset="0"/>
                <a:cs typeface="Roboto"/>
                <a:sym typeface="Roboto"/>
              </a:rPr>
              <a:t>Permet d’adapter son projet et bien la situer afin de mieux cibler les financements.</a:t>
            </a:r>
            <a:endParaRPr dirty="0">
              <a:latin typeface="Cambria" panose="02040503050406030204" pitchFamily="18" charset="0"/>
              <a:ea typeface="Cambria" panose="02040503050406030204" pitchFamily="18" charset="0"/>
              <a:cs typeface="Roboto"/>
              <a:sym typeface="Roboto"/>
            </a:endParaRPr>
          </a:p>
        </p:txBody>
      </p:sp>
      <p:sp>
        <p:nvSpPr>
          <p:cNvPr id="47" name="Google Shape;305;p23">
            <a:extLst>
              <a:ext uri="{FF2B5EF4-FFF2-40B4-BE49-F238E27FC236}">
                <a16:creationId xmlns:a16="http://schemas.microsoft.com/office/drawing/2014/main" id="{E8056F0B-8B92-AFEC-8023-93F638913E98}"/>
              </a:ext>
            </a:extLst>
          </p:cNvPr>
          <p:cNvSpPr txBox="1"/>
          <p:nvPr/>
        </p:nvSpPr>
        <p:spPr>
          <a:xfrm flipH="1">
            <a:off x="6223206" y="3628671"/>
            <a:ext cx="2702100" cy="411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400" dirty="0">
                <a:solidFill>
                  <a:schemeClr val="dk1"/>
                </a:solidFill>
                <a:latin typeface="Cambria" panose="02040503050406030204" pitchFamily="18" charset="0"/>
                <a:ea typeface="Cambria" panose="02040503050406030204" pitchFamily="18" charset="0"/>
                <a:cs typeface="Roboto"/>
                <a:sym typeface="Roboto"/>
              </a:rPr>
              <a:t>Permet d’identifier l</a:t>
            </a:r>
            <a:r>
              <a:rPr lang="fr-FR" sz="1400" dirty="0">
                <a:solidFill>
                  <a:srgbClr val="272727"/>
                </a:solidFill>
                <a:latin typeface="Cambria" panose="02040503050406030204" pitchFamily="18" charset="0"/>
                <a:ea typeface="Cambria" panose="02040503050406030204" pitchFamily="18" charset="0"/>
                <a:cs typeface="Roboto"/>
                <a:sym typeface="Roboto"/>
              </a:rPr>
              <a:t>es acteurs clés et attirer/intégrer les bons partenaires.</a:t>
            </a:r>
            <a:endParaRPr sz="1400" dirty="0">
              <a:solidFill>
                <a:schemeClr val="dk1"/>
              </a:solidFill>
              <a:latin typeface="Cambria" panose="02040503050406030204" pitchFamily="18" charset="0"/>
              <a:ea typeface="Cambria" panose="02040503050406030204" pitchFamily="18" charset="0"/>
              <a:cs typeface="Roboto"/>
              <a:sym typeface="Roboto"/>
            </a:endParaRPr>
          </a:p>
        </p:txBody>
      </p:sp>
      <p:sp>
        <p:nvSpPr>
          <p:cNvPr id="49" name="Google Shape;307;p23">
            <a:extLst>
              <a:ext uri="{FF2B5EF4-FFF2-40B4-BE49-F238E27FC236}">
                <a16:creationId xmlns:a16="http://schemas.microsoft.com/office/drawing/2014/main" id="{AF3CB0CB-8BF9-7A51-5204-DC61FC0FCE48}"/>
              </a:ext>
            </a:extLst>
          </p:cNvPr>
          <p:cNvSpPr txBox="1"/>
          <p:nvPr/>
        </p:nvSpPr>
        <p:spPr>
          <a:xfrm flipH="1">
            <a:off x="6123702" y="4524994"/>
            <a:ext cx="3290113" cy="43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400" dirty="0">
                <a:solidFill>
                  <a:schemeClr val="dk1"/>
                </a:solidFill>
                <a:latin typeface="Cambria" panose="02040503050406030204" pitchFamily="18" charset="0"/>
                <a:ea typeface="Cambria" panose="02040503050406030204" pitchFamily="18" charset="0"/>
                <a:cs typeface="Roboto"/>
                <a:sym typeface="Roboto"/>
              </a:rPr>
              <a:t>Permet de déterminer, les dynamismes en cours, les opportunités pour une meilleure intégration dans un consortium.</a:t>
            </a:r>
          </a:p>
          <a:p>
            <a:pPr marL="0" lvl="0" indent="0" algn="l" rtl="0">
              <a:spcBef>
                <a:spcPts val="0"/>
              </a:spcBef>
              <a:spcAft>
                <a:spcPts val="0"/>
              </a:spcAft>
              <a:buNone/>
            </a:pPr>
            <a:endParaRPr lang="fr-FR" dirty="0">
              <a:latin typeface="Cambria" panose="02040503050406030204" pitchFamily="18" charset="0"/>
              <a:ea typeface="Cambria" panose="02040503050406030204" pitchFamily="18" charset="0"/>
              <a:cs typeface="Roboto"/>
              <a:sym typeface="Roboto"/>
            </a:endParaRPr>
          </a:p>
        </p:txBody>
      </p:sp>
      <p:sp>
        <p:nvSpPr>
          <p:cNvPr id="50" name="Google Shape;283;p23">
            <a:extLst>
              <a:ext uri="{FF2B5EF4-FFF2-40B4-BE49-F238E27FC236}">
                <a16:creationId xmlns:a16="http://schemas.microsoft.com/office/drawing/2014/main" id="{1FF1A446-A657-9A25-A5D2-D6BDD6D1713F}"/>
              </a:ext>
            </a:extLst>
          </p:cNvPr>
          <p:cNvSpPr/>
          <p:nvPr/>
        </p:nvSpPr>
        <p:spPr>
          <a:xfrm>
            <a:off x="1401288" y="1897534"/>
            <a:ext cx="3943512" cy="483300"/>
          </a:xfrm>
          <a:prstGeom prst="roundRect">
            <a:avLst>
              <a:gd name="adj" fmla="val 22134"/>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700" b="1" dirty="0">
                <a:solidFill>
                  <a:schemeClr val="lt1"/>
                </a:solidFill>
                <a:latin typeface="Cambria" panose="02040503050406030204" pitchFamily="18" charset="0"/>
                <a:ea typeface="Cambria" panose="02040503050406030204" pitchFamily="18" charset="0"/>
                <a:cs typeface="Fira Sans Condensed Medium"/>
                <a:sym typeface="Fira Sans Condensed Medium"/>
              </a:rPr>
              <a:t>Définir clairement son projet de R&amp;D </a:t>
            </a:r>
          </a:p>
        </p:txBody>
      </p:sp>
      <p:cxnSp>
        <p:nvCxnSpPr>
          <p:cNvPr id="51" name="Google Shape;308;p23">
            <a:extLst>
              <a:ext uri="{FF2B5EF4-FFF2-40B4-BE49-F238E27FC236}">
                <a16:creationId xmlns:a16="http://schemas.microsoft.com/office/drawing/2014/main" id="{6DF0ABE2-06C1-BEA3-A07A-E58BC870AF73}"/>
              </a:ext>
            </a:extLst>
          </p:cNvPr>
          <p:cNvCxnSpPr>
            <a:cxnSpLocks/>
            <a:stCxn id="52" idx="3"/>
          </p:cNvCxnSpPr>
          <p:nvPr/>
        </p:nvCxnSpPr>
        <p:spPr>
          <a:xfrm rot="10800000" flipV="1">
            <a:off x="5838300" y="2139184"/>
            <a:ext cx="257700" cy="3367500"/>
          </a:xfrm>
          <a:prstGeom prst="bentConnector2">
            <a:avLst/>
          </a:prstGeom>
          <a:noFill/>
          <a:ln w="28575" cap="flat" cmpd="sng">
            <a:solidFill>
              <a:schemeClr val="accent1"/>
            </a:solidFill>
            <a:prstDash val="solid"/>
            <a:round/>
            <a:headEnd type="none" w="med" len="med"/>
            <a:tailEnd type="oval" w="med" len="med"/>
          </a:ln>
        </p:spPr>
      </p:cxnSp>
      <p:sp>
        <p:nvSpPr>
          <p:cNvPr id="52" name="Google Shape;309;p23">
            <a:extLst>
              <a:ext uri="{FF2B5EF4-FFF2-40B4-BE49-F238E27FC236}">
                <a16:creationId xmlns:a16="http://schemas.microsoft.com/office/drawing/2014/main" id="{232C53F4-8BD5-BBA2-4436-5FF1FC500BC2}"/>
              </a:ext>
            </a:extLst>
          </p:cNvPr>
          <p:cNvSpPr/>
          <p:nvPr/>
        </p:nvSpPr>
        <p:spPr>
          <a:xfrm flipH="1">
            <a:off x="6096000" y="1897534"/>
            <a:ext cx="3943512" cy="483300"/>
          </a:xfrm>
          <a:prstGeom prst="roundRect">
            <a:avLst>
              <a:gd name="adj" fmla="val 22134"/>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700" b="1" dirty="0">
                <a:solidFill>
                  <a:schemeClr val="lt1"/>
                </a:solidFill>
                <a:latin typeface="Cambria" panose="02040503050406030204" pitchFamily="18" charset="0"/>
                <a:ea typeface="Cambria" panose="02040503050406030204" pitchFamily="18" charset="0"/>
                <a:cs typeface="Fira Sans Condensed Medium"/>
                <a:sym typeface="Fira Sans Condensed Medium"/>
              </a:rPr>
              <a:t>Positionnement sur un programme</a:t>
            </a:r>
          </a:p>
        </p:txBody>
      </p:sp>
    </p:spTree>
    <p:extLst>
      <p:ext uri="{BB962C8B-B14F-4D97-AF65-F5344CB8AC3E}">
        <p14:creationId xmlns:p14="http://schemas.microsoft.com/office/powerpoint/2010/main" val="246375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94CE1-FB8F-258F-AB21-0234DB94C478}"/>
            </a:ext>
          </a:extLst>
        </p:cNvPr>
        <p:cNvGrpSpPr/>
        <p:nvPr/>
      </p:nvGrpSpPr>
      <p:grpSpPr>
        <a:xfrm>
          <a:off x="0" y="0"/>
          <a:ext cx="0" cy="0"/>
          <a:chOff x="0" y="0"/>
          <a:chExt cx="0" cy="0"/>
        </a:xfrm>
      </p:grpSpPr>
      <p:sp>
        <p:nvSpPr>
          <p:cNvPr id="3" name="Espace réservé du numéro de diapositive 3">
            <a:extLst>
              <a:ext uri="{FF2B5EF4-FFF2-40B4-BE49-F238E27FC236}">
                <a16:creationId xmlns:a16="http://schemas.microsoft.com/office/drawing/2014/main" id="{B4E957EB-40C7-7E8E-C94F-6B8B66BB591D}"/>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7A26BC6-3AD6-4031-B39F-1DDABC68D122}" type="slidenum">
              <a:rPr lang="fr-FR" smtClean="0"/>
              <a:pPr>
                <a:defRPr/>
              </a:pPr>
              <a:t>33</a:t>
            </a:fld>
            <a:endParaRPr lang="fr-FR" dirty="0">
              <a:solidFill>
                <a:prstClr val="black">
                  <a:tint val="75000"/>
                </a:prstClr>
              </a:solidFill>
              <a:latin typeface="Cambria" panose="02040503050406030204" pitchFamily="18" charset="0"/>
              <a:ea typeface="Cambria" panose="02040503050406030204" pitchFamily="18" charset="0"/>
            </a:endParaRPr>
          </a:p>
        </p:txBody>
      </p:sp>
      <p:sp>
        <p:nvSpPr>
          <p:cNvPr id="19" name="Titre 1">
            <a:extLst>
              <a:ext uri="{FF2B5EF4-FFF2-40B4-BE49-F238E27FC236}">
                <a16:creationId xmlns:a16="http://schemas.microsoft.com/office/drawing/2014/main" id="{D026D6B3-01C7-6561-E67C-3722F9B03FF8}"/>
              </a:ext>
            </a:extLst>
          </p:cNvPr>
          <p:cNvSpPr>
            <a:spLocks noGrp="1"/>
          </p:cNvSpPr>
          <p:nvPr>
            <p:ph type="title"/>
          </p:nvPr>
        </p:nvSpPr>
        <p:spPr>
          <a:xfrm>
            <a:off x="483476" y="365125"/>
            <a:ext cx="11214538" cy="687481"/>
          </a:xfrm>
        </p:spPr>
        <p:txBody>
          <a:bodyPr/>
          <a:lstStyle/>
          <a:p>
            <a:r>
              <a:rPr lang="fr-FR" sz="3600" dirty="0"/>
              <a:t>Réseautage et intégration dans un consortium (2/3)</a:t>
            </a:r>
            <a:endParaRPr lang="fr-FR" sz="3700" dirty="0"/>
          </a:p>
        </p:txBody>
      </p:sp>
      <p:cxnSp>
        <p:nvCxnSpPr>
          <p:cNvPr id="2" name="Google Shape;282;p23">
            <a:extLst>
              <a:ext uri="{FF2B5EF4-FFF2-40B4-BE49-F238E27FC236}">
                <a16:creationId xmlns:a16="http://schemas.microsoft.com/office/drawing/2014/main" id="{0ACAA568-8381-4007-F621-1FCB96706866}"/>
              </a:ext>
            </a:extLst>
          </p:cNvPr>
          <p:cNvCxnSpPr>
            <a:cxnSpLocks/>
            <a:stCxn id="50" idx="3"/>
          </p:cNvCxnSpPr>
          <p:nvPr/>
        </p:nvCxnSpPr>
        <p:spPr>
          <a:xfrm>
            <a:off x="5344800" y="2139184"/>
            <a:ext cx="257700" cy="3367500"/>
          </a:xfrm>
          <a:prstGeom prst="bentConnector2">
            <a:avLst/>
          </a:prstGeom>
          <a:noFill/>
          <a:ln w="28575" cap="flat" cmpd="sng">
            <a:solidFill>
              <a:schemeClr val="accent3"/>
            </a:solidFill>
            <a:prstDash val="solid"/>
            <a:round/>
            <a:headEnd type="none" w="med" len="med"/>
            <a:tailEnd type="oval" w="med" len="med"/>
          </a:ln>
        </p:spPr>
      </p:cxnSp>
      <p:sp>
        <p:nvSpPr>
          <p:cNvPr id="4" name="Google Shape;284;p23">
            <a:extLst>
              <a:ext uri="{FF2B5EF4-FFF2-40B4-BE49-F238E27FC236}">
                <a16:creationId xmlns:a16="http://schemas.microsoft.com/office/drawing/2014/main" id="{F8C778C1-3B7B-82B0-9136-8DC9C0AE9CBA}"/>
              </a:ext>
            </a:extLst>
          </p:cNvPr>
          <p:cNvSpPr/>
          <p:nvPr/>
        </p:nvSpPr>
        <p:spPr>
          <a:xfrm>
            <a:off x="1912975" y="2493434"/>
            <a:ext cx="3431700" cy="930900"/>
          </a:xfrm>
          <a:prstGeom prst="roundRect">
            <a:avLst>
              <a:gd name="adj" fmla="val 2213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 name="Google Shape;285;p23">
            <a:extLst>
              <a:ext uri="{FF2B5EF4-FFF2-40B4-BE49-F238E27FC236}">
                <a16:creationId xmlns:a16="http://schemas.microsoft.com/office/drawing/2014/main" id="{6CF29CFF-1E88-C41E-E227-3D314973EDAA}"/>
              </a:ext>
            </a:extLst>
          </p:cNvPr>
          <p:cNvSpPr/>
          <p:nvPr/>
        </p:nvSpPr>
        <p:spPr>
          <a:xfrm>
            <a:off x="6096000" y="2493434"/>
            <a:ext cx="3431700" cy="930900"/>
          </a:xfrm>
          <a:prstGeom prst="roundRect">
            <a:avLst>
              <a:gd name="adj" fmla="val 2213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 name="Google Shape;286;p23">
            <a:extLst>
              <a:ext uri="{FF2B5EF4-FFF2-40B4-BE49-F238E27FC236}">
                <a16:creationId xmlns:a16="http://schemas.microsoft.com/office/drawing/2014/main" id="{8A8C7A7C-787B-1081-1652-D52A8D802B6B}"/>
              </a:ext>
            </a:extLst>
          </p:cNvPr>
          <p:cNvSpPr/>
          <p:nvPr/>
        </p:nvSpPr>
        <p:spPr>
          <a:xfrm>
            <a:off x="1912975" y="3536977"/>
            <a:ext cx="3431700" cy="930900"/>
          </a:xfrm>
          <a:prstGeom prst="roundRect">
            <a:avLst>
              <a:gd name="adj" fmla="val 2213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 name="Google Shape;287;p23">
            <a:extLst>
              <a:ext uri="{FF2B5EF4-FFF2-40B4-BE49-F238E27FC236}">
                <a16:creationId xmlns:a16="http://schemas.microsoft.com/office/drawing/2014/main" id="{0F4BB14E-9173-65ED-9543-3D8A6A4B9E1D}"/>
              </a:ext>
            </a:extLst>
          </p:cNvPr>
          <p:cNvSpPr/>
          <p:nvPr/>
        </p:nvSpPr>
        <p:spPr>
          <a:xfrm>
            <a:off x="6096000" y="3536977"/>
            <a:ext cx="3431700" cy="930900"/>
          </a:xfrm>
          <a:prstGeom prst="roundRect">
            <a:avLst>
              <a:gd name="adj" fmla="val 2213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 name="Google Shape;288;p23">
            <a:extLst>
              <a:ext uri="{FF2B5EF4-FFF2-40B4-BE49-F238E27FC236}">
                <a16:creationId xmlns:a16="http://schemas.microsoft.com/office/drawing/2014/main" id="{82B7E858-43E4-A726-6B4F-9E0295136792}"/>
              </a:ext>
            </a:extLst>
          </p:cNvPr>
          <p:cNvSpPr/>
          <p:nvPr/>
        </p:nvSpPr>
        <p:spPr>
          <a:xfrm>
            <a:off x="1912975" y="4580521"/>
            <a:ext cx="3431700" cy="930900"/>
          </a:xfrm>
          <a:prstGeom prst="roundRect">
            <a:avLst>
              <a:gd name="adj" fmla="val 2213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 name="Google Shape;289;p23">
            <a:extLst>
              <a:ext uri="{FF2B5EF4-FFF2-40B4-BE49-F238E27FC236}">
                <a16:creationId xmlns:a16="http://schemas.microsoft.com/office/drawing/2014/main" id="{7BF60D0F-9CF6-41FF-9385-DEF29EF97EE4}"/>
              </a:ext>
            </a:extLst>
          </p:cNvPr>
          <p:cNvSpPr/>
          <p:nvPr/>
        </p:nvSpPr>
        <p:spPr>
          <a:xfrm>
            <a:off x="6096000" y="4580521"/>
            <a:ext cx="3431700" cy="930900"/>
          </a:xfrm>
          <a:prstGeom prst="roundRect">
            <a:avLst>
              <a:gd name="adj" fmla="val 22134"/>
            </a:avLst>
          </a:prstGeom>
          <a:solidFill>
            <a:schemeClr val="lt2"/>
          </a:solidFill>
          <a:ln>
            <a:noFill/>
          </a:ln>
        </p:spPr>
        <p:txBody>
          <a:bodyPr spcFirstLastPara="1" wrap="square" lIns="91425" tIns="91425" rIns="91425" bIns="91425" anchor="ctr" anchorCtr="0">
            <a:noAutofit/>
          </a:bodyPr>
          <a:lstStyle/>
          <a:p>
            <a:pPr algn="just"/>
            <a:r>
              <a:rPr lang="fr-FR" sz="1400" dirty="0">
                <a:solidFill>
                  <a:schemeClr val="dk1"/>
                </a:solidFill>
                <a:latin typeface="Cambria" panose="02040503050406030204" pitchFamily="18" charset="0"/>
                <a:ea typeface="Cambria" panose="02040503050406030204" pitchFamily="18" charset="0"/>
                <a:cs typeface="Roboto"/>
                <a:sym typeface="Roboto"/>
              </a:rPr>
              <a:t>Construire des liens durables et de confiance avec les partenaires identifiés </a:t>
            </a:r>
          </a:p>
          <a:p>
            <a:pPr marL="0" lvl="0" indent="0" algn="just" rtl="0">
              <a:spcBef>
                <a:spcPts val="0"/>
              </a:spcBef>
              <a:spcAft>
                <a:spcPts val="0"/>
              </a:spcAft>
              <a:buNone/>
            </a:pPr>
            <a:r>
              <a:rPr lang="fr-FR" sz="1400" dirty="0">
                <a:solidFill>
                  <a:srgbClr val="272727"/>
                </a:solidFill>
                <a:latin typeface="Cambria" panose="02040503050406030204" pitchFamily="18" charset="0"/>
                <a:ea typeface="Cambria" panose="02040503050406030204" pitchFamily="18" charset="0"/>
                <a:cs typeface="Roboto"/>
                <a:sym typeface="Roboto"/>
              </a:rPr>
              <a:t> et pérenniser ces liens pour favoriser une collaboration fructueuse et durable.</a:t>
            </a:r>
          </a:p>
        </p:txBody>
      </p:sp>
      <p:sp>
        <p:nvSpPr>
          <p:cNvPr id="11" name="Google Shape;291;p23">
            <a:extLst>
              <a:ext uri="{FF2B5EF4-FFF2-40B4-BE49-F238E27FC236}">
                <a16:creationId xmlns:a16="http://schemas.microsoft.com/office/drawing/2014/main" id="{1947D48E-0B80-8DF5-B9D9-0EC285090540}"/>
              </a:ext>
            </a:extLst>
          </p:cNvPr>
          <p:cNvSpPr txBox="1"/>
          <p:nvPr/>
        </p:nvSpPr>
        <p:spPr>
          <a:xfrm>
            <a:off x="2051278" y="2427498"/>
            <a:ext cx="3077139" cy="411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fr-FR" sz="1400" dirty="0">
                <a:solidFill>
                  <a:srgbClr val="272727"/>
                </a:solidFill>
                <a:latin typeface="Cambria" panose="02040503050406030204" pitchFamily="18" charset="0"/>
                <a:ea typeface="Cambria" panose="02040503050406030204" pitchFamily="18" charset="0"/>
                <a:cs typeface="Roboto"/>
                <a:sym typeface="Roboto"/>
              </a:rPr>
              <a:t>Participer aux événements européens (e.g. Info Days de la Commission, conférences sectorielles, </a:t>
            </a:r>
            <a:r>
              <a:rPr lang="fr-FR" sz="1400" dirty="0" err="1">
                <a:solidFill>
                  <a:srgbClr val="272727"/>
                </a:solidFill>
                <a:latin typeface="Cambria" panose="02040503050406030204" pitchFamily="18" charset="0"/>
                <a:ea typeface="Cambria" panose="02040503050406030204" pitchFamily="18" charset="0"/>
                <a:cs typeface="Roboto"/>
                <a:sym typeface="Roboto"/>
              </a:rPr>
              <a:t>brokerage</a:t>
            </a:r>
            <a:r>
              <a:rPr lang="fr-FR" sz="1400" dirty="0">
                <a:solidFill>
                  <a:srgbClr val="272727"/>
                </a:solidFill>
                <a:latin typeface="Cambria" panose="02040503050406030204" pitchFamily="18" charset="0"/>
                <a:ea typeface="Cambria" panose="02040503050406030204" pitchFamily="18" charset="0"/>
                <a:cs typeface="Roboto"/>
                <a:sym typeface="Roboto"/>
              </a:rPr>
              <a:t> </a:t>
            </a:r>
            <a:r>
              <a:rPr lang="fr-FR" sz="1400" dirty="0" err="1">
                <a:solidFill>
                  <a:srgbClr val="272727"/>
                </a:solidFill>
                <a:latin typeface="Cambria" panose="02040503050406030204" pitchFamily="18" charset="0"/>
                <a:ea typeface="Cambria" panose="02040503050406030204" pitchFamily="18" charset="0"/>
                <a:cs typeface="Roboto"/>
                <a:sym typeface="Roboto"/>
              </a:rPr>
              <a:t>events</a:t>
            </a:r>
            <a:r>
              <a:rPr lang="fr-FR" sz="1400" dirty="0">
                <a:solidFill>
                  <a:srgbClr val="272727"/>
                </a:solidFill>
                <a:latin typeface="Cambria" panose="02040503050406030204" pitchFamily="18" charset="0"/>
                <a:ea typeface="Cambria" panose="02040503050406030204" pitchFamily="18" charset="0"/>
                <a:cs typeface="Roboto"/>
                <a:sym typeface="Roboto"/>
              </a:rPr>
              <a:t>.)</a:t>
            </a:r>
          </a:p>
        </p:txBody>
      </p:sp>
      <p:sp>
        <p:nvSpPr>
          <p:cNvPr id="13" name="Google Shape;293;p23">
            <a:extLst>
              <a:ext uri="{FF2B5EF4-FFF2-40B4-BE49-F238E27FC236}">
                <a16:creationId xmlns:a16="http://schemas.microsoft.com/office/drawing/2014/main" id="{453EECE4-2D1B-6B02-020E-D819D3662267}"/>
              </a:ext>
            </a:extLst>
          </p:cNvPr>
          <p:cNvSpPr txBox="1"/>
          <p:nvPr/>
        </p:nvSpPr>
        <p:spPr>
          <a:xfrm>
            <a:off x="2187131" y="3536934"/>
            <a:ext cx="2921869" cy="411300"/>
          </a:xfrm>
          <a:prstGeom prst="rect">
            <a:avLst/>
          </a:prstGeom>
          <a:noFill/>
          <a:ln>
            <a:noFill/>
          </a:ln>
        </p:spPr>
        <p:txBody>
          <a:bodyPr spcFirstLastPara="1" wrap="square" lIns="91425" tIns="91425" rIns="91425" bIns="91425" anchor="t" anchorCtr="0">
            <a:noAutofit/>
          </a:bodyPr>
          <a:lstStyle/>
          <a:p>
            <a:pPr lvl="0" rtl="0">
              <a:lnSpc>
                <a:spcPct val="100000"/>
              </a:lnSpc>
              <a:spcBef>
                <a:spcPts val="0"/>
              </a:spcBef>
              <a:spcAft>
                <a:spcPts val="0"/>
              </a:spcAft>
            </a:pPr>
            <a:r>
              <a:rPr lang="fr-FR" sz="1400" dirty="0">
                <a:solidFill>
                  <a:srgbClr val="272727"/>
                </a:solidFill>
                <a:latin typeface="Cambria" panose="02040503050406030204" pitchFamily="18" charset="0"/>
                <a:ea typeface="Cambria" panose="02040503050406030204" pitchFamily="18" charset="0"/>
                <a:cs typeface="Roboto"/>
                <a:sym typeface="Roboto"/>
              </a:rPr>
              <a:t>Rejoindre des clusters et réseaux   Interagir avec les points de contact nationaux (PCN).                                   </a:t>
            </a:r>
          </a:p>
        </p:txBody>
      </p:sp>
      <p:sp>
        <p:nvSpPr>
          <p:cNvPr id="15" name="Google Shape;295;p23">
            <a:extLst>
              <a:ext uri="{FF2B5EF4-FFF2-40B4-BE49-F238E27FC236}">
                <a16:creationId xmlns:a16="http://schemas.microsoft.com/office/drawing/2014/main" id="{2173B36F-EDE8-7FA8-D4A9-7AC2180ED1C6}"/>
              </a:ext>
            </a:extLst>
          </p:cNvPr>
          <p:cNvSpPr txBox="1"/>
          <p:nvPr/>
        </p:nvSpPr>
        <p:spPr>
          <a:xfrm>
            <a:off x="1912850" y="4545435"/>
            <a:ext cx="3419085" cy="435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fr-FR" sz="1400" dirty="0">
                <a:solidFill>
                  <a:schemeClr val="dk1"/>
                </a:solidFill>
                <a:latin typeface="Cambria" panose="02040503050406030204" pitchFamily="18" charset="0"/>
                <a:ea typeface="Cambria" panose="02040503050406030204" pitchFamily="18" charset="0"/>
                <a:cs typeface="Roboto"/>
                <a:sym typeface="Roboto"/>
              </a:rPr>
              <a:t>Créer des initiatives (e.g. IPTICAR) et/ou clusters pour servir d’interface avec les instances UE et fournir un accompagnement direct aux chercheurs.</a:t>
            </a:r>
          </a:p>
        </p:txBody>
      </p:sp>
      <p:sp>
        <p:nvSpPr>
          <p:cNvPr id="45" name="Google Shape;303;p23">
            <a:extLst>
              <a:ext uri="{FF2B5EF4-FFF2-40B4-BE49-F238E27FC236}">
                <a16:creationId xmlns:a16="http://schemas.microsoft.com/office/drawing/2014/main" id="{97758468-DFE9-36A2-67F4-9D1A51F1FDDA}"/>
              </a:ext>
            </a:extLst>
          </p:cNvPr>
          <p:cNvSpPr txBox="1"/>
          <p:nvPr/>
        </p:nvSpPr>
        <p:spPr>
          <a:xfrm flipH="1">
            <a:off x="6084859" y="3482826"/>
            <a:ext cx="3453983" cy="411300"/>
          </a:xfrm>
          <a:prstGeom prst="rect">
            <a:avLst/>
          </a:prstGeom>
          <a:noFill/>
          <a:ln>
            <a:noFill/>
          </a:ln>
        </p:spPr>
        <p:txBody>
          <a:bodyPr spcFirstLastPara="1" wrap="square" lIns="91425" tIns="91425" rIns="91425" bIns="91425" anchor="t" anchorCtr="0">
            <a:noAutofit/>
          </a:bodyPr>
          <a:lstStyle/>
          <a:p>
            <a:pPr algn="just"/>
            <a:r>
              <a:rPr lang="fr-FR" sz="1400" dirty="0">
                <a:solidFill>
                  <a:schemeClr val="dk1"/>
                </a:solidFill>
                <a:latin typeface="Cambria" panose="02040503050406030204" pitchFamily="18" charset="0"/>
                <a:ea typeface="Cambria" panose="02040503050406030204" pitchFamily="18" charset="0"/>
                <a:cs typeface="Roboto"/>
                <a:sym typeface="Roboto"/>
              </a:rPr>
              <a:t>Identifier ses potentiels partenaires et construire son réseau : Portail </a:t>
            </a:r>
            <a:r>
              <a:rPr lang="fr-FR" sz="1400" dirty="0" err="1">
                <a:solidFill>
                  <a:schemeClr val="dk1"/>
                </a:solidFill>
                <a:latin typeface="Cambria" panose="02040503050406030204" pitchFamily="18" charset="0"/>
                <a:ea typeface="Cambria" panose="02040503050406030204" pitchFamily="18" charset="0"/>
                <a:cs typeface="Roboto"/>
                <a:sym typeface="Roboto"/>
              </a:rPr>
              <a:t>Funding</a:t>
            </a:r>
            <a:r>
              <a:rPr lang="fr-FR" sz="1400" dirty="0">
                <a:solidFill>
                  <a:schemeClr val="dk1"/>
                </a:solidFill>
                <a:latin typeface="Cambria" panose="02040503050406030204" pitchFamily="18" charset="0"/>
                <a:ea typeface="Cambria" panose="02040503050406030204" pitchFamily="18" charset="0"/>
                <a:cs typeface="Roboto"/>
                <a:sym typeface="Roboto"/>
              </a:rPr>
              <a:t> &amp; Tenders, Base de données Cordis,  </a:t>
            </a:r>
            <a:r>
              <a:rPr lang="fr-FR" sz="1400" dirty="0" err="1">
                <a:solidFill>
                  <a:schemeClr val="dk1"/>
                </a:solidFill>
                <a:latin typeface="Cambria" panose="02040503050406030204" pitchFamily="18" charset="0"/>
                <a:ea typeface="Cambria" panose="02040503050406030204" pitchFamily="18" charset="0"/>
                <a:cs typeface="Roboto"/>
                <a:sym typeface="Roboto"/>
              </a:rPr>
              <a:t>Brokerage</a:t>
            </a:r>
            <a:r>
              <a:rPr lang="fr-FR" sz="1400" dirty="0">
                <a:solidFill>
                  <a:schemeClr val="dk1"/>
                </a:solidFill>
                <a:latin typeface="Cambria" panose="02040503050406030204" pitchFamily="18" charset="0"/>
                <a:ea typeface="Cambria" panose="02040503050406030204" pitchFamily="18" charset="0"/>
                <a:cs typeface="Roboto"/>
                <a:sym typeface="Roboto"/>
              </a:rPr>
              <a:t> etc.</a:t>
            </a:r>
          </a:p>
        </p:txBody>
      </p:sp>
      <p:sp>
        <p:nvSpPr>
          <p:cNvPr id="50" name="Google Shape;283;p23">
            <a:extLst>
              <a:ext uri="{FF2B5EF4-FFF2-40B4-BE49-F238E27FC236}">
                <a16:creationId xmlns:a16="http://schemas.microsoft.com/office/drawing/2014/main" id="{CC8B4DD2-6284-3FA3-FFAA-316BBA169BC6}"/>
              </a:ext>
            </a:extLst>
          </p:cNvPr>
          <p:cNvSpPr/>
          <p:nvPr/>
        </p:nvSpPr>
        <p:spPr>
          <a:xfrm>
            <a:off x="1401288" y="1897534"/>
            <a:ext cx="3943512" cy="483300"/>
          </a:xfrm>
          <a:prstGeom prst="roundRect">
            <a:avLst>
              <a:gd name="adj" fmla="val 22134"/>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700" b="1" dirty="0">
                <a:solidFill>
                  <a:schemeClr val="lt1"/>
                </a:solidFill>
                <a:latin typeface="Cambria" panose="02040503050406030204" pitchFamily="18" charset="0"/>
                <a:ea typeface="Cambria" panose="02040503050406030204" pitchFamily="18" charset="0"/>
                <a:cs typeface="Fira Sans Condensed Medium"/>
                <a:sym typeface="Fira Sans Condensed Medium"/>
              </a:rPr>
              <a:t> Développer une stratégie de réseautage</a:t>
            </a:r>
          </a:p>
        </p:txBody>
      </p:sp>
      <p:cxnSp>
        <p:nvCxnSpPr>
          <p:cNvPr id="51" name="Google Shape;308;p23">
            <a:extLst>
              <a:ext uri="{FF2B5EF4-FFF2-40B4-BE49-F238E27FC236}">
                <a16:creationId xmlns:a16="http://schemas.microsoft.com/office/drawing/2014/main" id="{BC37D259-3C0A-6866-BF55-CFC35990CDD2}"/>
              </a:ext>
            </a:extLst>
          </p:cNvPr>
          <p:cNvCxnSpPr>
            <a:cxnSpLocks/>
            <a:stCxn id="52" idx="3"/>
          </p:cNvCxnSpPr>
          <p:nvPr/>
        </p:nvCxnSpPr>
        <p:spPr>
          <a:xfrm rot="10800000" flipV="1">
            <a:off x="5838300" y="2139184"/>
            <a:ext cx="257700" cy="3367500"/>
          </a:xfrm>
          <a:prstGeom prst="bentConnector2">
            <a:avLst/>
          </a:prstGeom>
          <a:noFill/>
          <a:ln w="28575" cap="flat" cmpd="sng">
            <a:solidFill>
              <a:schemeClr val="accent1"/>
            </a:solidFill>
            <a:prstDash val="solid"/>
            <a:round/>
            <a:headEnd type="none" w="med" len="med"/>
            <a:tailEnd type="oval" w="med" len="med"/>
          </a:ln>
        </p:spPr>
      </p:cxnSp>
      <p:sp>
        <p:nvSpPr>
          <p:cNvPr id="52" name="Google Shape;309;p23">
            <a:extLst>
              <a:ext uri="{FF2B5EF4-FFF2-40B4-BE49-F238E27FC236}">
                <a16:creationId xmlns:a16="http://schemas.microsoft.com/office/drawing/2014/main" id="{212C237F-9CF9-D62E-B2D4-0B5F7EA2CF83}"/>
              </a:ext>
            </a:extLst>
          </p:cNvPr>
          <p:cNvSpPr/>
          <p:nvPr/>
        </p:nvSpPr>
        <p:spPr>
          <a:xfrm flipH="1">
            <a:off x="6096000" y="1897534"/>
            <a:ext cx="3943512" cy="483300"/>
          </a:xfrm>
          <a:prstGeom prst="roundRect">
            <a:avLst>
              <a:gd name="adj" fmla="val 22134"/>
            </a:avLst>
          </a:prstGeom>
          <a:solidFill>
            <a:srgbClr val="7030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700" b="1" dirty="0">
                <a:solidFill>
                  <a:schemeClr val="lt1"/>
                </a:solidFill>
                <a:latin typeface="Cambria" panose="02040503050406030204" pitchFamily="18" charset="0"/>
                <a:ea typeface="Cambria" panose="02040503050406030204" pitchFamily="18" charset="0"/>
                <a:cs typeface="Fira Sans Condensed Medium"/>
                <a:sym typeface="Fira Sans Condensed Medium"/>
              </a:rPr>
              <a:t>Construire ses relations</a:t>
            </a:r>
          </a:p>
        </p:txBody>
      </p:sp>
      <p:sp>
        <p:nvSpPr>
          <p:cNvPr id="12" name="Google Shape;305;p23">
            <a:extLst>
              <a:ext uri="{FF2B5EF4-FFF2-40B4-BE49-F238E27FC236}">
                <a16:creationId xmlns:a16="http://schemas.microsoft.com/office/drawing/2014/main" id="{04089297-A932-C6B0-7639-D2A00031C9EB}"/>
              </a:ext>
            </a:extLst>
          </p:cNvPr>
          <p:cNvSpPr txBox="1"/>
          <p:nvPr/>
        </p:nvSpPr>
        <p:spPr>
          <a:xfrm flipH="1">
            <a:off x="6237343" y="4533405"/>
            <a:ext cx="3063991" cy="411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lang="fr-FR" sz="1400" dirty="0">
              <a:solidFill>
                <a:schemeClr val="dk1"/>
              </a:solidFill>
              <a:latin typeface="Cambria" panose="02040503050406030204" pitchFamily="18" charset="0"/>
              <a:ea typeface="Cambria" panose="02040503050406030204" pitchFamily="18" charset="0"/>
              <a:cs typeface="Roboto"/>
              <a:sym typeface="Roboto"/>
            </a:endParaRPr>
          </a:p>
        </p:txBody>
      </p:sp>
      <p:sp>
        <p:nvSpPr>
          <p:cNvPr id="14" name="Google Shape;291;p23">
            <a:extLst>
              <a:ext uri="{FF2B5EF4-FFF2-40B4-BE49-F238E27FC236}">
                <a16:creationId xmlns:a16="http://schemas.microsoft.com/office/drawing/2014/main" id="{23C33881-A7B4-01AB-6369-AA199633FEE0}"/>
              </a:ext>
            </a:extLst>
          </p:cNvPr>
          <p:cNvSpPr txBox="1"/>
          <p:nvPr/>
        </p:nvSpPr>
        <p:spPr>
          <a:xfrm>
            <a:off x="6224195" y="2427498"/>
            <a:ext cx="3077139" cy="411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fr-FR" sz="1400" dirty="0">
                <a:solidFill>
                  <a:srgbClr val="272727"/>
                </a:solidFill>
                <a:latin typeface="Cambria" panose="02040503050406030204" pitchFamily="18" charset="0"/>
                <a:ea typeface="Cambria" panose="02040503050406030204" pitchFamily="18" charset="0"/>
                <a:cs typeface="Roboto"/>
                <a:sym typeface="Roboto"/>
              </a:rPr>
              <a:t>Participer aux événements européens (e.g. Info Days de la Commission, conférences sectorielles, </a:t>
            </a:r>
            <a:r>
              <a:rPr lang="fr-FR" sz="1400" dirty="0" err="1">
                <a:solidFill>
                  <a:srgbClr val="272727"/>
                </a:solidFill>
                <a:latin typeface="Cambria" panose="02040503050406030204" pitchFamily="18" charset="0"/>
                <a:ea typeface="Cambria" panose="02040503050406030204" pitchFamily="18" charset="0"/>
                <a:cs typeface="Roboto"/>
                <a:sym typeface="Roboto"/>
              </a:rPr>
              <a:t>brokerage</a:t>
            </a:r>
            <a:r>
              <a:rPr lang="fr-FR" sz="1400" dirty="0">
                <a:solidFill>
                  <a:srgbClr val="272727"/>
                </a:solidFill>
                <a:latin typeface="Cambria" panose="02040503050406030204" pitchFamily="18" charset="0"/>
                <a:ea typeface="Cambria" panose="02040503050406030204" pitchFamily="18" charset="0"/>
                <a:cs typeface="Roboto"/>
                <a:sym typeface="Roboto"/>
              </a:rPr>
              <a:t> </a:t>
            </a:r>
            <a:r>
              <a:rPr lang="fr-FR" sz="1400" dirty="0" err="1">
                <a:solidFill>
                  <a:srgbClr val="272727"/>
                </a:solidFill>
                <a:latin typeface="Cambria" panose="02040503050406030204" pitchFamily="18" charset="0"/>
                <a:ea typeface="Cambria" panose="02040503050406030204" pitchFamily="18" charset="0"/>
                <a:cs typeface="Roboto"/>
                <a:sym typeface="Roboto"/>
              </a:rPr>
              <a:t>events</a:t>
            </a:r>
            <a:r>
              <a:rPr lang="fr-FR" sz="1400" dirty="0">
                <a:solidFill>
                  <a:srgbClr val="272727"/>
                </a:solidFill>
                <a:latin typeface="Cambria" panose="02040503050406030204" pitchFamily="18" charset="0"/>
                <a:ea typeface="Cambria" panose="02040503050406030204" pitchFamily="18" charset="0"/>
                <a:cs typeface="Roboto"/>
                <a:sym typeface="Roboto"/>
              </a:rPr>
              <a:t>.)</a:t>
            </a:r>
          </a:p>
        </p:txBody>
      </p:sp>
    </p:spTree>
    <p:extLst>
      <p:ext uri="{BB962C8B-B14F-4D97-AF65-F5344CB8AC3E}">
        <p14:creationId xmlns:p14="http://schemas.microsoft.com/office/powerpoint/2010/main" val="165686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E2632-EA5C-E17F-551E-1CBC66EC2961}"/>
            </a:ext>
          </a:extLst>
        </p:cNvPr>
        <p:cNvGrpSpPr/>
        <p:nvPr/>
      </p:nvGrpSpPr>
      <p:grpSpPr>
        <a:xfrm>
          <a:off x="0" y="0"/>
          <a:ext cx="0" cy="0"/>
          <a:chOff x="0" y="0"/>
          <a:chExt cx="0" cy="0"/>
        </a:xfrm>
      </p:grpSpPr>
      <p:sp>
        <p:nvSpPr>
          <p:cNvPr id="3" name="Espace réservé du numéro de diapositive 3">
            <a:extLst>
              <a:ext uri="{FF2B5EF4-FFF2-40B4-BE49-F238E27FC236}">
                <a16:creationId xmlns:a16="http://schemas.microsoft.com/office/drawing/2014/main" id="{61A95674-5AA9-F017-D925-833F57FB059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7A26BC6-3AD6-4031-B39F-1DDABC68D122}" type="slidenum">
              <a:rPr lang="fr-FR" smtClean="0"/>
              <a:pPr>
                <a:defRPr/>
              </a:pPr>
              <a:t>34</a:t>
            </a:fld>
            <a:endParaRPr lang="fr-FR" dirty="0">
              <a:solidFill>
                <a:prstClr val="black">
                  <a:tint val="75000"/>
                </a:prstClr>
              </a:solidFill>
              <a:latin typeface="Cambria" panose="02040503050406030204" pitchFamily="18" charset="0"/>
              <a:ea typeface="Cambria" panose="02040503050406030204" pitchFamily="18" charset="0"/>
            </a:endParaRPr>
          </a:p>
        </p:txBody>
      </p:sp>
      <p:sp>
        <p:nvSpPr>
          <p:cNvPr id="19" name="Titre 1">
            <a:extLst>
              <a:ext uri="{FF2B5EF4-FFF2-40B4-BE49-F238E27FC236}">
                <a16:creationId xmlns:a16="http://schemas.microsoft.com/office/drawing/2014/main" id="{D835345C-3C88-EC84-4237-44D8C71B481E}"/>
              </a:ext>
            </a:extLst>
          </p:cNvPr>
          <p:cNvSpPr>
            <a:spLocks noGrp="1"/>
          </p:cNvSpPr>
          <p:nvPr>
            <p:ph type="title"/>
          </p:nvPr>
        </p:nvSpPr>
        <p:spPr>
          <a:xfrm>
            <a:off x="483476" y="365125"/>
            <a:ext cx="11214538" cy="687481"/>
          </a:xfrm>
        </p:spPr>
        <p:txBody>
          <a:bodyPr/>
          <a:lstStyle/>
          <a:p>
            <a:r>
              <a:rPr lang="fr-FR" sz="3600" dirty="0"/>
              <a:t>Réseautage et intégration dans un consortium (3/3)</a:t>
            </a:r>
            <a:endParaRPr lang="fr-FR" sz="3700" dirty="0"/>
          </a:p>
        </p:txBody>
      </p:sp>
      <p:sp>
        <p:nvSpPr>
          <p:cNvPr id="4" name="Google Shape;284;p23">
            <a:extLst>
              <a:ext uri="{FF2B5EF4-FFF2-40B4-BE49-F238E27FC236}">
                <a16:creationId xmlns:a16="http://schemas.microsoft.com/office/drawing/2014/main" id="{FA2DA491-534B-6691-67D7-B3A7F6877ACD}"/>
              </a:ext>
            </a:extLst>
          </p:cNvPr>
          <p:cNvSpPr/>
          <p:nvPr/>
        </p:nvSpPr>
        <p:spPr>
          <a:xfrm>
            <a:off x="2073684" y="2149050"/>
            <a:ext cx="4292207" cy="1131534"/>
          </a:xfrm>
          <a:prstGeom prst="roundRect">
            <a:avLst>
              <a:gd name="adj" fmla="val 2213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Cambria" panose="02040503050406030204" pitchFamily="18" charset="0"/>
              <a:ea typeface="Cambria" panose="02040503050406030204" pitchFamily="18" charset="0"/>
            </a:endParaRPr>
          </a:p>
        </p:txBody>
      </p:sp>
      <p:sp>
        <p:nvSpPr>
          <p:cNvPr id="11" name="Google Shape;291;p23">
            <a:extLst>
              <a:ext uri="{FF2B5EF4-FFF2-40B4-BE49-F238E27FC236}">
                <a16:creationId xmlns:a16="http://schemas.microsoft.com/office/drawing/2014/main" id="{D892082C-AB99-F5C1-8AE2-0E0B122C5A4C}"/>
              </a:ext>
            </a:extLst>
          </p:cNvPr>
          <p:cNvSpPr txBox="1"/>
          <p:nvPr/>
        </p:nvSpPr>
        <p:spPr>
          <a:xfrm>
            <a:off x="2212931" y="2053507"/>
            <a:ext cx="4012812" cy="411300"/>
          </a:xfrm>
          <a:prstGeom prst="rect">
            <a:avLst/>
          </a:prstGeom>
          <a:noFill/>
          <a:ln>
            <a:noFill/>
          </a:ln>
        </p:spPr>
        <p:txBody>
          <a:bodyPr spcFirstLastPara="1" wrap="square" lIns="91425" tIns="91425" rIns="91425" bIns="91425" anchor="t" anchorCtr="0">
            <a:noAutofit/>
          </a:bodyPr>
          <a:lstStyle/>
          <a:p>
            <a:pPr lvl="0" algn="just" rtl="0">
              <a:lnSpc>
                <a:spcPct val="100000"/>
              </a:lnSpc>
              <a:spcBef>
                <a:spcPts val="0"/>
              </a:spcBef>
              <a:spcAft>
                <a:spcPts val="0"/>
              </a:spcAft>
            </a:pPr>
            <a:r>
              <a:rPr lang="fr-FR" dirty="0">
                <a:solidFill>
                  <a:srgbClr val="272727"/>
                </a:solidFill>
                <a:latin typeface="Cambria" panose="02040503050406030204" pitchFamily="18" charset="0"/>
                <a:ea typeface="Cambria" panose="02040503050406030204" pitchFamily="18" charset="0"/>
                <a:cs typeface="Roboto"/>
                <a:sym typeface="Roboto"/>
              </a:rPr>
              <a:t>Approche clé pour présenter clairement de manière synthétique </a:t>
            </a:r>
            <a:r>
              <a:rPr lang="fr-FR" b="1" dirty="0">
                <a:solidFill>
                  <a:srgbClr val="272727"/>
                </a:solidFill>
                <a:latin typeface="Cambria" panose="02040503050406030204" pitchFamily="18" charset="0"/>
                <a:ea typeface="Cambria" panose="02040503050406030204" pitchFamily="18" charset="0"/>
                <a:cs typeface="Roboto"/>
                <a:sym typeface="Roboto"/>
              </a:rPr>
              <a:t>l’essence du projet </a:t>
            </a:r>
            <a:r>
              <a:rPr lang="fr-FR" dirty="0">
                <a:solidFill>
                  <a:srgbClr val="272727"/>
                </a:solidFill>
                <a:latin typeface="Cambria" panose="02040503050406030204" pitchFamily="18" charset="0"/>
                <a:ea typeface="Cambria" panose="02040503050406030204" pitchFamily="18" charset="0"/>
                <a:cs typeface="Roboto"/>
                <a:sym typeface="Roboto"/>
              </a:rPr>
              <a:t>aux </a:t>
            </a:r>
            <a:r>
              <a:rPr lang="fr-FR" b="1" dirty="0">
                <a:solidFill>
                  <a:srgbClr val="272727"/>
                </a:solidFill>
                <a:latin typeface="Cambria" panose="02040503050406030204" pitchFamily="18" charset="0"/>
                <a:ea typeface="Cambria" panose="02040503050406030204" pitchFamily="18" charset="0"/>
                <a:cs typeface="Roboto"/>
                <a:sym typeface="Roboto"/>
              </a:rPr>
              <a:t>partenaires potentiels</a:t>
            </a:r>
            <a:r>
              <a:rPr lang="fr-FR" dirty="0">
                <a:solidFill>
                  <a:srgbClr val="272727"/>
                </a:solidFill>
                <a:latin typeface="Cambria" panose="02040503050406030204" pitchFamily="18" charset="0"/>
                <a:ea typeface="Cambria" panose="02040503050406030204" pitchFamily="18" charset="0"/>
                <a:cs typeface="Roboto"/>
                <a:sym typeface="Roboto"/>
              </a:rPr>
              <a:t>. </a:t>
            </a:r>
          </a:p>
        </p:txBody>
      </p:sp>
      <p:sp>
        <p:nvSpPr>
          <p:cNvPr id="50" name="Google Shape;283;p23">
            <a:extLst>
              <a:ext uri="{FF2B5EF4-FFF2-40B4-BE49-F238E27FC236}">
                <a16:creationId xmlns:a16="http://schemas.microsoft.com/office/drawing/2014/main" id="{08A4F83F-6BF4-B6FA-8697-8C7223FCD3B4}"/>
              </a:ext>
            </a:extLst>
          </p:cNvPr>
          <p:cNvSpPr/>
          <p:nvPr/>
        </p:nvSpPr>
        <p:spPr>
          <a:xfrm>
            <a:off x="1888891" y="1375142"/>
            <a:ext cx="4595750" cy="687481"/>
          </a:xfrm>
          <a:prstGeom prst="roundRect">
            <a:avLst>
              <a:gd name="adj" fmla="val 22134"/>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2000" b="1" dirty="0">
                <a:solidFill>
                  <a:schemeClr val="lt1"/>
                </a:solidFill>
                <a:latin typeface="Cambria" panose="02040503050406030204" pitchFamily="18" charset="0"/>
                <a:ea typeface="Cambria" panose="02040503050406030204" pitchFamily="18" charset="0"/>
                <a:cs typeface="Fira Sans Condensed Medium"/>
                <a:sym typeface="Fira Sans Condensed Medium"/>
              </a:rPr>
              <a:t> Rédiger une note conceptuelle </a:t>
            </a:r>
          </a:p>
          <a:p>
            <a:pPr marL="0" lvl="0" indent="0" algn="ctr" rtl="0">
              <a:spcBef>
                <a:spcPts val="0"/>
              </a:spcBef>
              <a:spcAft>
                <a:spcPts val="0"/>
              </a:spcAft>
              <a:buNone/>
            </a:pPr>
            <a:r>
              <a:rPr lang="fr-FR" sz="2000" b="1" dirty="0">
                <a:solidFill>
                  <a:schemeClr val="lt1"/>
                </a:solidFill>
                <a:latin typeface="Cambria" panose="02040503050406030204" pitchFamily="18" charset="0"/>
                <a:ea typeface="Cambria" panose="02040503050406030204" pitchFamily="18" charset="0"/>
                <a:cs typeface="Fira Sans Condensed Medium"/>
                <a:sym typeface="Fira Sans Condensed Medium"/>
              </a:rPr>
              <a:t>(</a:t>
            </a:r>
            <a:r>
              <a:rPr lang="fr-FR" sz="2000" b="1" i="1" dirty="0">
                <a:solidFill>
                  <a:schemeClr val="lt1"/>
                </a:solidFill>
                <a:latin typeface="Cambria" panose="02040503050406030204" pitchFamily="18" charset="0"/>
                <a:ea typeface="Cambria" panose="02040503050406030204" pitchFamily="18" charset="0"/>
                <a:cs typeface="Fira Sans Condensed Medium"/>
                <a:sym typeface="Fira Sans Condensed Medium"/>
              </a:rPr>
              <a:t>One page</a:t>
            </a:r>
            <a:r>
              <a:rPr lang="fr-FR" sz="2000" b="1" dirty="0">
                <a:solidFill>
                  <a:schemeClr val="lt1"/>
                </a:solidFill>
                <a:latin typeface="Cambria" panose="02040503050406030204" pitchFamily="18" charset="0"/>
                <a:ea typeface="Cambria" panose="02040503050406030204" pitchFamily="18" charset="0"/>
                <a:cs typeface="Fira Sans Condensed Medium"/>
                <a:sym typeface="Fira Sans Condensed Medium"/>
              </a:rPr>
              <a:t>)</a:t>
            </a:r>
          </a:p>
        </p:txBody>
      </p:sp>
      <p:sp>
        <p:nvSpPr>
          <p:cNvPr id="24" name="Google Shape;284;p23">
            <a:extLst>
              <a:ext uri="{FF2B5EF4-FFF2-40B4-BE49-F238E27FC236}">
                <a16:creationId xmlns:a16="http://schemas.microsoft.com/office/drawing/2014/main" id="{4954BD00-BC27-8E53-3264-9A7C287FC1AF}"/>
              </a:ext>
            </a:extLst>
          </p:cNvPr>
          <p:cNvSpPr/>
          <p:nvPr/>
        </p:nvSpPr>
        <p:spPr>
          <a:xfrm>
            <a:off x="2073684" y="3320715"/>
            <a:ext cx="4292207" cy="1073160"/>
          </a:xfrm>
          <a:prstGeom prst="roundRect">
            <a:avLst>
              <a:gd name="adj" fmla="val 2213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Cambria" panose="02040503050406030204" pitchFamily="18" charset="0"/>
              <a:ea typeface="Cambria" panose="02040503050406030204" pitchFamily="18" charset="0"/>
            </a:endParaRPr>
          </a:p>
        </p:txBody>
      </p:sp>
      <p:sp>
        <p:nvSpPr>
          <p:cNvPr id="25" name="Google Shape;291;p23">
            <a:extLst>
              <a:ext uri="{FF2B5EF4-FFF2-40B4-BE49-F238E27FC236}">
                <a16:creationId xmlns:a16="http://schemas.microsoft.com/office/drawing/2014/main" id="{99651254-E325-45B1-FFCF-9314E4ACB595}"/>
              </a:ext>
            </a:extLst>
          </p:cNvPr>
          <p:cNvSpPr txBox="1"/>
          <p:nvPr/>
        </p:nvSpPr>
        <p:spPr>
          <a:xfrm>
            <a:off x="2212931" y="3367675"/>
            <a:ext cx="4012812" cy="411300"/>
          </a:xfrm>
          <a:prstGeom prst="rect">
            <a:avLst/>
          </a:prstGeom>
          <a:noFill/>
          <a:ln>
            <a:noFill/>
          </a:ln>
        </p:spPr>
        <p:txBody>
          <a:bodyPr spcFirstLastPara="1" wrap="square" lIns="91425" tIns="91425" rIns="91425" bIns="91425" anchor="t" anchorCtr="0">
            <a:noAutofit/>
          </a:bodyPr>
          <a:lstStyle/>
          <a:p>
            <a:pPr lvl="0" algn="just" rtl="0">
              <a:lnSpc>
                <a:spcPct val="100000"/>
              </a:lnSpc>
              <a:spcBef>
                <a:spcPts val="0"/>
              </a:spcBef>
              <a:spcAft>
                <a:spcPts val="0"/>
              </a:spcAft>
            </a:pPr>
            <a:r>
              <a:rPr lang="fr-FR" dirty="0">
                <a:solidFill>
                  <a:srgbClr val="272727"/>
                </a:solidFill>
                <a:latin typeface="Cambria" panose="02040503050406030204" pitchFamily="18" charset="0"/>
                <a:ea typeface="Cambria" panose="02040503050406030204" pitchFamily="18" charset="0"/>
                <a:cs typeface="Roboto"/>
                <a:sym typeface="Roboto"/>
              </a:rPr>
              <a:t>Permet d’accélérer les discussions &amp; décisions et d’attirer l’intérêt des partenaires</a:t>
            </a:r>
          </a:p>
        </p:txBody>
      </p:sp>
      <p:sp>
        <p:nvSpPr>
          <p:cNvPr id="28" name="Google Shape;284;p23">
            <a:extLst>
              <a:ext uri="{FF2B5EF4-FFF2-40B4-BE49-F238E27FC236}">
                <a16:creationId xmlns:a16="http://schemas.microsoft.com/office/drawing/2014/main" id="{6B203689-941C-F37B-90A0-AC26C846E330}"/>
              </a:ext>
            </a:extLst>
          </p:cNvPr>
          <p:cNvSpPr/>
          <p:nvPr/>
        </p:nvSpPr>
        <p:spPr>
          <a:xfrm>
            <a:off x="2013859" y="4450998"/>
            <a:ext cx="4411407" cy="1905352"/>
          </a:xfrm>
          <a:prstGeom prst="roundRect">
            <a:avLst>
              <a:gd name="adj" fmla="val 2213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Cambria" panose="02040503050406030204" pitchFamily="18" charset="0"/>
              <a:ea typeface="Cambria" panose="02040503050406030204" pitchFamily="18" charset="0"/>
            </a:endParaRPr>
          </a:p>
        </p:txBody>
      </p:sp>
      <p:sp>
        <p:nvSpPr>
          <p:cNvPr id="29" name="Google Shape;291;p23">
            <a:extLst>
              <a:ext uri="{FF2B5EF4-FFF2-40B4-BE49-F238E27FC236}">
                <a16:creationId xmlns:a16="http://schemas.microsoft.com/office/drawing/2014/main" id="{DAE7C6B9-E06D-60D6-EC04-B38DE94DF9E0}"/>
              </a:ext>
            </a:extLst>
          </p:cNvPr>
          <p:cNvSpPr txBox="1"/>
          <p:nvPr/>
        </p:nvSpPr>
        <p:spPr>
          <a:xfrm>
            <a:off x="2177306" y="4462873"/>
            <a:ext cx="4012812" cy="411300"/>
          </a:xfrm>
          <a:prstGeom prst="rect">
            <a:avLst/>
          </a:prstGeom>
          <a:noFill/>
          <a:ln>
            <a:noFill/>
          </a:ln>
        </p:spPr>
        <p:txBody>
          <a:bodyPr spcFirstLastPara="1" wrap="square" lIns="91425" tIns="91425" rIns="91425" bIns="91425" anchor="t" anchorCtr="0">
            <a:noAutofit/>
          </a:bodyPr>
          <a:lstStyle/>
          <a:p>
            <a:pPr lvl="0" algn="just" rtl="0">
              <a:lnSpc>
                <a:spcPct val="100000"/>
              </a:lnSpc>
              <a:spcBef>
                <a:spcPts val="0"/>
              </a:spcBef>
              <a:spcAft>
                <a:spcPts val="0"/>
              </a:spcAft>
            </a:pPr>
            <a:r>
              <a:rPr lang="fr-FR" sz="1600" dirty="0">
                <a:solidFill>
                  <a:srgbClr val="272727"/>
                </a:solidFill>
                <a:latin typeface="Cambria" panose="02040503050406030204" pitchFamily="18" charset="0"/>
                <a:ea typeface="Cambria" panose="02040503050406030204" pitchFamily="18" charset="0"/>
                <a:cs typeface="Roboto"/>
                <a:sym typeface="Roboto"/>
              </a:rPr>
              <a:t>Mettez en valeur l’apport unique de votre expertise, votre compétence spécifique, le problème adressé, lien avec les priorités EU, TRL actuel et besoins, e potentiel d’impact, l’accès à un marché particulier (Afrique du nord etc.), type de partenariat recherché, budget cible etc. </a:t>
            </a:r>
          </a:p>
          <a:p>
            <a:pPr lvl="0" algn="just" rtl="0">
              <a:lnSpc>
                <a:spcPct val="100000"/>
              </a:lnSpc>
              <a:spcBef>
                <a:spcPts val="0"/>
              </a:spcBef>
              <a:spcAft>
                <a:spcPts val="0"/>
              </a:spcAft>
            </a:pPr>
            <a:endParaRPr lang="fr-FR" dirty="0">
              <a:solidFill>
                <a:srgbClr val="272727"/>
              </a:solidFill>
              <a:latin typeface="Cambria" panose="02040503050406030204" pitchFamily="18" charset="0"/>
              <a:ea typeface="Cambria" panose="02040503050406030204" pitchFamily="18" charset="0"/>
              <a:cs typeface="Roboto"/>
              <a:sym typeface="Roboto"/>
            </a:endParaRPr>
          </a:p>
        </p:txBody>
      </p:sp>
      <p:sp>
        <p:nvSpPr>
          <p:cNvPr id="30" name="ZoneTexte 29">
            <a:extLst>
              <a:ext uri="{FF2B5EF4-FFF2-40B4-BE49-F238E27FC236}">
                <a16:creationId xmlns:a16="http://schemas.microsoft.com/office/drawing/2014/main" id="{A4CD4748-2D9D-204D-9520-927129D00D0F}"/>
              </a:ext>
            </a:extLst>
          </p:cNvPr>
          <p:cNvSpPr txBox="1"/>
          <p:nvPr/>
        </p:nvSpPr>
        <p:spPr>
          <a:xfrm>
            <a:off x="7263396" y="3042758"/>
            <a:ext cx="4411407" cy="1323439"/>
          </a:xfrm>
          <a:prstGeom prst="rect">
            <a:avLst/>
          </a:prstGeom>
          <a:noFill/>
        </p:spPr>
        <p:txBody>
          <a:bodyPr wrap="square">
            <a:spAutoFit/>
          </a:bodyPr>
          <a:lstStyle/>
          <a:p>
            <a:pPr algn="ctr"/>
            <a:r>
              <a:rPr lang="fr-FR" sz="2000" b="1" dirty="0">
                <a:solidFill>
                  <a:srgbClr val="FF0000"/>
                </a:solidFill>
                <a:latin typeface="Cambria" panose="02040503050406030204" pitchFamily="18" charset="0"/>
                <a:ea typeface="Cambria" panose="02040503050406030204" pitchFamily="18" charset="0"/>
              </a:rPr>
              <a:t>Homework</a:t>
            </a:r>
          </a:p>
          <a:p>
            <a:endParaRPr lang="fr-FR" sz="2000" dirty="0">
              <a:solidFill>
                <a:srgbClr val="FF0000"/>
              </a:solidFill>
              <a:latin typeface="Cambria" panose="02040503050406030204" pitchFamily="18" charset="0"/>
              <a:ea typeface="Cambria" panose="02040503050406030204" pitchFamily="18" charset="0"/>
            </a:endParaRPr>
          </a:p>
          <a:p>
            <a:r>
              <a:rPr lang="fr-FR" sz="2000" dirty="0">
                <a:solidFill>
                  <a:srgbClr val="FF0000"/>
                </a:solidFill>
                <a:latin typeface="Cambria" panose="02040503050406030204" pitchFamily="18" charset="0"/>
                <a:ea typeface="Cambria" panose="02040503050406030204" pitchFamily="18" charset="0"/>
              </a:rPr>
              <a:t>Pour la formation en avril, préparez un </a:t>
            </a:r>
            <a:r>
              <a:rPr lang="fr-FR" sz="2000" i="1" dirty="0">
                <a:solidFill>
                  <a:srgbClr val="FF0000"/>
                </a:solidFill>
                <a:latin typeface="Cambria" panose="02040503050406030204" pitchFamily="18" charset="0"/>
                <a:ea typeface="Cambria" panose="02040503050406030204" pitchFamily="18" charset="0"/>
              </a:rPr>
              <a:t>One page </a:t>
            </a:r>
            <a:r>
              <a:rPr lang="fr-FR" sz="2000" dirty="0">
                <a:solidFill>
                  <a:srgbClr val="FF0000"/>
                </a:solidFill>
                <a:latin typeface="Cambria" panose="02040503050406030204" pitchFamily="18" charset="0"/>
                <a:ea typeface="Cambria" panose="02040503050406030204" pitchFamily="18" charset="0"/>
              </a:rPr>
              <a:t>de votre projet !</a:t>
            </a:r>
          </a:p>
        </p:txBody>
      </p:sp>
    </p:spTree>
    <p:extLst>
      <p:ext uri="{BB962C8B-B14F-4D97-AF65-F5344CB8AC3E}">
        <p14:creationId xmlns:p14="http://schemas.microsoft.com/office/powerpoint/2010/main" val="1155753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13D59C-A9EE-D5E6-1E6E-B4169F22870E}"/>
              </a:ext>
            </a:extLst>
          </p:cNvPr>
          <p:cNvSpPr>
            <a:spLocks noGrp="1"/>
          </p:cNvSpPr>
          <p:nvPr>
            <p:ph type="title"/>
          </p:nvPr>
        </p:nvSpPr>
        <p:spPr>
          <a:xfrm>
            <a:off x="2179177" y="465747"/>
            <a:ext cx="6751178" cy="371742"/>
          </a:xfrm>
        </p:spPr>
        <p:txBody>
          <a:bodyPr>
            <a:noAutofit/>
          </a:bodyPr>
          <a:lstStyle/>
          <a:p>
            <a:r>
              <a:rPr lang="fr-FR" sz="3600" dirty="0">
                <a:latin typeface="Brush Script MT" panose="03060802040406070304" pitchFamily="66" charset="0"/>
              </a:rPr>
              <a:t>En vous remerciant  de votre participation !</a:t>
            </a:r>
            <a:endParaRPr lang="en-GB" sz="3600" dirty="0">
              <a:latin typeface="Brush Script MT" panose="03060802040406070304" pitchFamily="66" charset="0"/>
            </a:endParaRPr>
          </a:p>
        </p:txBody>
      </p:sp>
      <p:sp>
        <p:nvSpPr>
          <p:cNvPr id="5" name="ZoneTexte 4">
            <a:extLst>
              <a:ext uri="{FF2B5EF4-FFF2-40B4-BE49-F238E27FC236}">
                <a16:creationId xmlns:a16="http://schemas.microsoft.com/office/drawing/2014/main" id="{DB75BB3A-87E6-B242-BB5B-71DE3BF61322}"/>
              </a:ext>
            </a:extLst>
          </p:cNvPr>
          <p:cNvSpPr txBox="1"/>
          <p:nvPr/>
        </p:nvSpPr>
        <p:spPr>
          <a:xfrm>
            <a:off x="6353299" y="3006718"/>
            <a:ext cx="5438898" cy="2308324"/>
          </a:xfrm>
          <a:prstGeom prst="rect">
            <a:avLst/>
          </a:prstGeom>
          <a:noFill/>
        </p:spPr>
        <p:txBody>
          <a:bodyPr wrap="square" rtlCol="0">
            <a:spAutoFit/>
          </a:bodyPr>
          <a:lstStyle/>
          <a:p>
            <a:pPr algn="ctr"/>
            <a:r>
              <a:rPr lang="fr-FR" sz="7200" b="1" noProof="0" dirty="0">
                <a:latin typeface="Cambria" panose="02040503050406030204" pitchFamily="18" charset="0"/>
                <a:ea typeface="Cambria" panose="02040503050406030204" pitchFamily="18" charset="0"/>
              </a:rPr>
              <a:t>Des questions ?</a:t>
            </a:r>
            <a:endParaRPr lang="fr-FR" sz="6600" b="1" noProof="0" dirty="0">
              <a:solidFill>
                <a:schemeClr val="accent1">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55418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que 2">
            <a:extLst>
              <a:ext uri="{FF2B5EF4-FFF2-40B4-BE49-F238E27FC236}">
                <a16:creationId xmlns:a16="http://schemas.microsoft.com/office/drawing/2014/main" id="{7CC5D118-5A0A-8D4F-D425-45DE9DA35C59}"/>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444693" y="1742703"/>
            <a:ext cx="2371696" cy="2371696"/>
          </a:xfrm>
          <a:prstGeom prst="rect">
            <a:avLst/>
          </a:prstGeom>
        </p:spPr>
      </p:pic>
      <p:sp>
        <p:nvSpPr>
          <p:cNvPr id="4" name="Rectangle 3">
            <a:extLst>
              <a:ext uri="{FF2B5EF4-FFF2-40B4-BE49-F238E27FC236}">
                <a16:creationId xmlns:a16="http://schemas.microsoft.com/office/drawing/2014/main" id="{1C76D782-791B-B532-2129-C1F084EC53B7}"/>
              </a:ext>
            </a:extLst>
          </p:cNvPr>
          <p:cNvSpPr/>
          <p:nvPr>
            <p:custDataLst>
              <p:tags r:id="rId3"/>
            </p:custDataLst>
          </p:nvPr>
        </p:nvSpPr>
        <p:spPr>
          <a:xfrm>
            <a:off x="3112851" y="1000897"/>
            <a:ext cx="8486226" cy="3855308"/>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4000" b="1">
                <a:solidFill>
                  <a:srgbClr val="000000"/>
                </a:solidFill>
              </a:rPr>
              <a:t>Posez votre question</a:t>
            </a:r>
          </a:p>
        </p:txBody>
      </p:sp>
      <p:sp>
        <p:nvSpPr>
          <p:cNvPr id="5" name="Rectangle 4">
            <a:extLst>
              <a:ext uri="{FF2B5EF4-FFF2-40B4-BE49-F238E27FC236}">
                <a16:creationId xmlns:a16="http://schemas.microsoft.com/office/drawing/2014/main" id="{13A6E953-3E80-F96E-41F9-BCDD31CC9EF6}"/>
              </a:ext>
            </a:extLst>
          </p:cNvPr>
          <p:cNvSpPr/>
          <p:nvPr/>
        </p:nvSpPr>
        <p:spPr>
          <a:xfrm>
            <a:off x="0" y="5820032"/>
            <a:ext cx="12192001" cy="1037968"/>
          </a:xfrm>
          <a:prstGeom prst="rect">
            <a:avLst/>
          </a:prstGeom>
          <a:solidFill>
            <a:srgbClr val="19803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GB" sz="2600">
                <a:solidFill>
                  <a:srgbClr val="FFFFFF"/>
                </a:solidFill>
              </a:rPr>
              <a:t>The </a:t>
            </a:r>
            <a:r>
              <a:rPr lang="en-GB" sz="2600">
                <a:solidFill>
                  <a:srgbClr val="FFFFFF"/>
                </a:solidFill>
                <a:hlinkClick r:id="rId7">
                  <a:extLst>
                    <a:ext uri="{A12FA001-AC4F-418D-AE19-62706E023703}">
                      <ahyp:hlinkClr xmlns:ahyp="http://schemas.microsoft.com/office/drawing/2018/hyperlinkcolor" val="tx"/>
                    </a:ext>
                  </a:extLst>
                </a:hlinkClick>
              </a:rPr>
              <a:t>Slido app</a:t>
            </a:r>
            <a:r>
              <a:rPr lang="en-GB" sz="2600">
                <a:solidFill>
                  <a:srgbClr val="FFFFFF"/>
                </a:solidFill>
              </a:rPr>
              <a:t> must be installed on every computer you’re presenting from</a:t>
            </a:r>
          </a:p>
        </p:txBody>
      </p:sp>
      <p:pic>
        <p:nvPicPr>
          <p:cNvPr id="7" name="Graphique 6">
            <a:extLst>
              <a:ext uri="{FF2B5EF4-FFF2-40B4-BE49-F238E27FC236}">
                <a16:creationId xmlns:a16="http://schemas.microsoft.com/office/drawing/2014/main" id="{39A0D6E9-2E31-7ABF-B1D7-7CCE6083ACD2}"/>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8" name="Trapèze 7">
            <a:extLst>
              <a:ext uri="{FF2B5EF4-FFF2-40B4-BE49-F238E27FC236}">
                <a16:creationId xmlns:a16="http://schemas.microsoft.com/office/drawing/2014/main" id="{92200DE2-95C6-B8D5-7741-272F3328F431}"/>
              </a:ext>
            </a:extLst>
          </p:cNvPr>
          <p:cNvSpPr/>
          <p:nvPr/>
        </p:nvSpPr>
        <p:spPr>
          <a:xfrm rot="2700000">
            <a:off x="9620371" y="514924"/>
            <a:ext cx="3335198" cy="778213"/>
          </a:xfrm>
          <a:prstGeom prst="trapezoid">
            <a:avLst>
              <a:gd name="adj" fmla="val 100000"/>
            </a:avLst>
          </a:prstGeom>
          <a:solidFill>
            <a:srgbClr val="EDFAF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GB" sz="2600" b="1">
                <a:solidFill>
                  <a:srgbClr val="198038"/>
                </a:solidFill>
              </a:rPr>
              <a:t>Do not edit
</a:t>
            </a:r>
            <a:r>
              <a:rPr lang="en-GB"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en-GB" sz="2200">
              <a:solidFill>
                <a:srgbClr val="198038"/>
              </a:solidFill>
            </a:endParaRPr>
          </a:p>
        </p:txBody>
      </p:sp>
      <p:pic>
        <p:nvPicPr>
          <p:cNvPr id="10" name="Graphique 9">
            <a:extLst>
              <a:ext uri="{FF2B5EF4-FFF2-40B4-BE49-F238E27FC236}">
                <a16:creationId xmlns:a16="http://schemas.microsoft.com/office/drawing/2014/main" id="{67BCF284-5476-DFAE-AB68-F9B8E8CCD440}"/>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131095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1B2A4-C05C-D7B2-960B-94988F0D011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A31A649-6EB9-64E2-CD1D-A24876450770}"/>
              </a:ext>
            </a:extLst>
          </p:cNvPr>
          <p:cNvSpPr>
            <a:spLocks noGrp="1"/>
          </p:cNvSpPr>
          <p:nvPr>
            <p:ph type="title"/>
          </p:nvPr>
        </p:nvSpPr>
        <p:spPr>
          <a:xfrm>
            <a:off x="2179177" y="465747"/>
            <a:ext cx="6751178" cy="371742"/>
          </a:xfrm>
        </p:spPr>
        <p:txBody>
          <a:bodyPr>
            <a:noAutofit/>
          </a:bodyPr>
          <a:lstStyle/>
          <a:p>
            <a:r>
              <a:rPr lang="fr-FR" sz="3600" dirty="0">
                <a:latin typeface="Brush Script MT" panose="03060802040406070304" pitchFamily="66" charset="0"/>
              </a:rPr>
              <a:t>En vous remerciant  de votre participation !</a:t>
            </a:r>
            <a:endParaRPr lang="en-GB" sz="3600" dirty="0">
              <a:latin typeface="Brush Script MT" panose="03060802040406070304" pitchFamily="66" charset="0"/>
            </a:endParaRPr>
          </a:p>
        </p:txBody>
      </p:sp>
      <p:sp>
        <p:nvSpPr>
          <p:cNvPr id="5" name="ZoneTexte 4">
            <a:extLst>
              <a:ext uri="{FF2B5EF4-FFF2-40B4-BE49-F238E27FC236}">
                <a16:creationId xmlns:a16="http://schemas.microsoft.com/office/drawing/2014/main" id="{7EF3BD0F-6F64-1B84-10D7-C07768142744}"/>
              </a:ext>
            </a:extLst>
          </p:cNvPr>
          <p:cNvSpPr txBox="1"/>
          <p:nvPr/>
        </p:nvSpPr>
        <p:spPr>
          <a:xfrm>
            <a:off x="7167508" y="1546053"/>
            <a:ext cx="4223490" cy="3724096"/>
          </a:xfrm>
          <a:prstGeom prst="rect">
            <a:avLst/>
          </a:prstGeom>
          <a:noFill/>
        </p:spPr>
        <p:txBody>
          <a:bodyPr wrap="square" rtlCol="0">
            <a:spAutoFit/>
          </a:bodyPr>
          <a:lstStyle/>
          <a:p>
            <a:r>
              <a:rPr lang="fr-FR" sz="2000" noProof="0" dirty="0">
                <a:latin typeface="Cambria" panose="02040503050406030204" pitchFamily="18" charset="0"/>
                <a:ea typeface="Cambria" panose="02040503050406030204" pitchFamily="18" charset="0"/>
              </a:rPr>
              <a:t>Contact formateurs </a:t>
            </a:r>
            <a:r>
              <a:rPr lang="fr-FR" sz="2000" noProof="0" dirty="0">
                <a:solidFill>
                  <a:schemeClr val="accent1">
                    <a:lumMod val="75000"/>
                  </a:schemeClr>
                </a:solidFill>
                <a:latin typeface="Cambria" panose="02040503050406030204" pitchFamily="18" charset="0"/>
                <a:ea typeface="Cambria" panose="02040503050406030204" pitchFamily="18" charset="0"/>
              </a:rPr>
              <a:t>: formationprojetsEB@innofluence.eu </a:t>
            </a:r>
          </a:p>
          <a:p>
            <a:pPr algn="just"/>
            <a:endParaRPr lang="fr-FR" sz="2000" noProof="0" dirty="0">
              <a:solidFill>
                <a:schemeClr val="accent1">
                  <a:lumMod val="75000"/>
                </a:schemeClr>
              </a:solidFill>
              <a:latin typeface="Cambria" panose="02040503050406030204" pitchFamily="18" charset="0"/>
              <a:ea typeface="Cambria" panose="02040503050406030204" pitchFamily="18" charset="0"/>
            </a:endParaRPr>
          </a:p>
          <a:p>
            <a:pPr algn="just"/>
            <a:r>
              <a:rPr lang="fr-FR" sz="2000" noProof="0" dirty="0">
                <a:latin typeface="Cambria" panose="02040503050406030204" pitchFamily="18" charset="0"/>
                <a:ea typeface="Cambria" panose="02040503050406030204" pitchFamily="18" charset="0"/>
              </a:rPr>
              <a:t>Toutes les informations relatives à la formation se retrouvent ici:</a:t>
            </a:r>
          </a:p>
          <a:p>
            <a:pPr algn="just"/>
            <a:endParaRPr lang="fr-FR" sz="2000" noProof="0" dirty="0">
              <a:solidFill>
                <a:schemeClr val="accent1">
                  <a:lumMod val="75000"/>
                </a:schemeClr>
              </a:solidFill>
              <a:latin typeface="Cambria" panose="02040503050406030204" pitchFamily="18" charset="0"/>
              <a:ea typeface="Cambria" panose="02040503050406030204" pitchFamily="18" charset="0"/>
            </a:endParaRPr>
          </a:p>
          <a:p>
            <a:pPr algn="just"/>
            <a:r>
              <a:rPr lang="fr-FR" sz="2000" noProof="0" dirty="0">
                <a:solidFill>
                  <a:schemeClr val="accent1">
                    <a:lumMod val="75000"/>
                  </a:schemeClr>
                </a:solidFill>
                <a:latin typeface="Cambria" panose="02040503050406030204" pitchFamily="18" charset="0"/>
                <a:ea typeface="Cambria" panose="02040503050406030204" pitchFamily="18" charset="0"/>
                <a:hlinkClick r:id="rId2"/>
              </a:rPr>
              <a:t>https://innofluence.eu/index.php/formation-en-developpement-et-soumission-de-projets-de-recherche</a:t>
            </a:r>
            <a:r>
              <a:rPr lang="fr-FR" noProof="0" dirty="0">
                <a:solidFill>
                  <a:schemeClr val="accent1">
                    <a:lumMod val="75000"/>
                  </a:schemeClr>
                </a:solidFill>
                <a:latin typeface="Cambria" panose="02040503050406030204" pitchFamily="18" charset="0"/>
                <a:ea typeface="Cambria" panose="02040503050406030204" pitchFamily="18" charset="0"/>
                <a:hlinkClick r:id="rId2"/>
              </a:rPr>
              <a:t>/</a:t>
            </a:r>
            <a:endParaRPr lang="fr-FR" noProof="0" dirty="0">
              <a:solidFill>
                <a:schemeClr val="accent1">
                  <a:lumMod val="75000"/>
                </a:schemeClr>
              </a:solidFill>
              <a:latin typeface="Cambria" panose="02040503050406030204" pitchFamily="18" charset="0"/>
              <a:ea typeface="Cambria" panose="02040503050406030204" pitchFamily="18" charset="0"/>
            </a:endParaRPr>
          </a:p>
          <a:p>
            <a:pPr algn="just"/>
            <a:endParaRPr lang="fr-FR" noProof="0" dirty="0">
              <a:solidFill>
                <a:schemeClr val="accent1">
                  <a:lumMod val="75000"/>
                </a:schemeClr>
              </a:solidFill>
              <a:latin typeface="Cambria" panose="02040503050406030204" pitchFamily="18" charset="0"/>
              <a:ea typeface="Cambria" panose="02040503050406030204" pitchFamily="18" charset="0"/>
            </a:endParaRPr>
          </a:p>
          <a:p>
            <a:pPr algn="r"/>
            <a:r>
              <a:rPr lang="fr-FR" noProof="0" dirty="0" err="1">
                <a:solidFill>
                  <a:schemeClr val="accent1">
                    <a:lumMod val="75000"/>
                  </a:schemeClr>
                </a:solidFill>
                <a:latin typeface="Cambria" panose="02040503050406030204" pitchFamily="18" charset="0"/>
                <a:ea typeface="Cambria" panose="02040503050406030204" pitchFamily="18" charset="0"/>
              </a:rPr>
              <a:t>Qrcode</a:t>
            </a:r>
            <a:r>
              <a:rPr lang="fr-FR" noProof="0" dirty="0">
                <a:solidFill>
                  <a:schemeClr val="accent1">
                    <a:lumMod val="75000"/>
                  </a:schemeClr>
                </a:solidFill>
                <a:latin typeface="Cambria" panose="02040503050406030204" pitchFamily="18" charset="0"/>
                <a:ea typeface="Cambria" panose="02040503050406030204" pitchFamily="18" charset="0"/>
              </a:rPr>
              <a:t> </a:t>
            </a:r>
          </a:p>
        </p:txBody>
      </p:sp>
      <p:pic>
        <p:nvPicPr>
          <p:cNvPr id="6" name="Image 5" descr="Une image contenant capture d’écran, Graphique, texte, conception&#10;&#10;Description générée automatiquement">
            <a:extLst>
              <a:ext uri="{FF2B5EF4-FFF2-40B4-BE49-F238E27FC236}">
                <a16:creationId xmlns:a16="http://schemas.microsoft.com/office/drawing/2014/main" id="{89719554-4F1A-32C0-DB63-F51882C3A047}"/>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695271" y="4646298"/>
            <a:ext cx="2049277" cy="2049277"/>
          </a:xfrm>
          <a:prstGeom prst="rect">
            <a:avLst/>
          </a:prstGeom>
        </p:spPr>
      </p:pic>
    </p:spTree>
    <p:extLst>
      <p:ext uri="{BB962C8B-B14F-4D97-AF65-F5344CB8AC3E}">
        <p14:creationId xmlns:p14="http://schemas.microsoft.com/office/powerpoint/2010/main" val="28033763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C71F3-FA0F-E5D8-4C75-0D362FB726EC}"/>
            </a:ext>
          </a:extLst>
        </p:cNvPr>
        <p:cNvGrpSpPr/>
        <p:nvPr/>
      </p:nvGrpSpPr>
      <p:grpSpPr>
        <a:xfrm>
          <a:off x="0" y="0"/>
          <a:ext cx="0" cy="0"/>
          <a:chOff x="0" y="0"/>
          <a:chExt cx="0" cy="0"/>
        </a:xfrm>
      </p:grpSpPr>
      <p:cxnSp>
        <p:nvCxnSpPr>
          <p:cNvPr id="35" name="Connecteur en angle 56">
            <a:extLst>
              <a:ext uri="{FF2B5EF4-FFF2-40B4-BE49-F238E27FC236}">
                <a16:creationId xmlns:a16="http://schemas.microsoft.com/office/drawing/2014/main" id="{29F44B95-B117-79B2-3E93-F5C52188DCE6}"/>
              </a:ext>
            </a:extLst>
          </p:cNvPr>
          <p:cNvCxnSpPr>
            <a:cxnSpLocks/>
          </p:cNvCxnSpPr>
          <p:nvPr/>
        </p:nvCxnSpPr>
        <p:spPr>
          <a:xfrm>
            <a:off x="7875046" y="2310148"/>
            <a:ext cx="3197454" cy="353662"/>
          </a:xfrm>
          <a:prstGeom prst="bentConnector2">
            <a:avLst/>
          </a:prstGeom>
          <a:ln w="1270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F326EB71-22C5-EAB7-2AAE-94DF7C4AD201}"/>
              </a:ext>
            </a:extLst>
          </p:cNvPr>
          <p:cNvSpPr>
            <a:spLocks noGrp="1"/>
          </p:cNvSpPr>
          <p:nvPr>
            <p:ph type="sldNum" sz="quarter" idx="12"/>
          </p:nvPr>
        </p:nvSpPr>
        <p:spPr>
          <a:prstGeom prst="rect">
            <a:avLst/>
          </a:prstGeom>
        </p:spPr>
        <p:txBody>
          <a:bodyPr vert="horz" lIns="91440" tIns="45720" rIns="91440" bIns="45720" rtlCol="0" anchor="ctr"/>
          <a:lstStyle>
            <a:defPPr>
              <a:defRPr lang="fr-FR"/>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7A26BC6-3AD6-4031-B39F-1DDABC68D122}" type="slidenum">
              <a:rPr lang="fr-FR" smtClean="0"/>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FR" sz="1200" b="1" i="0" u="none" strike="noStrike" kern="1200" cap="none" spc="0" normalizeH="0" baseline="0" noProof="0" dirty="0">
              <a:ln>
                <a:noFill/>
              </a:ln>
              <a:solidFill>
                <a:prstClr val="black">
                  <a:tint val="75000"/>
                </a:prstClr>
              </a:solidFill>
              <a:effectLst/>
              <a:uLnTx/>
              <a:uFillTx/>
              <a:latin typeface="Cambria" panose="02040503050406030204" pitchFamily="18" charset="0"/>
              <a:ea typeface="Cambria" panose="02040503050406030204" pitchFamily="18" charset="0"/>
            </a:endParaRPr>
          </a:p>
        </p:txBody>
      </p:sp>
      <p:sp>
        <p:nvSpPr>
          <p:cNvPr id="2" name="Titre 1">
            <a:extLst>
              <a:ext uri="{FF2B5EF4-FFF2-40B4-BE49-F238E27FC236}">
                <a16:creationId xmlns:a16="http://schemas.microsoft.com/office/drawing/2014/main" id="{E4074AAF-EFAC-5DB1-E626-CCB17F659478}"/>
              </a:ext>
            </a:extLst>
          </p:cNvPr>
          <p:cNvSpPr>
            <a:spLocks noGrp="1"/>
          </p:cNvSpPr>
          <p:nvPr>
            <p:ph type="title"/>
          </p:nvPr>
        </p:nvSpPr>
        <p:spPr/>
        <p:txBody>
          <a:bodyPr/>
          <a:lstStyle/>
          <a:p>
            <a:r>
              <a:rPr lang="fr-FR" dirty="0"/>
              <a:t>INTERREG</a:t>
            </a:r>
          </a:p>
        </p:txBody>
      </p:sp>
      <p:grpSp>
        <p:nvGrpSpPr>
          <p:cNvPr id="7" name="Groupe 6">
            <a:extLst>
              <a:ext uri="{FF2B5EF4-FFF2-40B4-BE49-F238E27FC236}">
                <a16:creationId xmlns:a16="http://schemas.microsoft.com/office/drawing/2014/main" id="{67C7A4EE-01A6-C6FB-5992-2092E8D122ED}"/>
              </a:ext>
            </a:extLst>
          </p:cNvPr>
          <p:cNvGrpSpPr/>
          <p:nvPr/>
        </p:nvGrpSpPr>
        <p:grpSpPr>
          <a:xfrm>
            <a:off x="-22705" y="2702664"/>
            <a:ext cx="2202097" cy="3945993"/>
            <a:chOff x="444255" y="2226846"/>
            <a:chExt cx="3159713" cy="1845808"/>
          </a:xfrm>
        </p:grpSpPr>
        <p:sp>
          <p:nvSpPr>
            <p:cNvPr id="8" name="Rectangle 7">
              <a:extLst>
                <a:ext uri="{FF2B5EF4-FFF2-40B4-BE49-F238E27FC236}">
                  <a16:creationId xmlns:a16="http://schemas.microsoft.com/office/drawing/2014/main" id="{D1F69DFB-7063-7F0A-A198-73ADF050DCB0}"/>
                </a:ext>
              </a:extLst>
            </p:cNvPr>
            <p:cNvSpPr/>
            <p:nvPr/>
          </p:nvSpPr>
          <p:spPr>
            <a:xfrm>
              <a:off x="560070" y="2226846"/>
              <a:ext cx="2937510" cy="1845808"/>
            </a:xfrm>
            <a:prstGeom prst="rect">
              <a:avLst/>
            </a:prstGeom>
            <a:solidFill>
              <a:sysClr val="window" lastClr="FFFFFF"/>
            </a:solidFill>
            <a:ln w="9525" cap="flat" cmpd="sng" algn="ctr">
              <a:noFill/>
              <a:prstDash val="solid"/>
            </a:ln>
            <a:effectLst>
              <a:outerShdw blurRad="215900" sx="102000" sy="102000" algn="ctr" rotWithShape="0">
                <a:prstClr val="black">
                  <a:alpha val="20000"/>
                </a:prstClr>
              </a:outerShdw>
            </a:effectLst>
          </p:spPr>
          <p:txBody>
            <a:bodyPr rtlCol="0" anchor="ctr"/>
            <a:lstStyle/>
            <a:p>
              <a:pPr algn="ctr" defTabSz="457200" eaLnBrk="0" fontAlgn="auto" hangingPunct="0">
                <a:spcBef>
                  <a:spcPts val="0"/>
                </a:spcBef>
                <a:spcAft>
                  <a:spcPts val="0"/>
                </a:spcAft>
                <a:defRPr/>
              </a:pPr>
              <a:endParaRPr lang="fr-FR" sz="1600" kern="0" dirty="0">
                <a:solidFill>
                  <a:prstClr val="white"/>
                </a:solidFill>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2866811C-3F06-F30E-C36D-549C3279082E}"/>
                </a:ext>
              </a:extLst>
            </p:cNvPr>
            <p:cNvSpPr/>
            <p:nvPr/>
          </p:nvSpPr>
          <p:spPr>
            <a:xfrm>
              <a:off x="560070" y="2226846"/>
              <a:ext cx="2937510" cy="284131"/>
            </a:xfrm>
            <a:prstGeom prst="rect">
              <a:avLst/>
            </a:prstGeom>
            <a:solidFill>
              <a:schemeClr val="accent1"/>
            </a:solidFill>
            <a:ln w="9525" cap="flat" cmpd="sng" algn="ctr">
              <a:noFill/>
              <a:prstDash val="solid"/>
            </a:ln>
            <a:effectLst/>
          </p:spPr>
          <p:txBody>
            <a:bodyPr rtlCol="0" anchor="ctr"/>
            <a:lstStyle/>
            <a:p>
              <a:pPr marL="0" marR="0" lvl="0" indent="0" algn="ctr" defTabSz="457200" eaLnBrk="0" fontAlgn="auto" latinLnBrk="0" hangingPunct="0">
                <a:lnSpc>
                  <a:spcPct val="95000"/>
                </a:lnSpc>
                <a:spcBef>
                  <a:spcPts val="0"/>
                </a:spcBef>
                <a:spcAft>
                  <a:spcPts val="0"/>
                </a:spcAft>
                <a:buClrTx/>
                <a:buSzTx/>
                <a:buFontTx/>
                <a:buNone/>
                <a:tabLst/>
                <a:defRPr/>
              </a:pPr>
              <a:r>
                <a:rPr lang="fr-FR" sz="2500" b="1" kern="0" cap="small" dirty="0">
                  <a:solidFill>
                    <a:prstClr val="white"/>
                  </a:solidFill>
                  <a:latin typeface="Cambria" panose="02040503050406030204" pitchFamily="18" charset="0"/>
                  <a:ea typeface="Cambria" panose="02040503050406030204" pitchFamily="18" charset="0"/>
                </a:rPr>
                <a:t>Objectif</a:t>
              </a:r>
            </a:p>
          </p:txBody>
        </p:sp>
        <p:sp>
          <p:nvSpPr>
            <p:cNvPr id="10" name="ZoneTexte 9">
              <a:extLst>
                <a:ext uri="{FF2B5EF4-FFF2-40B4-BE49-F238E27FC236}">
                  <a16:creationId xmlns:a16="http://schemas.microsoft.com/office/drawing/2014/main" id="{E6C2D1C9-35C0-7D1A-749B-385793E4D5A0}"/>
                </a:ext>
              </a:extLst>
            </p:cNvPr>
            <p:cNvSpPr txBox="1"/>
            <p:nvPr/>
          </p:nvSpPr>
          <p:spPr>
            <a:xfrm>
              <a:off x="444255" y="2555802"/>
              <a:ext cx="3159713" cy="1472432"/>
            </a:xfrm>
            <a:prstGeom prst="rect">
              <a:avLst/>
            </a:prstGeom>
            <a:noFill/>
          </p:spPr>
          <p:txBody>
            <a:bodyPr wrap="square" rtlCol="0">
              <a:spAutoFit/>
            </a:bodyPr>
            <a:lstStyle/>
            <a:p>
              <a:pPr defTabSz="457200" fontAlgn="auto">
                <a:lnSpc>
                  <a:spcPct val="95000"/>
                </a:lnSpc>
                <a:spcBef>
                  <a:spcPts val="0"/>
                </a:spcBef>
                <a:spcAft>
                  <a:spcPts val="0"/>
                </a:spcAft>
                <a:buClr>
                  <a:srgbClr val="E95E3F"/>
                </a:buClr>
                <a:defRPr/>
              </a:pPr>
              <a:r>
                <a:rPr lang="fr-FR" altLang="fr-FR" sz="1100" b="1" kern="0" dirty="0">
                  <a:latin typeface="Cambria" panose="02040503050406030204" pitchFamily="18" charset="0"/>
                  <a:ea typeface="Cambria" panose="02040503050406030204" pitchFamily="18" charset="0"/>
                </a:rPr>
                <a:t>Encourage la coopération euro-méditerranéenne transnationale et interrégionale en renforçant les partenariats et favorisant les politiques de voisinages. </a:t>
              </a:r>
            </a:p>
            <a:p>
              <a:pPr marL="171450" indent="-171450" defTabSz="457200" fontAlgn="auto">
                <a:lnSpc>
                  <a:spcPct val="95000"/>
                </a:lnSpc>
                <a:spcBef>
                  <a:spcPts val="0"/>
                </a:spcBef>
                <a:spcAft>
                  <a:spcPts val="0"/>
                </a:spcAft>
                <a:buClr>
                  <a:srgbClr val="E95E3F"/>
                </a:buClr>
                <a:buFontTx/>
                <a:buChar char="-"/>
                <a:defRPr/>
              </a:pPr>
              <a:endParaRPr lang="fr-FR" altLang="fr-FR" sz="1100" b="1" kern="0" dirty="0">
                <a:latin typeface="Cambria" panose="02040503050406030204" pitchFamily="18" charset="0"/>
                <a:ea typeface="Cambria" panose="02040503050406030204" pitchFamily="18" charset="0"/>
              </a:endParaRPr>
            </a:p>
            <a:p>
              <a:pPr marL="171450" indent="-171450" defTabSz="457200" fontAlgn="auto">
                <a:lnSpc>
                  <a:spcPct val="95000"/>
                </a:lnSpc>
                <a:spcBef>
                  <a:spcPts val="0"/>
                </a:spcBef>
                <a:spcAft>
                  <a:spcPts val="0"/>
                </a:spcAft>
                <a:buClr>
                  <a:srgbClr val="E95E3F"/>
                </a:buClr>
                <a:buFontTx/>
                <a:buChar char="-"/>
                <a:defRPr/>
              </a:pPr>
              <a:r>
                <a:rPr lang="fr-FR" altLang="fr-FR" sz="1100" b="1" kern="0" dirty="0">
                  <a:latin typeface="Cambria" panose="02040503050406030204" pitchFamily="18" charset="0"/>
                  <a:ea typeface="Cambria" panose="02040503050406030204" pitchFamily="18" charset="0"/>
                </a:rPr>
                <a:t>Priorité 1 : </a:t>
              </a:r>
              <a:r>
                <a:rPr lang="fr-FR" sz="1100" dirty="0">
                  <a:latin typeface="Cambria" panose="02040503050406030204" pitchFamily="18" charset="0"/>
                  <a:ea typeface="Cambria" panose="02040503050406030204" pitchFamily="18" charset="0"/>
                </a:rPr>
                <a:t>Une Méditerranée plus compétitive et intelligente</a:t>
              </a:r>
            </a:p>
            <a:p>
              <a:pPr marL="171450" indent="-171450" defTabSz="457200">
                <a:lnSpc>
                  <a:spcPct val="95000"/>
                </a:lnSpc>
                <a:buClr>
                  <a:srgbClr val="E95E3F"/>
                </a:buClr>
                <a:buFontTx/>
                <a:buChar char="-"/>
                <a:defRPr/>
              </a:pPr>
              <a:r>
                <a:rPr lang="fr-FR" altLang="fr-FR" sz="1100" b="1" kern="0" dirty="0">
                  <a:latin typeface="Cambria" panose="02040503050406030204" pitchFamily="18" charset="0"/>
                  <a:ea typeface="Cambria" panose="02040503050406030204" pitchFamily="18" charset="0"/>
                </a:rPr>
                <a:t>Priorité 2 : </a:t>
              </a:r>
              <a:r>
                <a:rPr lang="fr-FR" sz="1100" dirty="0">
                  <a:latin typeface="Cambria" panose="02040503050406030204" pitchFamily="18" charset="0"/>
                  <a:ea typeface="Cambria" panose="02040503050406030204" pitchFamily="18" charset="0"/>
                </a:rPr>
                <a:t>Une Méditerranée plus verte, à faibles émissions de carbone et  résiliente (</a:t>
              </a:r>
              <a:r>
                <a:rPr lang="fr-FR" sz="1100" b="1" dirty="0">
                  <a:latin typeface="Cambria" panose="02040503050406030204" pitchFamily="18" charset="0"/>
                  <a:ea typeface="Cambria" panose="02040503050406030204" pitchFamily="18" charset="0"/>
                </a:rPr>
                <a:t>couvre l’économie bleue</a:t>
              </a:r>
              <a:r>
                <a:rPr lang="fr-FR" sz="1100" dirty="0">
                  <a:latin typeface="Cambria" panose="02040503050406030204" pitchFamily="18" charset="0"/>
                  <a:ea typeface="Cambria" panose="02040503050406030204" pitchFamily="18" charset="0"/>
                </a:rPr>
                <a:t>)</a:t>
              </a:r>
            </a:p>
            <a:p>
              <a:pPr marL="171450" indent="-171450" defTabSz="457200">
                <a:lnSpc>
                  <a:spcPct val="95000"/>
                </a:lnSpc>
                <a:buClr>
                  <a:srgbClr val="E95E3F"/>
                </a:buClr>
                <a:buFontTx/>
                <a:buChar char="-"/>
                <a:defRPr/>
              </a:pPr>
              <a:r>
                <a:rPr lang="fr-FR" altLang="fr-FR" sz="1100" b="1" kern="0" dirty="0">
                  <a:latin typeface="Cambria" panose="02040503050406030204" pitchFamily="18" charset="0"/>
                  <a:ea typeface="Cambria" panose="02040503050406030204" pitchFamily="18" charset="0"/>
                </a:rPr>
                <a:t>Priorité 3 : </a:t>
              </a:r>
              <a:r>
                <a:rPr lang="fr-FR" sz="1100" dirty="0">
                  <a:latin typeface="Cambria" panose="02040503050406030204" pitchFamily="18" charset="0"/>
                  <a:ea typeface="Cambria" panose="02040503050406030204" pitchFamily="18" charset="0"/>
                </a:rPr>
                <a:t>Une Méditerranée plus sociale et inclusive</a:t>
              </a:r>
            </a:p>
            <a:p>
              <a:pPr marL="171450" indent="-171450" defTabSz="457200">
                <a:lnSpc>
                  <a:spcPct val="95000"/>
                </a:lnSpc>
                <a:buClr>
                  <a:srgbClr val="E95E3F"/>
                </a:buClr>
                <a:buFontTx/>
                <a:buChar char="-"/>
                <a:defRPr/>
              </a:pPr>
              <a:r>
                <a:rPr lang="fr-FR" altLang="fr-FR" sz="1100" b="1" kern="0" dirty="0">
                  <a:latin typeface="Cambria" panose="02040503050406030204" pitchFamily="18" charset="0"/>
                  <a:ea typeface="Cambria" panose="02040503050406030204" pitchFamily="18" charset="0"/>
                </a:rPr>
                <a:t>Priorité 4 : </a:t>
              </a:r>
              <a:r>
                <a:rPr lang="fr-FR" sz="1100" dirty="0">
                  <a:latin typeface="Cambria" panose="02040503050406030204" pitchFamily="18" charset="0"/>
                  <a:ea typeface="Cambria" panose="02040503050406030204" pitchFamily="18" charset="0"/>
                </a:rPr>
                <a:t>Une meilleure gouvernance de la coopération pour la Méditerranée.</a:t>
              </a:r>
              <a:endParaRPr lang="fr-FR" altLang="fr-FR" sz="1100" kern="0" dirty="0">
                <a:latin typeface="Cambria" panose="02040503050406030204" pitchFamily="18" charset="0"/>
                <a:ea typeface="Cambria" panose="02040503050406030204" pitchFamily="18" charset="0"/>
              </a:endParaRPr>
            </a:p>
            <a:p>
              <a:pPr marL="171450" indent="-171450" defTabSz="457200" fontAlgn="auto">
                <a:lnSpc>
                  <a:spcPct val="95000"/>
                </a:lnSpc>
                <a:spcBef>
                  <a:spcPts val="0"/>
                </a:spcBef>
                <a:spcAft>
                  <a:spcPts val="0"/>
                </a:spcAft>
                <a:buClr>
                  <a:srgbClr val="E95E3F"/>
                </a:buClr>
                <a:buFontTx/>
                <a:buChar char="-"/>
                <a:defRPr/>
              </a:pPr>
              <a:endParaRPr lang="fr-FR" altLang="fr-FR" sz="1100" kern="0" dirty="0">
                <a:latin typeface="Cambria" panose="02040503050406030204" pitchFamily="18" charset="0"/>
                <a:ea typeface="Cambria" panose="02040503050406030204" pitchFamily="18" charset="0"/>
              </a:endParaRPr>
            </a:p>
          </p:txBody>
        </p:sp>
      </p:grpSp>
      <p:grpSp>
        <p:nvGrpSpPr>
          <p:cNvPr id="11" name="Groupe 10">
            <a:extLst>
              <a:ext uri="{FF2B5EF4-FFF2-40B4-BE49-F238E27FC236}">
                <a16:creationId xmlns:a16="http://schemas.microsoft.com/office/drawing/2014/main" id="{58FEE826-C835-75BB-4FB7-1394C7CF150B}"/>
              </a:ext>
            </a:extLst>
          </p:cNvPr>
          <p:cNvGrpSpPr/>
          <p:nvPr/>
        </p:nvGrpSpPr>
        <p:grpSpPr>
          <a:xfrm>
            <a:off x="2109190" y="2671133"/>
            <a:ext cx="3604107" cy="4280214"/>
            <a:chOff x="500694" y="2226846"/>
            <a:chExt cx="3048199" cy="1970692"/>
          </a:xfrm>
        </p:grpSpPr>
        <p:sp>
          <p:nvSpPr>
            <p:cNvPr id="12" name="Rectangle 11">
              <a:extLst>
                <a:ext uri="{FF2B5EF4-FFF2-40B4-BE49-F238E27FC236}">
                  <a16:creationId xmlns:a16="http://schemas.microsoft.com/office/drawing/2014/main" id="{862C6B18-B98B-902E-D0F1-0DA68FEC7579}"/>
                </a:ext>
              </a:extLst>
            </p:cNvPr>
            <p:cNvSpPr/>
            <p:nvPr/>
          </p:nvSpPr>
          <p:spPr>
            <a:xfrm>
              <a:off x="560070" y="2226846"/>
              <a:ext cx="2937510" cy="1831589"/>
            </a:xfrm>
            <a:prstGeom prst="rect">
              <a:avLst/>
            </a:prstGeom>
            <a:solidFill>
              <a:sysClr val="window" lastClr="FFFFFF"/>
            </a:solidFill>
            <a:ln w="9525" cap="flat" cmpd="sng" algn="ctr">
              <a:noFill/>
              <a:prstDash val="solid"/>
            </a:ln>
            <a:effectLst>
              <a:outerShdw blurRad="215900" sx="102000" sy="102000" algn="ctr" rotWithShape="0">
                <a:prstClr val="black">
                  <a:alpha val="20000"/>
                </a:prstClr>
              </a:outerShdw>
            </a:effectLst>
          </p:spPr>
          <p:txBody>
            <a:bodyPr rtlCol="0" anchor="ctr"/>
            <a:lstStyle/>
            <a:p>
              <a:pPr algn="ctr" defTabSz="457200" eaLnBrk="0" fontAlgn="auto" hangingPunct="0">
                <a:spcBef>
                  <a:spcPts val="0"/>
                </a:spcBef>
                <a:spcAft>
                  <a:spcPts val="0"/>
                </a:spcAft>
                <a:defRPr/>
              </a:pPr>
              <a:endParaRPr lang="fr-FR" sz="1600" kern="0" dirty="0">
                <a:solidFill>
                  <a:prstClr val="white"/>
                </a:solidFill>
                <a:latin typeface="Cambria" panose="02040503050406030204" pitchFamily="18" charset="0"/>
                <a:ea typeface="Cambria" panose="02040503050406030204" pitchFamily="18" charset="0"/>
              </a:endParaRPr>
            </a:p>
          </p:txBody>
        </p:sp>
        <p:sp>
          <p:nvSpPr>
            <p:cNvPr id="13" name="Rectangle 12">
              <a:extLst>
                <a:ext uri="{FF2B5EF4-FFF2-40B4-BE49-F238E27FC236}">
                  <a16:creationId xmlns:a16="http://schemas.microsoft.com/office/drawing/2014/main" id="{C07556D5-E974-2437-3682-C9FFC17CF389}"/>
                </a:ext>
              </a:extLst>
            </p:cNvPr>
            <p:cNvSpPr/>
            <p:nvPr/>
          </p:nvSpPr>
          <p:spPr>
            <a:xfrm>
              <a:off x="560070" y="2226846"/>
              <a:ext cx="2937510" cy="295676"/>
            </a:xfrm>
            <a:prstGeom prst="rect">
              <a:avLst/>
            </a:prstGeom>
            <a:solidFill>
              <a:schemeClr val="accent2"/>
            </a:solidFill>
            <a:ln w="9525" cap="flat" cmpd="sng" algn="ctr">
              <a:noFill/>
              <a:prstDash val="solid"/>
            </a:ln>
            <a:effectLst/>
          </p:spPr>
          <p:txBody>
            <a:bodyPr rtlCol="0" anchor="ctr"/>
            <a:lstStyle/>
            <a:p>
              <a:pPr marL="0" marR="0" lvl="0" indent="0" algn="ctr" defTabSz="457200" eaLnBrk="0" fontAlgn="auto" latinLnBrk="0" hangingPunct="0">
                <a:lnSpc>
                  <a:spcPct val="95000"/>
                </a:lnSpc>
                <a:spcBef>
                  <a:spcPts val="0"/>
                </a:spcBef>
                <a:spcAft>
                  <a:spcPts val="0"/>
                </a:spcAft>
                <a:buClrTx/>
                <a:buSzTx/>
                <a:buFontTx/>
                <a:buNone/>
                <a:tabLst/>
                <a:defRPr/>
              </a:pPr>
              <a:r>
                <a:rPr lang="fr-FR" sz="2000" b="1" kern="0" cap="small" dirty="0">
                  <a:solidFill>
                    <a:prstClr val="white"/>
                  </a:solidFill>
                  <a:latin typeface="Cambria" panose="02040503050406030204" pitchFamily="18" charset="0"/>
                  <a:ea typeface="Cambria" panose="02040503050406030204" pitchFamily="18" charset="0"/>
                </a:rPr>
                <a:t>Type de projet à financer</a:t>
              </a:r>
            </a:p>
          </p:txBody>
        </p:sp>
        <p:sp>
          <p:nvSpPr>
            <p:cNvPr id="14" name="ZoneTexte 13">
              <a:extLst>
                <a:ext uri="{FF2B5EF4-FFF2-40B4-BE49-F238E27FC236}">
                  <a16:creationId xmlns:a16="http://schemas.microsoft.com/office/drawing/2014/main" id="{5573FF13-29A6-3F6D-D952-36CE6D4CDB64}"/>
                </a:ext>
              </a:extLst>
            </p:cNvPr>
            <p:cNvSpPr txBox="1"/>
            <p:nvPr/>
          </p:nvSpPr>
          <p:spPr>
            <a:xfrm>
              <a:off x="500694" y="2526113"/>
              <a:ext cx="3048199" cy="1671425"/>
            </a:xfrm>
            <a:prstGeom prst="rect">
              <a:avLst/>
            </a:prstGeom>
            <a:noFill/>
          </p:spPr>
          <p:txBody>
            <a:bodyPr wrap="square" rtlCol="0">
              <a:spAutoFit/>
            </a:bodyPr>
            <a:lstStyle/>
            <a:p>
              <a:pPr marL="171450" indent="-171450" defTabSz="457200" fontAlgn="auto">
                <a:lnSpc>
                  <a:spcPct val="95000"/>
                </a:lnSpc>
                <a:spcBef>
                  <a:spcPts val="0"/>
                </a:spcBef>
                <a:spcAft>
                  <a:spcPts val="0"/>
                </a:spcAft>
                <a:buClr>
                  <a:schemeClr val="tx1"/>
                </a:buClr>
                <a:buFontTx/>
                <a:buChar char="-"/>
                <a:defRPr/>
              </a:pPr>
              <a:r>
                <a:rPr lang="fr-FR" altLang="fr-FR" sz="1100" kern="0" dirty="0">
                  <a:latin typeface="Cambria" panose="02040503050406030204" pitchFamily="18" charset="0"/>
                  <a:ea typeface="Cambria" panose="02040503050406030204" pitchFamily="18" charset="0"/>
                </a:rPr>
                <a:t>Transformation verte.</a:t>
              </a:r>
            </a:p>
            <a:p>
              <a:pPr marL="171450" indent="-171450" defTabSz="457200" fontAlgn="auto">
                <a:lnSpc>
                  <a:spcPct val="95000"/>
                </a:lnSpc>
                <a:spcBef>
                  <a:spcPts val="0"/>
                </a:spcBef>
                <a:spcAft>
                  <a:spcPts val="0"/>
                </a:spcAft>
                <a:buClr>
                  <a:schemeClr val="tx1"/>
                </a:buClr>
                <a:buFontTx/>
                <a:buChar char="-"/>
                <a:defRPr/>
              </a:pPr>
              <a:r>
                <a:rPr lang="fr-FR" altLang="fr-FR" sz="1100" kern="0" dirty="0">
                  <a:latin typeface="Cambria" panose="02040503050406030204" pitchFamily="18" charset="0"/>
                  <a:ea typeface="Cambria" panose="02040503050406030204" pitchFamily="18" charset="0"/>
                </a:rPr>
                <a:t>Eco-jeunesse.</a:t>
              </a:r>
            </a:p>
            <a:p>
              <a:pPr marL="171450" indent="-171450" defTabSz="457200" fontAlgn="auto">
                <a:lnSpc>
                  <a:spcPct val="95000"/>
                </a:lnSpc>
                <a:spcBef>
                  <a:spcPts val="0"/>
                </a:spcBef>
                <a:spcAft>
                  <a:spcPts val="0"/>
                </a:spcAft>
                <a:buClr>
                  <a:schemeClr val="tx1"/>
                </a:buClr>
                <a:buFontTx/>
                <a:buChar char="-"/>
                <a:defRPr/>
              </a:pPr>
              <a:r>
                <a:rPr lang="fr-FR" altLang="fr-FR" sz="1100" kern="0" dirty="0">
                  <a:latin typeface="Cambria" panose="02040503050406030204" pitchFamily="18" charset="0"/>
                  <a:ea typeface="Cambria" panose="02040503050406030204" pitchFamily="18" charset="0"/>
                </a:rPr>
                <a:t>Durée : 24, 30 ou 36 mois.</a:t>
              </a:r>
            </a:p>
            <a:p>
              <a:pPr marL="171450" indent="-171450" defTabSz="457200" fontAlgn="auto">
                <a:lnSpc>
                  <a:spcPct val="95000"/>
                </a:lnSpc>
                <a:spcBef>
                  <a:spcPts val="0"/>
                </a:spcBef>
                <a:spcAft>
                  <a:spcPts val="0"/>
                </a:spcAft>
                <a:buClr>
                  <a:schemeClr val="tx1"/>
                </a:buClr>
                <a:buFontTx/>
                <a:buChar char="-"/>
                <a:defRPr/>
              </a:pPr>
              <a:r>
                <a:rPr lang="fr-FR" altLang="fr-FR" sz="1100" kern="0" dirty="0">
                  <a:latin typeface="Cambria" panose="02040503050406030204" pitchFamily="18" charset="0"/>
                  <a:ea typeface="Cambria" panose="02040503050406030204" pitchFamily="18" charset="0"/>
                </a:rPr>
                <a:t>Une proposition = un objectif spécifique (e.g. Gestion de l'eau et conservation des ressources en eau; Collecte et traitement des eaux usées conformes aux critères d'efficacité énergétique etc.); </a:t>
              </a:r>
            </a:p>
            <a:p>
              <a:pPr defTabSz="457200" fontAlgn="auto">
                <a:lnSpc>
                  <a:spcPct val="95000"/>
                </a:lnSpc>
                <a:spcBef>
                  <a:spcPts val="0"/>
                </a:spcBef>
                <a:spcAft>
                  <a:spcPts val="0"/>
                </a:spcAft>
                <a:buClr>
                  <a:schemeClr val="tx1"/>
                </a:buClr>
                <a:defRPr/>
              </a:pPr>
              <a:r>
                <a:rPr lang="fr-FR" altLang="fr-FR" sz="1100" b="1" kern="0" dirty="0">
                  <a:latin typeface="Cambria" panose="02040503050406030204" pitchFamily="18" charset="0"/>
                  <a:ea typeface="Cambria" panose="02040503050406030204" pitchFamily="18" charset="0"/>
                </a:rPr>
                <a:t>Dimension financière des projets</a:t>
              </a:r>
              <a:r>
                <a:rPr lang="fr-FR" altLang="fr-FR" sz="1100" kern="0" dirty="0">
                  <a:latin typeface="Cambria" panose="02040503050406030204" pitchFamily="18" charset="0"/>
                  <a:ea typeface="Cambria" panose="02040503050406030204" pitchFamily="18" charset="0"/>
                </a:rPr>
                <a:t> : </a:t>
              </a:r>
            </a:p>
            <a:p>
              <a:pPr marL="171450" indent="-171450" defTabSz="457200">
                <a:lnSpc>
                  <a:spcPct val="95000"/>
                </a:lnSpc>
                <a:buClr>
                  <a:schemeClr val="tx1"/>
                </a:buClr>
                <a:buFontTx/>
                <a:buChar char="-"/>
                <a:defRPr/>
              </a:pPr>
              <a:r>
                <a:rPr lang="fr-FR" altLang="fr-FR" sz="1100" kern="0" dirty="0">
                  <a:latin typeface="Cambria" panose="02040503050406030204" pitchFamily="18" charset="0"/>
                  <a:ea typeface="Cambria" panose="02040503050406030204" pitchFamily="18" charset="0"/>
                </a:rPr>
                <a:t>Projet de transformation verte : un coût entre 2 et 3,5 M€</a:t>
              </a:r>
            </a:p>
            <a:p>
              <a:pPr marL="171450" indent="-171450" defTabSz="457200">
                <a:lnSpc>
                  <a:spcPct val="95000"/>
                </a:lnSpc>
                <a:buClr>
                  <a:schemeClr val="tx1"/>
                </a:buClr>
                <a:buFontTx/>
                <a:buChar char="-"/>
                <a:defRPr/>
              </a:pPr>
              <a:r>
                <a:rPr lang="fr-FR" altLang="fr-FR" sz="1100" kern="0" dirty="0">
                  <a:latin typeface="Cambria" panose="02040503050406030204" pitchFamily="18" charset="0"/>
                  <a:ea typeface="Cambria" panose="02040503050406030204" pitchFamily="18" charset="0"/>
                </a:rPr>
                <a:t>Projet d’éco jeunesse : un coût entre 0,7 et 2M€</a:t>
              </a:r>
            </a:p>
            <a:p>
              <a:pPr defTabSz="457200">
                <a:lnSpc>
                  <a:spcPct val="95000"/>
                </a:lnSpc>
                <a:buClr>
                  <a:schemeClr val="tx1"/>
                </a:buClr>
                <a:defRPr/>
              </a:pPr>
              <a:r>
                <a:rPr lang="fr-FR" altLang="fr-FR" sz="1100" b="1" kern="0" dirty="0">
                  <a:latin typeface="Cambria" panose="02040503050406030204" pitchFamily="18" charset="0"/>
                  <a:ea typeface="Cambria" panose="02040503050406030204" pitchFamily="18" charset="0"/>
                </a:rPr>
                <a:t>Exemple de réalisations attendus</a:t>
              </a:r>
              <a:r>
                <a:rPr lang="fr-FR" altLang="fr-FR" sz="1100" kern="0" dirty="0">
                  <a:latin typeface="Cambria" panose="02040503050406030204" pitchFamily="18" charset="0"/>
                  <a:ea typeface="Cambria" panose="02040503050406030204" pitchFamily="18" charset="0"/>
                </a:rPr>
                <a:t> : </a:t>
              </a:r>
            </a:p>
            <a:p>
              <a:pPr marL="171450" indent="-171450" defTabSz="457200">
                <a:lnSpc>
                  <a:spcPct val="95000"/>
                </a:lnSpc>
                <a:buClr>
                  <a:schemeClr val="tx1"/>
                </a:buClr>
                <a:buFontTx/>
                <a:buChar char="-"/>
                <a:defRPr/>
              </a:pPr>
              <a:r>
                <a:rPr lang="fr-FR" sz="1100" dirty="0"/>
                <a:t>Augmentation du partage des connaissances entre les organisations sectorielles </a:t>
              </a:r>
            </a:p>
            <a:p>
              <a:pPr marL="171450" indent="-171450" defTabSz="457200">
                <a:lnSpc>
                  <a:spcPct val="95000"/>
                </a:lnSpc>
                <a:buClr>
                  <a:schemeClr val="tx1"/>
                </a:buClr>
                <a:buFontTx/>
                <a:buChar char="-"/>
                <a:defRPr/>
              </a:pPr>
              <a:r>
                <a:rPr lang="fr-FR" sz="1100" dirty="0"/>
                <a:t>- Amélioration de l'accès à des solutions innovantes mises à l’essai pour les entreprises du secteur</a:t>
              </a:r>
            </a:p>
            <a:p>
              <a:pPr marL="171450" indent="-171450" defTabSz="457200">
                <a:lnSpc>
                  <a:spcPct val="95000"/>
                </a:lnSpc>
                <a:buClr>
                  <a:schemeClr val="tx1"/>
                </a:buClr>
                <a:buFontTx/>
                <a:buChar char="-"/>
                <a:defRPr/>
              </a:pPr>
              <a:r>
                <a:rPr lang="fr-FR" sz="1100" dirty="0"/>
                <a:t>Création ou renforcement de réseaux ou partenariats internationaux</a:t>
              </a:r>
            </a:p>
            <a:p>
              <a:pPr marL="171450" indent="-171450" defTabSz="457200">
                <a:lnSpc>
                  <a:spcPct val="95000"/>
                </a:lnSpc>
                <a:buClr>
                  <a:schemeClr val="tx1"/>
                </a:buClr>
                <a:buFontTx/>
                <a:buChar char="-"/>
                <a:defRPr/>
              </a:pPr>
              <a:r>
                <a:rPr lang="fr-FR" sz="1100" dirty="0"/>
                <a:t>Accès amélioré à des solutions innovantes mises à l’essai en matière d’efficacité énergétique</a:t>
              </a:r>
            </a:p>
            <a:p>
              <a:pPr marL="171450" indent="-171450" defTabSz="457200">
                <a:lnSpc>
                  <a:spcPct val="95000"/>
                </a:lnSpc>
                <a:buClr>
                  <a:schemeClr val="tx1"/>
                </a:buClr>
                <a:buFontTx/>
                <a:buChar char="-"/>
                <a:defRPr/>
              </a:pPr>
              <a:endParaRPr lang="fr-FR" sz="1100" kern="0" dirty="0">
                <a:latin typeface="Cambria" panose="02040503050406030204" pitchFamily="18" charset="0"/>
                <a:ea typeface="Cambria" panose="02040503050406030204" pitchFamily="18" charset="0"/>
              </a:endParaRPr>
            </a:p>
            <a:p>
              <a:pPr marL="628650" lvl="1" indent="-171450" defTabSz="457200">
                <a:lnSpc>
                  <a:spcPct val="95000"/>
                </a:lnSpc>
                <a:buClr>
                  <a:schemeClr val="tx1"/>
                </a:buClr>
                <a:buFontTx/>
                <a:buChar char="-"/>
                <a:defRPr/>
              </a:pPr>
              <a:endParaRPr lang="fr-FR" altLang="fr-FR" sz="1100" kern="0" dirty="0">
                <a:latin typeface="Cambria" panose="02040503050406030204" pitchFamily="18" charset="0"/>
                <a:ea typeface="Cambria" panose="02040503050406030204" pitchFamily="18" charset="0"/>
              </a:endParaRPr>
            </a:p>
          </p:txBody>
        </p:sp>
      </p:grpSp>
      <p:grpSp>
        <p:nvGrpSpPr>
          <p:cNvPr id="15" name="Groupe 14">
            <a:extLst>
              <a:ext uri="{FF2B5EF4-FFF2-40B4-BE49-F238E27FC236}">
                <a16:creationId xmlns:a16="http://schemas.microsoft.com/office/drawing/2014/main" id="{F73452E2-9B93-2B46-771A-E28DCDB2A9B1}"/>
              </a:ext>
            </a:extLst>
          </p:cNvPr>
          <p:cNvGrpSpPr/>
          <p:nvPr/>
        </p:nvGrpSpPr>
        <p:grpSpPr>
          <a:xfrm>
            <a:off x="5783502" y="2671133"/>
            <a:ext cx="4229103" cy="3995481"/>
            <a:chOff x="560070" y="2226846"/>
            <a:chExt cx="2937510" cy="1844881"/>
          </a:xfrm>
        </p:grpSpPr>
        <p:sp>
          <p:nvSpPr>
            <p:cNvPr id="16" name="Rectangle 15">
              <a:extLst>
                <a:ext uri="{FF2B5EF4-FFF2-40B4-BE49-F238E27FC236}">
                  <a16:creationId xmlns:a16="http://schemas.microsoft.com/office/drawing/2014/main" id="{397A1AF5-7935-1F72-A4EB-16A9A71F2258}"/>
                </a:ext>
              </a:extLst>
            </p:cNvPr>
            <p:cNvSpPr/>
            <p:nvPr/>
          </p:nvSpPr>
          <p:spPr>
            <a:xfrm>
              <a:off x="560070" y="2226846"/>
              <a:ext cx="2937510" cy="1844881"/>
            </a:xfrm>
            <a:prstGeom prst="rect">
              <a:avLst/>
            </a:prstGeom>
            <a:solidFill>
              <a:sysClr val="window" lastClr="FFFFFF"/>
            </a:solidFill>
            <a:ln w="9525" cap="flat" cmpd="sng" algn="ctr">
              <a:noFill/>
              <a:prstDash val="solid"/>
            </a:ln>
            <a:effectLst>
              <a:outerShdw blurRad="215900" sx="102000" sy="102000" algn="ctr" rotWithShape="0">
                <a:prstClr val="black">
                  <a:alpha val="20000"/>
                </a:prstClr>
              </a:outerShdw>
            </a:effectLst>
          </p:spPr>
          <p:txBody>
            <a:bodyPr rtlCol="0" anchor="ctr"/>
            <a:lstStyle/>
            <a:p>
              <a:pPr algn="ctr" defTabSz="457200" eaLnBrk="0" fontAlgn="auto" hangingPunct="0">
                <a:spcBef>
                  <a:spcPts val="0"/>
                </a:spcBef>
                <a:spcAft>
                  <a:spcPts val="0"/>
                </a:spcAft>
                <a:defRPr/>
              </a:pPr>
              <a:endParaRPr lang="fr-FR" sz="1600" kern="0" dirty="0">
                <a:solidFill>
                  <a:prstClr val="white"/>
                </a:solidFill>
                <a:latin typeface="Cambria" panose="02040503050406030204" pitchFamily="18" charset="0"/>
                <a:ea typeface="Cambria" panose="02040503050406030204" pitchFamily="18" charset="0"/>
              </a:endParaRPr>
            </a:p>
          </p:txBody>
        </p:sp>
        <p:sp>
          <p:nvSpPr>
            <p:cNvPr id="17" name="Rectangle 16">
              <a:extLst>
                <a:ext uri="{FF2B5EF4-FFF2-40B4-BE49-F238E27FC236}">
                  <a16:creationId xmlns:a16="http://schemas.microsoft.com/office/drawing/2014/main" id="{B66FBC56-446A-82E7-407F-6EFFF453B714}"/>
                </a:ext>
              </a:extLst>
            </p:cNvPr>
            <p:cNvSpPr/>
            <p:nvPr/>
          </p:nvSpPr>
          <p:spPr>
            <a:xfrm>
              <a:off x="560070" y="2226846"/>
              <a:ext cx="2937510" cy="297821"/>
            </a:xfrm>
            <a:prstGeom prst="rect">
              <a:avLst/>
            </a:prstGeom>
            <a:solidFill>
              <a:schemeClr val="accent3"/>
            </a:solidFill>
            <a:ln w="9525" cap="flat" cmpd="sng" algn="ctr">
              <a:noFill/>
              <a:prstDash val="solid"/>
            </a:ln>
            <a:effectLst/>
          </p:spPr>
          <p:txBody>
            <a:bodyPr rtlCol="0" anchor="ctr"/>
            <a:lstStyle/>
            <a:p>
              <a:pPr marL="0" marR="0" lvl="0" indent="0" algn="ctr" defTabSz="457200" eaLnBrk="0" fontAlgn="auto" latinLnBrk="0" hangingPunct="0">
                <a:lnSpc>
                  <a:spcPct val="95000"/>
                </a:lnSpc>
                <a:spcBef>
                  <a:spcPts val="0"/>
                </a:spcBef>
                <a:spcAft>
                  <a:spcPts val="0"/>
                </a:spcAft>
                <a:buClrTx/>
                <a:buSzTx/>
                <a:buFontTx/>
                <a:buNone/>
                <a:tabLst/>
                <a:defRPr/>
              </a:pPr>
              <a:r>
                <a:rPr lang="fr-FR" sz="2000" b="1" kern="0" cap="small" dirty="0">
                  <a:solidFill>
                    <a:prstClr val="white"/>
                  </a:solidFill>
                  <a:latin typeface="Cambria" panose="02040503050406030204" pitchFamily="18" charset="0"/>
                  <a:ea typeface="Cambria" panose="02040503050406030204" pitchFamily="18" charset="0"/>
                </a:rPr>
                <a:t>Critère D’éligibilité et d’évaluation</a:t>
              </a:r>
              <a:endParaRPr lang="fr-FR" sz="2000" b="1" strike="sngStrike" kern="0" cap="small" dirty="0">
                <a:solidFill>
                  <a:prstClr val="white"/>
                </a:solidFill>
                <a:latin typeface="Cambria" panose="02040503050406030204" pitchFamily="18" charset="0"/>
                <a:ea typeface="Cambria" panose="02040503050406030204" pitchFamily="18" charset="0"/>
              </a:endParaRPr>
            </a:p>
          </p:txBody>
        </p:sp>
        <p:sp>
          <p:nvSpPr>
            <p:cNvPr id="18" name="ZoneTexte 17">
              <a:extLst>
                <a:ext uri="{FF2B5EF4-FFF2-40B4-BE49-F238E27FC236}">
                  <a16:creationId xmlns:a16="http://schemas.microsoft.com/office/drawing/2014/main" id="{687991A5-B6AF-DA91-B7D2-8932A6E4C025}"/>
                </a:ext>
              </a:extLst>
            </p:cNvPr>
            <p:cNvSpPr txBox="1"/>
            <p:nvPr/>
          </p:nvSpPr>
          <p:spPr>
            <a:xfrm>
              <a:off x="640079" y="2534262"/>
              <a:ext cx="2857499" cy="1314614"/>
            </a:xfrm>
            <a:prstGeom prst="rect">
              <a:avLst/>
            </a:prstGeom>
            <a:noFill/>
          </p:spPr>
          <p:txBody>
            <a:bodyPr wrap="square" rtlCol="0">
              <a:noAutofit/>
            </a:bodyPr>
            <a:lstStyle/>
            <a:p>
              <a:pPr defTabSz="457200" fontAlgn="auto">
                <a:lnSpc>
                  <a:spcPct val="95000"/>
                </a:lnSpc>
                <a:spcBef>
                  <a:spcPts val="0"/>
                </a:spcBef>
                <a:spcAft>
                  <a:spcPts val="0"/>
                </a:spcAft>
                <a:buClr>
                  <a:srgbClr val="E95E3F"/>
                </a:buClr>
                <a:defRPr/>
              </a:pPr>
              <a:r>
                <a:rPr lang="fr-FR" altLang="fr-FR" sz="1100" b="1" kern="0" dirty="0">
                  <a:latin typeface="Cambria" panose="02040503050406030204" pitchFamily="18" charset="0"/>
                  <a:ea typeface="Cambria" panose="02040503050406030204" pitchFamily="18" charset="0"/>
                </a:rPr>
                <a:t>Eligibilité :</a:t>
              </a:r>
            </a:p>
            <a:p>
              <a:pPr marL="171450" indent="-171450" defTabSz="457200">
                <a:lnSpc>
                  <a:spcPct val="95000"/>
                </a:lnSpc>
                <a:buClr>
                  <a:schemeClr val="tx1"/>
                </a:buClr>
                <a:buFontTx/>
                <a:buChar char="-"/>
                <a:defRPr/>
              </a:pPr>
              <a:r>
                <a:rPr lang="fr-FR" altLang="fr-FR" sz="1100" kern="0" dirty="0">
                  <a:latin typeface="Cambria" panose="02040503050406030204" pitchFamily="18" charset="0"/>
                  <a:ea typeface="Cambria" panose="02040503050406030204" pitchFamily="18" charset="0"/>
                </a:rPr>
                <a:t>Minimum de 3 pays participants dans le partenariat.</a:t>
              </a:r>
            </a:p>
            <a:p>
              <a:pPr marL="171450" indent="-171450" defTabSz="457200">
                <a:lnSpc>
                  <a:spcPct val="95000"/>
                </a:lnSpc>
                <a:buClr>
                  <a:schemeClr val="tx1"/>
                </a:buClr>
                <a:buFontTx/>
                <a:buChar char="-"/>
                <a:defRPr/>
              </a:pPr>
              <a:r>
                <a:rPr lang="fr-FR" altLang="fr-FR" sz="1100" kern="0" dirty="0">
                  <a:latin typeface="Cambria" panose="02040503050406030204" pitchFamily="18" charset="0"/>
                  <a:ea typeface="Cambria" panose="02040503050406030204" pitchFamily="18" charset="0"/>
                </a:rPr>
                <a:t>Au moins 1 Pays Partenaire</a:t>
              </a:r>
            </a:p>
            <a:p>
              <a:pPr marL="171450" indent="-171450" defTabSz="457200">
                <a:lnSpc>
                  <a:spcPct val="95000"/>
                </a:lnSpc>
                <a:buClr>
                  <a:schemeClr val="tx1"/>
                </a:buClr>
                <a:buFontTx/>
                <a:buChar char="-"/>
                <a:defRPr/>
              </a:pPr>
              <a:r>
                <a:rPr lang="fr-FR" altLang="fr-FR" sz="1100" kern="0" dirty="0">
                  <a:latin typeface="Cambria" panose="02040503050406030204" pitchFamily="18" charset="0"/>
                  <a:ea typeface="Cambria" panose="02040503050406030204" pitchFamily="18" charset="0"/>
                </a:rPr>
                <a:t>Méditerranéen et 1 Pays</a:t>
              </a:r>
            </a:p>
            <a:p>
              <a:pPr marL="171450" indent="-171450" defTabSz="457200">
                <a:lnSpc>
                  <a:spcPct val="95000"/>
                </a:lnSpc>
                <a:buClr>
                  <a:schemeClr val="tx1"/>
                </a:buClr>
                <a:buFontTx/>
                <a:buChar char="-"/>
                <a:defRPr/>
              </a:pPr>
              <a:r>
                <a:rPr lang="fr-FR" altLang="fr-FR" sz="1100" kern="0" dirty="0">
                  <a:latin typeface="Cambria" panose="02040503050406030204" pitchFamily="18" charset="0"/>
                  <a:ea typeface="Cambria" panose="02040503050406030204" pitchFamily="18" charset="0"/>
                </a:rPr>
                <a:t>Méditerranéen de l'UE dans chaque partenariat.</a:t>
              </a:r>
            </a:p>
            <a:p>
              <a:pPr marL="171450" indent="-171450" defTabSz="457200">
                <a:lnSpc>
                  <a:spcPct val="95000"/>
                </a:lnSpc>
                <a:buClr>
                  <a:schemeClr val="tx1"/>
                </a:buClr>
                <a:buFontTx/>
                <a:buChar char="-"/>
                <a:defRPr/>
              </a:pPr>
              <a:r>
                <a:rPr lang="fr-FR" altLang="fr-FR" sz="1100" kern="0" dirty="0">
                  <a:latin typeface="Cambria" panose="02040503050406030204" pitchFamily="18" charset="0"/>
                  <a:ea typeface="Cambria" panose="02040503050406030204" pitchFamily="18" charset="0"/>
                </a:rPr>
                <a:t>Un maximum de 2 organisations par pays est autorisé dans le même partenariat.</a:t>
              </a:r>
            </a:p>
            <a:p>
              <a:pPr marL="171450" indent="-171450" defTabSz="457200">
                <a:lnSpc>
                  <a:spcPct val="95000"/>
                </a:lnSpc>
                <a:buClr>
                  <a:schemeClr val="tx1"/>
                </a:buClr>
                <a:buFontTx/>
                <a:buChar char="-"/>
                <a:defRPr/>
              </a:pPr>
              <a:r>
                <a:rPr lang="fr-FR" altLang="fr-FR" sz="1100" kern="0" dirty="0">
                  <a:latin typeface="Cambria" panose="02040503050406030204" pitchFamily="18" charset="0"/>
                  <a:ea typeface="Cambria" panose="02040503050406030204" pitchFamily="18" charset="0"/>
                </a:rPr>
                <a:t>Recommandé : maximum de 7 organisations par partenariat avec un équilibre Est-Ouest.</a:t>
              </a:r>
            </a:p>
            <a:p>
              <a:pPr defTabSz="457200">
                <a:lnSpc>
                  <a:spcPct val="95000"/>
                </a:lnSpc>
                <a:buClr>
                  <a:schemeClr val="tx1"/>
                </a:buClr>
                <a:defRPr/>
              </a:pPr>
              <a:r>
                <a:rPr lang="fr-FR" altLang="fr-FR" sz="1100" b="1" kern="0" dirty="0">
                  <a:latin typeface="Cambria" panose="02040503050406030204" pitchFamily="18" charset="0"/>
                  <a:ea typeface="Cambria" panose="02040503050406030204" pitchFamily="18" charset="0"/>
                </a:rPr>
                <a:t>Evaluation Même critère que HEU</a:t>
              </a:r>
            </a:p>
            <a:p>
              <a:pPr marL="171450" indent="-171450" defTabSz="457200" fontAlgn="auto">
                <a:lnSpc>
                  <a:spcPct val="95000"/>
                </a:lnSpc>
                <a:spcBef>
                  <a:spcPts val="0"/>
                </a:spcBef>
                <a:spcAft>
                  <a:spcPts val="0"/>
                </a:spcAft>
                <a:buClr>
                  <a:schemeClr val="tx1"/>
                </a:buClr>
                <a:buFontTx/>
                <a:buChar char="-"/>
                <a:defRPr/>
              </a:pPr>
              <a:r>
                <a:rPr lang="fr-FR" altLang="fr-FR" sz="1100" kern="0" dirty="0">
                  <a:latin typeface="Cambria" panose="02040503050406030204" pitchFamily="18" charset="0"/>
                  <a:ea typeface="Cambria" panose="02040503050406030204" pitchFamily="18" charset="0"/>
                </a:rPr>
                <a:t>Pertinence par rapport aux objectifs du programme</a:t>
              </a:r>
            </a:p>
            <a:p>
              <a:pPr marL="171450" indent="-171450" defTabSz="457200" fontAlgn="auto">
                <a:lnSpc>
                  <a:spcPct val="95000"/>
                </a:lnSpc>
                <a:spcBef>
                  <a:spcPts val="0"/>
                </a:spcBef>
                <a:spcAft>
                  <a:spcPts val="0"/>
                </a:spcAft>
                <a:buClr>
                  <a:schemeClr val="tx1"/>
                </a:buClr>
                <a:buFontTx/>
                <a:buChar char="-"/>
                <a:defRPr/>
              </a:pPr>
              <a:r>
                <a:rPr lang="fr-FR" altLang="fr-FR" sz="1100" kern="0" dirty="0">
                  <a:latin typeface="Cambria" panose="02040503050406030204" pitchFamily="18" charset="0"/>
                  <a:ea typeface="Cambria" panose="02040503050406030204" pitchFamily="18" charset="0"/>
                </a:rPr>
                <a:t>Pertinence de la qualité de leur conception et de leurs impacts </a:t>
              </a:r>
            </a:p>
            <a:p>
              <a:pPr marL="171450" indent="-171450" defTabSz="457200" fontAlgn="auto">
                <a:lnSpc>
                  <a:spcPct val="95000"/>
                </a:lnSpc>
                <a:spcBef>
                  <a:spcPts val="0"/>
                </a:spcBef>
                <a:spcAft>
                  <a:spcPts val="0"/>
                </a:spcAft>
                <a:buClr>
                  <a:schemeClr val="tx1"/>
                </a:buClr>
                <a:buFontTx/>
                <a:buChar char="-"/>
                <a:defRPr/>
              </a:pPr>
              <a:r>
                <a:rPr lang="fr-FR" altLang="fr-FR" sz="1100" kern="0" dirty="0">
                  <a:latin typeface="Cambria" panose="02040503050406030204" pitchFamily="18" charset="0"/>
                  <a:ea typeface="Cambria" panose="02040503050406030204" pitchFamily="18" charset="0"/>
                </a:rPr>
                <a:t>La qualité et l’efficacité de la mise en œuvre : pertinence du plan de travail, composition du consortium, allocation des ressources.</a:t>
              </a:r>
            </a:p>
            <a:p>
              <a:pPr defTabSz="457200" fontAlgn="auto">
                <a:lnSpc>
                  <a:spcPct val="95000"/>
                </a:lnSpc>
                <a:spcBef>
                  <a:spcPts val="0"/>
                </a:spcBef>
                <a:spcAft>
                  <a:spcPts val="0"/>
                </a:spcAft>
                <a:buClr>
                  <a:srgbClr val="E95E3F"/>
                </a:buClr>
                <a:defRPr/>
              </a:pPr>
              <a:endParaRPr lang="fr-FR" altLang="fr-FR" sz="1100" b="1" kern="0" dirty="0">
                <a:solidFill>
                  <a:schemeClr val="accent3"/>
                </a:solidFill>
                <a:latin typeface="Cambria" panose="02040503050406030204" pitchFamily="18" charset="0"/>
                <a:ea typeface="Cambria" panose="02040503050406030204" pitchFamily="18" charset="0"/>
              </a:endParaRPr>
            </a:p>
          </p:txBody>
        </p:sp>
      </p:grpSp>
      <p:grpSp>
        <p:nvGrpSpPr>
          <p:cNvPr id="19" name="Groupe 18">
            <a:extLst>
              <a:ext uri="{FF2B5EF4-FFF2-40B4-BE49-F238E27FC236}">
                <a16:creationId xmlns:a16="http://schemas.microsoft.com/office/drawing/2014/main" id="{AE19117D-B496-30C5-4C9A-BEA04FA6A244}"/>
              </a:ext>
            </a:extLst>
          </p:cNvPr>
          <p:cNvGrpSpPr/>
          <p:nvPr/>
        </p:nvGrpSpPr>
        <p:grpSpPr>
          <a:xfrm>
            <a:off x="10082809" y="2653177"/>
            <a:ext cx="1979381" cy="3995481"/>
            <a:chOff x="560070" y="2226846"/>
            <a:chExt cx="2937510" cy="1845156"/>
          </a:xfrm>
        </p:grpSpPr>
        <p:sp>
          <p:nvSpPr>
            <p:cNvPr id="20" name="Rectangle 19">
              <a:extLst>
                <a:ext uri="{FF2B5EF4-FFF2-40B4-BE49-F238E27FC236}">
                  <a16:creationId xmlns:a16="http://schemas.microsoft.com/office/drawing/2014/main" id="{DCFB1284-8FAC-F256-668B-3B6100AD4AD6}"/>
                </a:ext>
              </a:extLst>
            </p:cNvPr>
            <p:cNvSpPr/>
            <p:nvPr/>
          </p:nvSpPr>
          <p:spPr>
            <a:xfrm>
              <a:off x="560070" y="2226846"/>
              <a:ext cx="2937510" cy="1845156"/>
            </a:xfrm>
            <a:prstGeom prst="rect">
              <a:avLst/>
            </a:prstGeom>
            <a:solidFill>
              <a:sysClr val="window" lastClr="FFFFFF"/>
            </a:solidFill>
            <a:ln w="9525" cap="flat" cmpd="sng" algn="ctr">
              <a:noFill/>
              <a:prstDash val="solid"/>
            </a:ln>
            <a:effectLst>
              <a:outerShdw blurRad="215900" sx="102000" sy="102000" algn="ctr" rotWithShape="0">
                <a:prstClr val="black">
                  <a:alpha val="20000"/>
                </a:prstClr>
              </a:outerShdw>
            </a:effectLst>
          </p:spPr>
          <p:txBody>
            <a:bodyPr rtlCol="0" anchor="ctr"/>
            <a:lstStyle/>
            <a:p>
              <a:pPr algn="ctr" defTabSz="457200" eaLnBrk="0" fontAlgn="auto" hangingPunct="0">
                <a:spcBef>
                  <a:spcPts val="0"/>
                </a:spcBef>
                <a:spcAft>
                  <a:spcPts val="0"/>
                </a:spcAft>
                <a:defRPr/>
              </a:pPr>
              <a:endParaRPr lang="fr-FR" sz="1600" kern="0" dirty="0">
                <a:solidFill>
                  <a:prstClr val="white"/>
                </a:solidFill>
                <a:latin typeface="Cambria" panose="02040503050406030204" pitchFamily="18" charset="0"/>
                <a:ea typeface="Cambria" panose="02040503050406030204" pitchFamily="18" charset="0"/>
              </a:endParaRPr>
            </a:p>
          </p:txBody>
        </p:sp>
        <p:sp>
          <p:nvSpPr>
            <p:cNvPr id="21" name="Rectangle 20">
              <a:extLst>
                <a:ext uri="{FF2B5EF4-FFF2-40B4-BE49-F238E27FC236}">
                  <a16:creationId xmlns:a16="http://schemas.microsoft.com/office/drawing/2014/main" id="{A9AFF4DD-5C19-25A0-C8F8-8988A87910AE}"/>
                </a:ext>
              </a:extLst>
            </p:cNvPr>
            <p:cNvSpPr/>
            <p:nvPr/>
          </p:nvSpPr>
          <p:spPr>
            <a:xfrm>
              <a:off x="560070" y="2226846"/>
              <a:ext cx="2937510" cy="297538"/>
            </a:xfrm>
            <a:prstGeom prst="rect">
              <a:avLst/>
            </a:prstGeom>
            <a:solidFill>
              <a:schemeClr val="accent4"/>
            </a:solidFill>
            <a:ln w="9525" cap="flat" cmpd="sng" algn="ctr">
              <a:noFill/>
              <a:prstDash val="solid"/>
            </a:ln>
            <a:effectLst/>
          </p:spPr>
          <p:txBody>
            <a:bodyPr rtlCol="0" anchor="ctr"/>
            <a:lstStyle/>
            <a:p>
              <a:pPr marL="0" marR="0" lvl="0" indent="0" algn="ctr" defTabSz="457200" eaLnBrk="0" fontAlgn="auto" latinLnBrk="0" hangingPunct="0">
                <a:lnSpc>
                  <a:spcPct val="95000"/>
                </a:lnSpc>
                <a:spcBef>
                  <a:spcPts val="0"/>
                </a:spcBef>
                <a:spcAft>
                  <a:spcPts val="0"/>
                </a:spcAft>
                <a:buClrTx/>
                <a:buSzTx/>
                <a:buFontTx/>
                <a:buNone/>
                <a:tabLst/>
                <a:defRPr/>
              </a:pPr>
              <a:r>
                <a:rPr lang="fr-FR" sz="2000" b="1" kern="0" cap="small" dirty="0">
                  <a:solidFill>
                    <a:prstClr val="white"/>
                  </a:solidFill>
                  <a:latin typeface="Cambria" panose="02040503050406030204" pitchFamily="18" charset="0"/>
                  <a:ea typeface="Cambria" panose="02040503050406030204" pitchFamily="18" charset="0"/>
                </a:rPr>
                <a:t>Budget &amp; calendrier </a:t>
              </a:r>
            </a:p>
          </p:txBody>
        </p:sp>
        <p:sp>
          <p:nvSpPr>
            <p:cNvPr id="22" name="ZoneTexte 21">
              <a:extLst>
                <a:ext uri="{FF2B5EF4-FFF2-40B4-BE49-F238E27FC236}">
                  <a16:creationId xmlns:a16="http://schemas.microsoft.com/office/drawing/2014/main" id="{C09B9DCE-AFD3-0202-8DF2-D50C0DDD35EB}"/>
                </a:ext>
              </a:extLst>
            </p:cNvPr>
            <p:cNvSpPr txBox="1"/>
            <p:nvPr/>
          </p:nvSpPr>
          <p:spPr>
            <a:xfrm>
              <a:off x="640080" y="2708910"/>
              <a:ext cx="2857500" cy="124654"/>
            </a:xfrm>
            <a:prstGeom prst="rect">
              <a:avLst/>
            </a:prstGeom>
            <a:noFill/>
          </p:spPr>
          <p:txBody>
            <a:bodyPr wrap="square" rtlCol="0">
              <a:spAutoFit/>
            </a:bodyPr>
            <a:lstStyle/>
            <a:p>
              <a:pPr defTabSz="457200" fontAlgn="auto">
                <a:lnSpc>
                  <a:spcPct val="95000"/>
                </a:lnSpc>
                <a:spcBef>
                  <a:spcPts val="0"/>
                </a:spcBef>
                <a:spcAft>
                  <a:spcPts val="0"/>
                </a:spcAft>
                <a:buClr>
                  <a:srgbClr val="E95E3F"/>
                </a:buClr>
                <a:defRPr/>
              </a:pPr>
              <a:endParaRPr lang="fr-FR" altLang="fr-FR" sz="1100" kern="0" dirty="0">
                <a:latin typeface="Cambria" panose="02040503050406030204" pitchFamily="18" charset="0"/>
                <a:ea typeface="Cambria" panose="02040503050406030204" pitchFamily="18" charset="0"/>
              </a:endParaRPr>
            </a:p>
          </p:txBody>
        </p:sp>
      </p:grpSp>
      <p:sp>
        <p:nvSpPr>
          <p:cNvPr id="26" name="ZoneTexte 25">
            <a:extLst>
              <a:ext uri="{FF2B5EF4-FFF2-40B4-BE49-F238E27FC236}">
                <a16:creationId xmlns:a16="http://schemas.microsoft.com/office/drawing/2014/main" id="{A350D3F2-2E33-2E35-E06E-230D36582297}"/>
              </a:ext>
            </a:extLst>
          </p:cNvPr>
          <p:cNvSpPr txBox="1"/>
          <p:nvPr/>
        </p:nvSpPr>
        <p:spPr>
          <a:xfrm>
            <a:off x="10082807" y="3359934"/>
            <a:ext cx="1928734" cy="2504532"/>
          </a:xfrm>
          <a:prstGeom prst="rect">
            <a:avLst/>
          </a:prstGeom>
          <a:noFill/>
        </p:spPr>
        <p:txBody>
          <a:bodyPr wrap="square" rtlCol="0">
            <a:spAutoFit/>
          </a:bodyPr>
          <a:lstStyle/>
          <a:p>
            <a:pPr defTabSz="457200" fontAlgn="auto">
              <a:lnSpc>
                <a:spcPct val="95000"/>
              </a:lnSpc>
              <a:spcBef>
                <a:spcPts val="0"/>
              </a:spcBef>
              <a:spcAft>
                <a:spcPts val="0"/>
              </a:spcAft>
              <a:buClr>
                <a:srgbClr val="E95E3F"/>
              </a:buClr>
              <a:defRPr/>
            </a:pPr>
            <a:r>
              <a:rPr lang="fr-FR" altLang="fr-FR" sz="1100" b="1" kern="0" dirty="0">
                <a:latin typeface="Cambria" panose="02040503050406030204" pitchFamily="18" charset="0"/>
                <a:ea typeface="Cambria" panose="02040503050406030204" pitchFamily="18" charset="0"/>
              </a:rPr>
              <a:t>Budget indicatif 2025</a:t>
            </a:r>
          </a:p>
          <a:p>
            <a:pPr marL="171450" indent="-171450" defTabSz="457200" fontAlgn="auto">
              <a:lnSpc>
                <a:spcPct val="95000"/>
              </a:lnSpc>
              <a:spcBef>
                <a:spcPts val="0"/>
              </a:spcBef>
              <a:spcAft>
                <a:spcPts val="0"/>
              </a:spcAft>
              <a:buClr>
                <a:schemeClr val="tx1"/>
              </a:buClr>
              <a:buFontTx/>
              <a:buChar char="-"/>
              <a:defRPr/>
            </a:pPr>
            <a:r>
              <a:rPr lang="fr-FR" altLang="fr-FR" sz="1100" kern="0" dirty="0">
                <a:latin typeface="Cambria" panose="02040503050406030204" pitchFamily="18" charset="0"/>
                <a:ea typeface="Cambria" panose="02040503050406030204" pitchFamily="18" charset="0"/>
              </a:rPr>
              <a:t>Pour le call dédié à la transition verte, un budget de 83,7 M€ par  Objectif Spécifique est alloué.</a:t>
            </a:r>
          </a:p>
          <a:p>
            <a:pPr marL="171450" indent="-171450" defTabSz="457200" fontAlgn="auto">
              <a:lnSpc>
                <a:spcPct val="95000"/>
              </a:lnSpc>
              <a:spcBef>
                <a:spcPts val="0"/>
              </a:spcBef>
              <a:spcAft>
                <a:spcPts val="0"/>
              </a:spcAft>
              <a:buClr>
                <a:schemeClr val="tx1"/>
              </a:buClr>
              <a:buFontTx/>
              <a:buChar char="-"/>
              <a:defRPr/>
            </a:pPr>
            <a:r>
              <a:rPr lang="fr-FR" altLang="fr-FR" sz="1100" kern="0" dirty="0">
                <a:latin typeface="Cambria" panose="02040503050406030204" pitchFamily="18" charset="0"/>
                <a:ea typeface="Cambria" panose="02040503050406030204" pitchFamily="18" charset="0"/>
              </a:rPr>
              <a:t>89 % de contribution de</a:t>
            </a:r>
          </a:p>
          <a:p>
            <a:pPr marL="171450" indent="-171450" defTabSz="457200" fontAlgn="auto">
              <a:lnSpc>
                <a:spcPct val="95000"/>
              </a:lnSpc>
              <a:spcBef>
                <a:spcPts val="0"/>
              </a:spcBef>
              <a:spcAft>
                <a:spcPts val="0"/>
              </a:spcAft>
              <a:buClr>
                <a:schemeClr val="tx1"/>
              </a:buClr>
              <a:buFontTx/>
              <a:buChar char="-"/>
              <a:defRPr/>
            </a:pPr>
            <a:r>
              <a:rPr lang="fr-FR" altLang="fr-FR" sz="1100" kern="0" dirty="0">
                <a:latin typeface="Cambria" panose="02040503050406030204" pitchFamily="18" charset="0"/>
                <a:ea typeface="Cambria" panose="02040503050406030204" pitchFamily="18" charset="0"/>
              </a:rPr>
              <a:t>l'UE.</a:t>
            </a:r>
          </a:p>
          <a:p>
            <a:pPr marL="171450" indent="-171450" defTabSz="457200" fontAlgn="auto">
              <a:lnSpc>
                <a:spcPct val="95000"/>
              </a:lnSpc>
              <a:spcBef>
                <a:spcPts val="0"/>
              </a:spcBef>
              <a:spcAft>
                <a:spcPts val="0"/>
              </a:spcAft>
              <a:buClr>
                <a:schemeClr val="tx1"/>
              </a:buClr>
              <a:buFontTx/>
              <a:buChar char="-"/>
              <a:defRPr/>
            </a:pPr>
            <a:r>
              <a:rPr lang="fr-FR" altLang="fr-FR" sz="1100" kern="0" dirty="0">
                <a:latin typeface="Cambria" panose="02040503050406030204" pitchFamily="18" charset="0"/>
                <a:ea typeface="Cambria" panose="02040503050406030204" pitchFamily="18" charset="0"/>
              </a:rPr>
              <a:t>Allocation d’un min. de 50 % du budget du projet dans les Pays Partenaires</a:t>
            </a:r>
          </a:p>
          <a:p>
            <a:pPr marL="171450" indent="-171450" defTabSz="457200" fontAlgn="auto">
              <a:lnSpc>
                <a:spcPct val="95000"/>
              </a:lnSpc>
              <a:spcBef>
                <a:spcPts val="0"/>
              </a:spcBef>
              <a:spcAft>
                <a:spcPts val="0"/>
              </a:spcAft>
              <a:buClr>
                <a:schemeClr val="tx1"/>
              </a:buClr>
              <a:buFontTx/>
              <a:buChar char="-"/>
              <a:defRPr/>
            </a:pPr>
            <a:r>
              <a:rPr lang="fr-FR" altLang="fr-FR" sz="1100" kern="0" dirty="0">
                <a:latin typeface="Cambria" panose="02040503050406030204" pitchFamily="18" charset="0"/>
                <a:ea typeface="Cambria" panose="02040503050406030204" pitchFamily="18" charset="0"/>
              </a:rPr>
              <a:t>Méditerranéens.</a:t>
            </a:r>
          </a:p>
          <a:p>
            <a:pPr defTabSz="457200" fontAlgn="auto">
              <a:lnSpc>
                <a:spcPct val="95000"/>
              </a:lnSpc>
              <a:spcBef>
                <a:spcPts val="0"/>
              </a:spcBef>
              <a:spcAft>
                <a:spcPts val="0"/>
              </a:spcAft>
              <a:buClr>
                <a:srgbClr val="E95E3F"/>
              </a:buClr>
              <a:defRPr/>
            </a:pPr>
            <a:r>
              <a:rPr lang="fr-FR" altLang="fr-FR" sz="1100" b="1" kern="0" dirty="0">
                <a:latin typeface="Cambria" panose="02040503050406030204" pitchFamily="18" charset="0"/>
                <a:ea typeface="Cambria" panose="02040503050406030204" pitchFamily="18" charset="0"/>
              </a:rPr>
              <a:t>Calendrier</a:t>
            </a:r>
          </a:p>
          <a:p>
            <a:pPr marL="171450" indent="-171450" defTabSz="457200" fontAlgn="auto">
              <a:lnSpc>
                <a:spcPct val="95000"/>
              </a:lnSpc>
              <a:spcBef>
                <a:spcPts val="0"/>
              </a:spcBef>
              <a:spcAft>
                <a:spcPts val="0"/>
              </a:spcAft>
              <a:buClr>
                <a:schemeClr val="tx1"/>
              </a:buClr>
              <a:buFontTx/>
              <a:buChar char="-"/>
              <a:defRPr/>
            </a:pPr>
            <a:r>
              <a:rPr lang="fr-FR" altLang="fr-FR" sz="1100" kern="0" dirty="0">
                <a:latin typeface="Cambria" panose="02040503050406030204" pitchFamily="18" charset="0"/>
                <a:ea typeface="Cambria" panose="02040503050406030204" pitchFamily="18" charset="0"/>
              </a:rPr>
              <a:t>DL = 15 Avril 2025</a:t>
            </a:r>
          </a:p>
          <a:p>
            <a:pPr marL="171450" indent="-171450" defTabSz="457200" fontAlgn="auto">
              <a:lnSpc>
                <a:spcPct val="95000"/>
              </a:lnSpc>
              <a:spcBef>
                <a:spcPts val="0"/>
              </a:spcBef>
              <a:spcAft>
                <a:spcPts val="0"/>
              </a:spcAft>
              <a:buClr>
                <a:schemeClr val="tx1"/>
              </a:buClr>
              <a:buFontTx/>
              <a:buChar char="-"/>
              <a:defRPr/>
            </a:pPr>
            <a:endParaRPr lang="fr-FR" altLang="fr-FR" sz="1100" kern="0" dirty="0">
              <a:latin typeface="Cambria" panose="02040503050406030204" pitchFamily="18" charset="0"/>
              <a:ea typeface="Cambria" panose="02040503050406030204" pitchFamily="18" charset="0"/>
            </a:endParaRPr>
          </a:p>
        </p:txBody>
      </p:sp>
      <p:sp>
        <p:nvSpPr>
          <p:cNvPr id="27" name="ZoneTexte 26">
            <a:extLst>
              <a:ext uri="{FF2B5EF4-FFF2-40B4-BE49-F238E27FC236}">
                <a16:creationId xmlns:a16="http://schemas.microsoft.com/office/drawing/2014/main" id="{73358852-5DEB-B69F-5729-6EA260024BB3}"/>
              </a:ext>
            </a:extLst>
          </p:cNvPr>
          <p:cNvSpPr txBox="1"/>
          <p:nvPr/>
        </p:nvSpPr>
        <p:spPr>
          <a:xfrm>
            <a:off x="965160" y="1586465"/>
            <a:ext cx="6932893" cy="338554"/>
          </a:xfrm>
          <a:prstGeom prst="rect">
            <a:avLst/>
          </a:prstGeom>
          <a:noFill/>
        </p:spPr>
        <p:txBody>
          <a:bodyPr wrap="square" rtlCol="0">
            <a:spAutoFit/>
          </a:bodyPr>
          <a:lstStyle/>
          <a:p>
            <a:pPr algn="ctr" defTabSz="457200" eaLnBrk="0" hangingPunct="0"/>
            <a:r>
              <a:rPr lang="fr-FR" sz="1600" b="1" cap="small" dirty="0">
                <a:latin typeface="Cambria" panose="02040503050406030204" pitchFamily="18" charset="0"/>
                <a:ea typeface="Cambria" panose="02040503050406030204" pitchFamily="18" charset="0"/>
              </a:rPr>
              <a:t>INTERREG MED : </a:t>
            </a:r>
            <a:r>
              <a:rPr lang="en-US" sz="1600" b="1" cap="small" noProof="0" dirty="0" err="1">
                <a:latin typeface="Cambria" panose="02040503050406030204" pitchFamily="18" charset="0"/>
                <a:ea typeface="Cambria" panose="02040503050406030204" pitchFamily="18" charset="0"/>
              </a:rPr>
              <a:t>Coopération</a:t>
            </a:r>
            <a:r>
              <a:rPr lang="en-US" sz="1600" b="1" cap="small" noProof="0" dirty="0">
                <a:latin typeface="Cambria" panose="02040503050406030204" pitchFamily="18" charset="0"/>
                <a:ea typeface="Cambria" panose="02040503050406030204" pitchFamily="18" charset="0"/>
              </a:rPr>
              <a:t> </a:t>
            </a:r>
            <a:r>
              <a:rPr lang="en-US" sz="1600" b="1" cap="small" noProof="0" dirty="0" err="1">
                <a:latin typeface="Cambria" panose="02040503050406030204" pitchFamily="18" charset="0"/>
                <a:ea typeface="Cambria" panose="02040503050406030204" pitchFamily="18" charset="0"/>
              </a:rPr>
              <a:t>Térritoriale</a:t>
            </a:r>
            <a:r>
              <a:rPr lang="en-US" sz="1600" b="1" cap="small" noProof="0" dirty="0">
                <a:latin typeface="Cambria" panose="02040503050406030204" pitchFamily="18" charset="0"/>
                <a:ea typeface="Cambria" panose="02040503050406030204" pitchFamily="18" charset="0"/>
              </a:rPr>
              <a:t> </a:t>
            </a:r>
            <a:r>
              <a:rPr lang="en-US" sz="1600" b="1" cap="small" noProof="0" dirty="0" err="1">
                <a:latin typeface="Cambria" panose="02040503050406030204" pitchFamily="18" charset="0"/>
                <a:ea typeface="Cambria" panose="02040503050406030204" pitchFamily="18" charset="0"/>
              </a:rPr>
              <a:t>Européenne</a:t>
            </a:r>
            <a:r>
              <a:rPr lang="en-US" sz="1600" b="1" cap="small" noProof="0" dirty="0">
                <a:latin typeface="Cambria" panose="02040503050406030204" pitchFamily="18" charset="0"/>
                <a:ea typeface="Cambria" panose="02040503050406030204" pitchFamily="18" charset="0"/>
              </a:rPr>
              <a:t> </a:t>
            </a:r>
            <a:r>
              <a:rPr lang="en-US" sz="1600" b="1" cap="small" noProof="0" dirty="0" err="1">
                <a:latin typeface="Cambria" panose="02040503050406030204" pitchFamily="18" charset="0"/>
                <a:ea typeface="Cambria" panose="02040503050406030204" pitchFamily="18" charset="0"/>
              </a:rPr>
              <a:t>Méditérannéenne</a:t>
            </a:r>
            <a:endParaRPr lang="fr-FR" sz="1600" b="1" cap="small" dirty="0">
              <a:latin typeface="Cambria" panose="02040503050406030204" pitchFamily="18" charset="0"/>
              <a:ea typeface="Cambria" panose="02040503050406030204" pitchFamily="18" charset="0"/>
            </a:endParaRPr>
          </a:p>
        </p:txBody>
      </p:sp>
      <p:grpSp>
        <p:nvGrpSpPr>
          <p:cNvPr id="28" name="Group 4">
            <a:extLst>
              <a:ext uri="{FF2B5EF4-FFF2-40B4-BE49-F238E27FC236}">
                <a16:creationId xmlns:a16="http://schemas.microsoft.com/office/drawing/2014/main" id="{FFA48408-DE47-6974-7B3D-32DFCA75C002}"/>
              </a:ext>
            </a:extLst>
          </p:cNvPr>
          <p:cNvGrpSpPr>
            <a:grpSpLocks noChangeAspect="1"/>
          </p:cNvGrpSpPr>
          <p:nvPr/>
        </p:nvGrpSpPr>
        <p:grpSpPr bwMode="auto">
          <a:xfrm>
            <a:off x="4669214" y="548522"/>
            <a:ext cx="749232" cy="974538"/>
            <a:chOff x="4537" y="1305"/>
            <a:chExt cx="344" cy="420"/>
          </a:xfrm>
          <a:solidFill>
            <a:schemeClr val="accent1"/>
          </a:solidFill>
        </p:grpSpPr>
        <p:sp>
          <p:nvSpPr>
            <p:cNvPr id="29" name="Freeform 5">
              <a:extLst>
                <a:ext uri="{FF2B5EF4-FFF2-40B4-BE49-F238E27FC236}">
                  <a16:creationId xmlns:a16="http://schemas.microsoft.com/office/drawing/2014/main" id="{A7E27985-E081-BB64-B9CC-2180B357CB8B}"/>
                </a:ext>
              </a:extLst>
            </p:cNvPr>
            <p:cNvSpPr>
              <a:spLocks noEditPoints="1"/>
            </p:cNvSpPr>
            <p:nvPr/>
          </p:nvSpPr>
          <p:spPr bwMode="auto">
            <a:xfrm>
              <a:off x="4537" y="1305"/>
              <a:ext cx="344" cy="420"/>
            </a:xfrm>
            <a:custGeom>
              <a:avLst/>
              <a:gdLst>
                <a:gd name="T0" fmla="*/ 361 w 1376"/>
                <a:gd name="T1" fmla="*/ 33 h 1680"/>
                <a:gd name="T2" fmla="*/ 370 w 1376"/>
                <a:gd name="T3" fmla="*/ 25 h 1680"/>
                <a:gd name="T4" fmla="*/ 388 w 1376"/>
                <a:gd name="T5" fmla="*/ 13 h 1680"/>
                <a:gd name="T6" fmla="*/ 408 w 1376"/>
                <a:gd name="T7" fmla="*/ 6 h 1680"/>
                <a:gd name="T8" fmla="*/ 430 w 1376"/>
                <a:gd name="T9" fmla="*/ 1 h 1680"/>
                <a:gd name="T10" fmla="*/ 1264 w 1376"/>
                <a:gd name="T11" fmla="*/ 0 h 1680"/>
                <a:gd name="T12" fmla="*/ 1275 w 1376"/>
                <a:gd name="T13" fmla="*/ 1 h 1680"/>
                <a:gd name="T14" fmla="*/ 1298 w 1376"/>
                <a:gd name="T15" fmla="*/ 6 h 1680"/>
                <a:gd name="T16" fmla="*/ 1317 w 1376"/>
                <a:gd name="T17" fmla="*/ 13 h 1680"/>
                <a:gd name="T18" fmla="*/ 1335 w 1376"/>
                <a:gd name="T19" fmla="*/ 25 h 1680"/>
                <a:gd name="T20" fmla="*/ 1351 w 1376"/>
                <a:gd name="T21" fmla="*/ 41 h 1680"/>
                <a:gd name="T22" fmla="*/ 1363 w 1376"/>
                <a:gd name="T23" fmla="*/ 59 h 1680"/>
                <a:gd name="T24" fmla="*/ 1370 w 1376"/>
                <a:gd name="T25" fmla="*/ 79 h 1680"/>
                <a:gd name="T26" fmla="*/ 1375 w 1376"/>
                <a:gd name="T27" fmla="*/ 101 h 1680"/>
                <a:gd name="T28" fmla="*/ 1376 w 1376"/>
                <a:gd name="T29" fmla="*/ 1568 h 1680"/>
                <a:gd name="T30" fmla="*/ 1375 w 1376"/>
                <a:gd name="T31" fmla="*/ 1580 h 1680"/>
                <a:gd name="T32" fmla="*/ 1370 w 1376"/>
                <a:gd name="T33" fmla="*/ 1601 h 1680"/>
                <a:gd name="T34" fmla="*/ 1363 w 1376"/>
                <a:gd name="T35" fmla="*/ 1621 h 1680"/>
                <a:gd name="T36" fmla="*/ 1351 w 1376"/>
                <a:gd name="T37" fmla="*/ 1639 h 1680"/>
                <a:gd name="T38" fmla="*/ 1335 w 1376"/>
                <a:gd name="T39" fmla="*/ 1655 h 1680"/>
                <a:gd name="T40" fmla="*/ 1317 w 1376"/>
                <a:gd name="T41" fmla="*/ 1667 h 1680"/>
                <a:gd name="T42" fmla="*/ 1298 w 1376"/>
                <a:gd name="T43" fmla="*/ 1676 h 1680"/>
                <a:gd name="T44" fmla="*/ 1275 w 1376"/>
                <a:gd name="T45" fmla="*/ 1680 h 1680"/>
                <a:gd name="T46" fmla="*/ 111 w 1376"/>
                <a:gd name="T47" fmla="*/ 1680 h 1680"/>
                <a:gd name="T48" fmla="*/ 99 w 1376"/>
                <a:gd name="T49" fmla="*/ 1680 h 1680"/>
                <a:gd name="T50" fmla="*/ 77 w 1376"/>
                <a:gd name="T51" fmla="*/ 1676 h 1680"/>
                <a:gd name="T52" fmla="*/ 57 w 1376"/>
                <a:gd name="T53" fmla="*/ 1667 h 1680"/>
                <a:gd name="T54" fmla="*/ 40 w 1376"/>
                <a:gd name="T55" fmla="*/ 1655 h 1680"/>
                <a:gd name="T56" fmla="*/ 25 w 1376"/>
                <a:gd name="T57" fmla="*/ 1639 h 1680"/>
                <a:gd name="T58" fmla="*/ 13 w 1376"/>
                <a:gd name="T59" fmla="*/ 1621 h 1680"/>
                <a:gd name="T60" fmla="*/ 4 w 1376"/>
                <a:gd name="T61" fmla="*/ 1601 h 1680"/>
                <a:gd name="T62" fmla="*/ 0 w 1376"/>
                <a:gd name="T63" fmla="*/ 1580 h 1680"/>
                <a:gd name="T64" fmla="*/ 0 w 1376"/>
                <a:gd name="T65" fmla="*/ 442 h 1680"/>
                <a:gd name="T66" fmla="*/ 0 w 1376"/>
                <a:gd name="T67" fmla="*/ 431 h 1680"/>
                <a:gd name="T68" fmla="*/ 4 w 1376"/>
                <a:gd name="T69" fmla="*/ 409 h 1680"/>
                <a:gd name="T70" fmla="*/ 12 w 1376"/>
                <a:gd name="T71" fmla="*/ 390 h 1680"/>
                <a:gd name="T72" fmla="*/ 24 w 1376"/>
                <a:gd name="T73" fmla="*/ 371 h 1680"/>
                <a:gd name="T74" fmla="*/ 32 w 1376"/>
                <a:gd name="T75" fmla="*/ 363 h 1680"/>
                <a:gd name="T76" fmla="*/ 117 w 1376"/>
                <a:gd name="T77" fmla="*/ 473 h 1680"/>
                <a:gd name="T78" fmla="*/ 1258 w 1376"/>
                <a:gd name="T79" fmla="*/ 1562 h 1680"/>
                <a:gd name="T80" fmla="*/ 491 w 1376"/>
                <a:gd name="T81" fmla="*/ 118 h 1680"/>
                <a:gd name="T82" fmla="*/ 491 w 1376"/>
                <a:gd name="T83" fmla="*/ 382 h 1680"/>
                <a:gd name="T84" fmla="*/ 489 w 1376"/>
                <a:gd name="T85" fmla="*/ 401 h 1680"/>
                <a:gd name="T86" fmla="*/ 484 w 1376"/>
                <a:gd name="T87" fmla="*/ 418 h 1680"/>
                <a:gd name="T88" fmla="*/ 475 w 1376"/>
                <a:gd name="T89" fmla="*/ 434 h 1680"/>
                <a:gd name="T90" fmla="*/ 464 w 1376"/>
                <a:gd name="T91" fmla="*/ 447 h 1680"/>
                <a:gd name="T92" fmla="*/ 451 w 1376"/>
                <a:gd name="T93" fmla="*/ 457 h 1680"/>
                <a:gd name="T94" fmla="*/ 435 w 1376"/>
                <a:gd name="T95" fmla="*/ 466 h 1680"/>
                <a:gd name="T96" fmla="*/ 418 w 1376"/>
                <a:gd name="T97" fmla="*/ 470 h 1680"/>
                <a:gd name="T98" fmla="*/ 399 w 1376"/>
                <a:gd name="T99" fmla="*/ 473 h 1680"/>
                <a:gd name="T100" fmla="*/ 170 w 1376"/>
                <a:gd name="T101" fmla="*/ 394 h 1680"/>
                <a:gd name="T102" fmla="*/ 400 w 1376"/>
                <a:gd name="T103" fmla="*/ 394 h 1680"/>
                <a:gd name="T104" fmla="*/ 409 w 1376"/>
                <a:gd name="T105" fmla="*/ 391 h 1680"/>
                <a:gd name="T106" fmla="*/ 412 w 1376"/>
                <a:gd name="T107" fmla="*/ 382 h 1680"/>
                <a:gd name="T108" fmla="*/ 170 w 1376"/>
                <a:gd name="T109" fmla="*/ 394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76" h="1680">
                  <a:moveTo>
                    <a:pt x="32" y="363"/>
                  </a:moveTo>
                  <a:lnTo>
                    <a:pt x="361" y="33"/>
                  </a:lnTo>
                  <a:lnTo>
                    <a:pt x="361" y="33"/>
                  </a:lnTo>
                  <a:lnTo>
                    <a:pt x="370" y="25"/>
                  </a:lnTo>
                  <a:lnTo>
                    <a:pt x="379" y="19"/>
                  </a:lnTo>
                  <a:lnTo>
                    <a:pt x="388" y="13"/>
                  </a:lnTo>
                  <a:lnTo>
                    <a:pt x="398" y="9"/>
                  </a:lnTo>
                  <a:lnTo>
                    <a:pt x="408" y="6"/>
                  </a:lnTo>
                  <a:lnTo>
                    <a:pt x="419" y="2"/>
                  </a:lnTo>
                  <a:lnTo>
                    <a:pt x="430" y="1"/>
                  </a:lnTo>
                  <a:lnTo>
                    <a:pt x="441" y="0"/>
                  </a:lnTo>
                  <a:lnTo>
                    <a:pt x="1264" y="0"/>
                  </a:lnTo>
                  <a:lnTo>
                    <a:pt x="1264" y="0"/>
                  </a:lnTo>
                  <a:lnTo>
                    <a:pt x="1275" y="1"/>
                  </a:lnTo>
                  <a:lnTo>
                    <a:pt x="1286" y="2"/>
                  </a:lnTo>
                  <a:lnTo>
                    <a:pt x="1298" y="6"/>
                  </a:lnTo>
                  <a:lnTo>
                    <a:pt x="1307" y="9"/>
                  </a:lnTo>
                  <a:lnTo>
                    <a:pt x="1317" y="13"/>
                  </a:lnTo>
                  <a:lnTo>
                    <a:pt x="1326" y="19"/>
                  </a:lnTo>
                  <a:lnTo>
                    <a:pt x="1335" y="25"/>
                  </a:lnTo>
                  <a:lnTo>
                    <a:pt x="1343" y="33"/>
                  </a:lnTo>
                  <a:lnTo>
                    <a:pt x="1351" y="41"/>
                  </a:lnTo>
                  <a:lnTo>
                    <a:pt x="1357" y="50"/>
                  </a:lnTo>
                  <a:lnTo>
                    <a:pt x="1363" y="59"/>
                  </a:lnTo>
                  <a:lnTo>
                    <a:pt x="1367" y="69"/>
                  </a:lnTo>
                  <a:lnTo>
                    <a:pt x="1370" y="79"/>
                  </a:lnTo>
                  <a:lnTo>
                    <a:pt x="1374" y="90"/>
                  </a:lnTo>
                  <a:lnTo>
                    <a:pt x="1375" y="101"/>
                  </a:lnTo>
                  <a:lnTo>
                    <a:pt x="1376" y="112"/>
                  </a:lnTo>
                  <a:lnTo>
                    <a:pt x="1376" y="1568"/>
                  </a:lnTo>
                  <a:lnTo>
                    <a:pt x="1376" y="1568"/>
                  </a:lnTo>
                  <a:lnTo>
                    <a:pt x="1375" y="1580"/>
                  </a:lnTo>
                  <a:lnTo>
                    <a:pt x="1374" y="1591"/>
                  </a:lnTo>
                  <a:lnTo>
                    <a:pt x="1370" y="1601"/>
                  </a:lnTo>
                  <a:lnTo>
                    <a:pt x="1367" y="1612"/>
                  </a:lnTo>
                  <a:lnTo>
                    <a:pt x="1363" y="1621"/>
                  </a:lnTo>
                  <a:lnTo>
                    <a:pt x="1357" y="1631"/>
                  </a:lnTo>
                  <a:lnTo>
                    <a:pt x="1351" y="1639"/>
                  </a:lnTo>
                  <a:lnTo>
                    <a:pt x="1343" y="1648"/>
                  </a:lnTo>
                  <a:lnTo>
                    <a:pt x="1335" y="1655"/>
                  </a:lnTo>
                  <a:lnTo>
                    <a:pt x="1326" y="1661"/>
                  </a:lnTo>
                  <a:lnTo>
                    <a:pt x="1317" y="1667"/>
                  </a:lnTo>
                  <a:lnTo>
                    <a:pt x="1307" y="1671"/>
                  </a:lnTo>
                  <a:lnTo>
                    <a:pt x="1298" y="1676"/>
                  </a:lnTo>
                  <a:lnTo>
                    <a:pt x="1286" y="1678"/>
                  </a:lnTo>
                  <a:lnTo>
                    <a:pt x="1275" y="1680"/>
                  </a:lnTo>
                  <a:lnTo>
                    <a:pt x="1264" y="1680"/>
                  </a:lnTo>
                  <a:lnTo>
                    <a:pt x="111" y="1680"/>
                  </a:lnTo>
                  <a:lnTo>
                    <a:pt x="111" y="1680"/>
                  </a:lnTo>
                  <a:lnTo>
                    <a:pt x="99" y="1680"/>
                  </a:lnTo>
                  <a:lnTo>
                    <a:pt x="88" y="1678"/>
                  </a:lnTo>
                  <a:lnTo>
                    <a:pt x="77" y="1676"/>
                  </a:lnTo>
                  <a:lnTo>
                    <a:pt x="67" y="1671"/>
                  </a:lnTo>
                  <a:lnTo>
                    <a:pt x="57" y="1667"/>
                  </a:lnTo>
                  <a:lnTo>
                    <a:pt x="49" y="1661"/>
                  </a:lnTo>
                  <a:lnTo>
                    <a:pt x="40" y="1655"/>
                  </a:lnTo>
                  <a:lnTo>
                    <a:pt x="32" y="1648"/>
                  </a:lnTo>
                  <a:lnTo>
                    <a:pt x="25" y="1639"/>
                  </a:lnTo>
                  <a:lnTo>
                    <a:pt x="19" y="1631"/>
                  </a:lnTo>
                  <a:lnTo>
                    <a:pt x="13" y="1621"/>
                  </a:lnTo>
                  <a:lnTo>
                    <a:pt x="8" y="1612"/>
                  </a:lnTo>
                  <a:lnTo>
                    <a:pt x="4" y="1601"/>
                  </a:lnTo>
                  <a:lnTo>
                    <a:pt x="2" y="1591"/>
                  </a:lnTo>
                  <a:lnTo>
                    <a:pt x="0" y="1580"/>
                  </a:lnTo>
                  <a:lnTo>
                    <a:pt x="0" y="1568"/>
                  </a:lnTo>
                  <a:lnTo>
                    <a:pt x="0" y="442"/>
                  </a:lnTo>
                  <a:lnTo>
                    <a:pt x="0" y="442"/>
                  </a:lnTo>
                  <a:lnTo>
                    <a:pt x="0" y="431"/>
                  </a:lnTo>
                  <a:lnTo>
                    <a:pt x="1" y="421"/>
                  </a:lnTo>
                  <a:lnTo>
                    <a:pt x="4" y="409"/>
                  </a:lnTo>
                  <a:lnTo>
                    <a:pt x="8" y="400"/>
                  </a:lnTo>
                  <a:lnTo>
                    <a:pt x="12" y="390"/>
                  </a:lnTo>
                  <a:lnTo>
                    <a:pt x="18" y="380"/>
                  </a:lnTo>
                  <a:lnTo>
                    <a:pt x="24" y="371"/>
                  </a:lnTo>
                  <a:lnTo>
                    <a:pt x="32" y="363"/>
                  </a:lnTo>
                  <a:lnTo>
                    <a:pt x="32" y="363"/>
                  </a:lnTo>
                  <a:close/>
                  <a:moveTo>
                    <a:pt x="399" y="473"/>
                  </a:moveTo>
                  <a:lnTo>
                    <a:pt x="117" y="473"/>
                  </a:lnTo>
                  <a:lnTo>
                    <a:pt x="117" y="1562"/>
                  </a:lnTo>
                  <a:lnTo>
                    <a:pt x="1258" y="1562"/>
                  </a:lnTo>
                  <a:lnTo>
                    <a:pt x="1258" y="118"/>
                  </a:lnTo>
                  <a:lnTo>
                    <a:pt x="491" y="118"/>
                  </a:lnTo>
                  <a:lnTo>
                    <a:pt x="491" y="382"/>
                  </a:lnTo>
                  <a:lnTo>
                    <a:pt x="491" y="382"/>
                  </a:lnTo>
                  <a:lnTo>
                    <a:pt x="491" y="392"/>
                  </a:lnTo>
                  <a:lnTo>
                    <a:pt x="489" y="401"/>
                  </a:lnTo>
                  <a:lnTo>
                    <a:pt x="486" y="409"/>
                  </a:lnTo>
                  <a:lnTo>
                    <a:pt x="484" y="418"/>
                  </a:lnTo>
                  <a:lnTo>
                    <a:pt x="480" y="426"/>
                  </a:lnTo>
                  <a:lnTo>
                    <a:pt x="475" y="434"/>
                  </a:lnTo>
                  <a:lnTo>
                    <a:pt x="470" y="440"/>
                  </a:lnTo>
                  <a:lnTo>
                    <a:pt x="464" y="447"/>
                  </a:lnTo>
                  <a:lnTo>
                    <a:pt x="458" y="453"/>
                  </a:lnTo>
                  <a:lnTo>
                    <a:pt x="451" y="457"/>
                  </a:lnTo>
                  <a:lnTo>
                    <a:pt x="443" y="462"/>
                  </a:lnTo>
                  <a:lnTo>
                    <a:pt x="435" y="466"/>
                  </a:lnTo>
                  <a:lnTo>
                    <a:pt x="427" y="468"/>
                  </a:lnTo>
                  <a:lnTo>
                    <a:pt x="418" y="470"/>
                  </a:lnTo>
                  <a:lnTo>
                    <a:pt x="409" y="473"/>
                  </a:lnTo>
                  <a:lnTo>
                    <a:pt x="399" y="473"/>
                  </a:lnTo>
                  <a:lnTo>
                    <a:pt x="399" y="473"/>
                  </a:lnTo>
                  <a:close/>
                  <a:moveTo>
                    <a:pt x="170" y="394"/>
                  </a:moveTo>
                  <a:lnTo>
                    <a:pt x="400" y="394"/>
                  </a:lnTo>
                  <a:lnTo>
                    <a:pt x="400" y="394"/>
                  </a:lnTo>
                  <a:lnTo>
                    <a:pt x="405" y="393"/>
                  </a:lnTo>
                  <a:lnTo>
                    <a:pt x="409" y="391"/>
                  </a:lnTo>
                  <a:lnTo>
                    <a:pt x="411" y="387"/>
                  </a:lnTo>
                  <a:lnTo>
                    <a:pt x="412" y="382"/>
                  </a:lnTo>
                  <a:lnTo>
                    <a:pt x="412" y="149"/>
                  </a:lnTo>
                  <a:lnTo>
                    <a:pt x="170" y="394"/>
                  </a:lnTo>
                  <a:lnTo>
                    <a:pt x="170" y="3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0D3267"/>
                </a:solidFill>
                <a:latin typeface="Cambria" panose="02040503050406030204" pitchFamily="18" charset="0"/>
                <a:ea typeface="Cambria" panose="02040503050406030204" pitchFamily="18" charset="0"/>
              </a:endParaRPr>
            </a:p>
          </p:txBody>
        </p:sp>
        <p:sp>
          <p:nvSpPr>
            <p:cNvPr id="30" name="Freeform 6">
              <a:extLst>
                <a:ext uri="{FF2B5EF4-FFF2-40B4-BE49-F238E27FC236}">
                  <a16:creationId xmlns:a16="http://schemas.microsoft.com/office/drawing/2014/main" id="{CDF48CC4-85E6-ED6D-F7A7-9306507A7D22}"/>
                </a:ext>
              </a:extLst>
            </p:cNvPr>
            <p:cNvSpPr>
              <a:spLocks noEditPoints="1"/>
            </p:cNvSpPr>
            <p:nvPr/>
          </p:nvSpPr>
          <p:spPr bwMode="auto">
            <a:xfrm>
              <a:off x="4586" y="1400"/>
              <a:ext cx="246" cy="259"/>
            </a:xfrm>
            <a:custGeom>
              <a:avLst/>
              <a:gdLst>
                <a:gd name="T0" fmla="*/ 327 w 983"/>
                <a:gd name="T1" fmla="*/ 951 h 1037"/>
                <a:gd name="T2" fmla="*/ 246 w 983"/>
                <a:gd name="T3" fmla="*/ 1022 h 1037"/>
                <a:gd name="T4" fmla="*/ 125 w 983"/>
                <a:gd name="T5" fmla="*/ 1029 h 1037"/>
                <a:gd name="T6" fmla="*/ 31 w 983"/>
                <a:gd name="T7" fmla="*/ 958 h 1037"/>
                <a:gd name="T8" fmla="*/ 1 w 983"/>
                <a:gd name="T9" fmla="*/ 840 h 1037"/>
                <a:gd name="T10" fmla="*/ 52 w 983"/>
                <a:gd name="T11" fmla="*/ 731 h 1037"/>
                <a:gd name="T12" fmla="*/ 149 w 983"/>
                <a:gd name="T13" fmla="*/ 681 h 1037"/>
                <a:gd name="T14" fmla="*/ 108 w 983"/>
                <a:gd name="T15" fmla="*/ 535 h 1037"/>
                <a:gd name="T16" fmla="*/ 182 w 983"/>
                <a:gd name="T17" fmla="*/ 507 h 1037"/>
                <a:gd name="T18" fmla="*/ 296 w 983"/>
                <a:gd name="T19" fmla="*/ 294 h 1037"/>
                <a:gd name="T20" fmla="*/ 445 w 983"/>
                <a:gd name="T21" fmla="*/ 181 h 1037"/>
                <a:gd name="T22" fmla="*/ 526 w 983"/>
                <a:gd name="T23" fmla="*/ 32 h 1037"/>
                <a:gd name="T24" fmla="*/ 945 w 983"/>
                <a:gd name="T25" fmla="*/ 0 h 1037"/>
                <a:gd name="T26" fmla="*/ 982 w 983"/>
                <a:gd name="T27" fmla="*/ 32 h 1037"/>
                <a:gd name="T28" fmla="*/ 966 w 983"/>
                <a:gd name="T29" fmla="*/ 347 h 1037"/>
                <a:gd name="T30" fmla="*/ 903 w 983"/>
                <a:gd name="T31" fmla="*/ 459 h 1037"/>
                <a:gd name="T32" fmla="*/ 896 w 983"/>
                <a:gd name="T33" fmla="*/ 502 h 1037"/>
                <a:gd name="T34" fmla="*/ 861 w 983"/>
                <a:gd name="T35" fmla="*/ 688 h 1037"/>
                <a:gd name="T36" fmla="*/ 942 w 983"/>
                <a:gd name="T37" fmla="*/ 745 h 1037"/>
                <a:gd name="T38" fmla="*/ 983 w 983"/>
                <a:gd name="T39" fmla="*/ 857 h 1037"/>
                <a:gd name="T40" fmla="*/ 931 w 983"/>
                <a:gd name="T41" fmla="*/ 985 h 1037"/>
                <a:gd name="T42" fmla="*/ 824 w 983"/>
                <a:gd name="T43" fmla="*/ 1036 h 1037"/>
                <a:gd name="T44" fmla="*/ 708 w 983"/>
                <a:gd name="T45" fmla="*/ 1006 h 1037"/>
                <a:gd name="T46" fmla="*/ 642 w 983"/>
                <a:gd name="T47" fmla="*/ 922 h 1037"/>
                <a:gd name="T48" fmla="*/ 508 w 983"/>
                <a:gd name="T49" fmla="*/ 965 h 1037"/>
                <a:gd name="T50" fmla="*/ 485 w 983"/>
                <a:gd name="T51" fmla="*/ 936 h 1037"/>
                <a:gd name="T52" fmla="*/ 422 w 983"/>
                <a:gd name="T53" fmla="*/ 253 h 1037"/>
                <a:gd name="T54" fmla="*/ 281 w 983"/>
                <a:gd name="T55" fmla="*/ 404 h 1037"/>
                <a:gd name="T56" fmla="*/ 284 w 983"/>
                <a:gd name="T57" fmla="*/ 569 h 1037"/>
                <a:gd name="T58" fmla="*/ 294 w 983"/>
                <a:gd name="T59" fmla="*/ 610 h 1037"/>
                <a:gd name="T60" fmla="*/ 270 w 983"/>
                <a:gd name="T61" fmla="*/ 707 h 1037"/>
                <a:gd name="T62" fmla="*/ 335 w 983"/>
                <a:gd name="T63" fmla="*/ 778 h 1037"/>
                <a:gd name="T64" fmla="*/ 486 w 983"/>
                <a:gd name="T65" fmla="*/ 771 h 1037"/>
                <a:gd name="T66" fmla="*/ 631 w 983"/>
                <a:gd name="T67" fmla="*/ 841 h 1037"/>
                <a:gd name="T68" fmla="*/ 672 w 983"/>
                <a:gd name="T69" fmla="*/ 742 h 1037"/>
                <a:gd name="T70" fmla="*/ 752 w 983"/>
                <a:gd name="T71" fmla="*/ 688 h 1037"/>
                <a:gd name="T72" fmla="*/ 716 w 983"/>
                <a:gd name="T73" fmla="*/ 502 h 1037"/>
                <a:gd name="T74" fmla="*/ 789 w 983"/>
                <a:gd name="T75" fmla="*/ 358 h 1037"/>
                <a:gd name="T76" fmla="*/ 536 w 983"/>
                <a:gd name="T77" fmla="*/ 343 h 1037"/>
                <a:gd name="T78" fmla="*/ 603 w 983"/>
                <a:gd name="T79" fmla="*/ 78 h 1037"/>
                <a:gd name="T80" fmla="*/ 862 w 983"/>
                <a:gd name="T81" fmla="*/ 776 h 1037"/>
                <a:gd name="T82" fmla="*/ 796 w 983"/>
                <a:gd name="T83" fmla="*/ 759 h 1037"/>
                <a:gd name="T84" fmla="*/ 737 w 983"/>
                <a:gd name="T85" fmla="*/ 788 h 1037"/>
                <a:gd name="T86" fmla="*/ 708 w 983"/>
                <a:gd name="T87" fmla="*/ 857 h 1037"/>
                <a:gd name="T88" fmla="*/ 730 w 983"/>
                <a:gd name="T89" fmla="*/ 922 h 1037"/>
                <a:gd name="T90" fmla="*/ 787 w 983"/>
                <a:gd name="T91" fmla="*/ 956 h 1037"/>
                <a:gd name="T92" fmla="*/ 854 w 983"/>
                <a:gd name="T93" fmla="*/ 946 h 1037"/>
                <a:gd name="T94" fmla="*/ 897 w 983"/>
                <a:gd name="T95" fmla="*/ 897 h 1037"/>
                <a:gd name="T96" fmla="*/ 900 w 983"/>
                <a:gd name="T97" fmla="*/ 829 h 1037"/>
                <a:gd name="T98" fmla="*/ 247 w 983"/>
                <a:gd name="T99" fmla="*/ 788 h 1037"/>
                <a:gd name="T100" fmla="*/ 176 w 983"/>
                <a:gd name="T101" fmla="*/ 758 h 1037"/>
                <a:gd name="T102" fmla="*/ 113 w 983"/>
                <a:gd name="T103" fmla="*/ 781 h 1037"/>
                <a:gd name="T104" fmla="*/ 80 w 983"/>
                <a:gd name="T105" fmla="*/ 837 h 1037"/>
                <a:gd name="T106" fmla="*/ 90 w 983"/>
                <a:gd name="T107" fmla="*/ 905 h 1037"/>
                <a:gd name="T108" fmla="*/ 139 w 983"/>
                <a:gd name="T109" fmla="*/ 950 h 1037"/>
                <a:gd name="T110" fmla="*/ 206 w 983"/>
                <a:gd name="T111" fmla="*/ 954 h 1037"/>
                <a:gd name="T112" fmla="*/ 258 w 983"/>
                <a:gd name="T113" fmla="*/ 914 h 1037"/>
                <a:gd name="T114" fmla="*/ 275 w 983"/>
                <a:gd name="T115" fmla="*/ 847 h 1037"/>
                <a:gd name="T116" fmla="*/ 247 w 983"/>
                <a:gd name="T117" fmla="*/ 788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83" h="1037">
                  <a:moveTo>
                    <a:pt x="485" y="886"/>
                  </a:moveTo>
                  <a:lnTo>
                    <a:pt x="351" y="886"/>
                  </a:lnTo>
                  <a:lnTo>
                    <a:pt x="351" y="886"/>
                  </a:lnTo>
                  <a:lnTo>
                    <a:pt x="349" y="899"/>
                  </a:lnTo>
                  <a:lnTo>
                    <a:pt x="344" y="914"/>
                  </a:lnTo>
                  <a:lnTo>
                    <a:pt x="340" y="927"/>
                  </a:lnTo>
                  <a:lnTo>
                    <a:pt x="335" y="939"/>
                  </a:lnTo>
                  <a:lnTo>
                    <a:pt x="327" y="951"/>
                  </a:lnTo>
                  <a:lnTo>
                    <a:pt x="320" y="964"/>
                  </a:lnTo>
                  <a:lnTo>
                    <a:pt x="311" y="974"/>
                  </a:lnTo>
                  <a:lnTo>
                    <a:pt x="301" y="985"/>
                  </a:lnTo>
                  <a:lnTo>
                    <a:pt x="301" y="985"/>
                  </a:lnTo>
                  <a:lnTo>
                    <a:pt x="289" y="996"/>
                  </a:lnTo>
                  <a:lnTo>
                    <a:pt x="276" y="1006"/>
                  </a:lnTo>
                  <a:lnTo>
                    <a:pt x="262" y="1015"/>
                  </a:lnTo>
                  <a:lnTo>
                    <a:pt x="246" y="1022"/>
                  </a:lnTo>
                  <a:lnTo>
                    <a:pt x="230" y="1029"/>
                  </a:lnTo>
                  <a:lnTo>
                    <a:pt x="213" y="1033"/>
                  </a:lnTo>
                  <a:lnTo>
                    <a:pt x="195" y="1036"/>
                  </a:lnTo>
                  <a:lnTo>
                    <a:pt x="176" y="1037"/>
                  </a:lnTo>
                  <a:lnTo>
                    <a:pt x="176" y="1037"/>
                  </a:lnTo>
                  <a:lnTo>
                    <a:pt x="159" y="1036"/>
                  </a:lnTo>
                  <a:lnTo>
                    <a:pt x="141" y="1033"/>
                  </a:lnTo>
                  <a:lnTo>
                    <a:pt x="125" y="1029"/>
                  </a:lnTo>
                  <a:lnTo>
                    <a:pt x="108" y="1022"/>
                  </a:lnTo>
                  <a:lnTo>
                    <a:pt x="92" y="1015"/>
                  </a:lnTo>
                  <a:lnTo>
                    <a:pt x="78" y="1006"/>
                  </a:lnTo>
                  <a:lnTo>
                    <a:pt x="65" y="996"/>
                  </a:lnTo>
                  <a:lnTo>
                    <a:pt x="52" y="985"/>
                  </a:lnTo>
                  <a:lnTo>
                    <a:pt x="52" y="985"/>
                  </a:lnTo>
                  <a:lnTo>
                    <a:pt x="41" y="971"/>
                  </a:lnTo>
                  <a:lnTo>
                    <a:pt x="31" y="958"/>
                  </a:lnTo>
                  <a:lnTo>
                    <a:pt x="22" y="943"/>
                  </a:lnTo>
                  <a:lnTo>
                    <a:pt x="14" y="927"/>
                  </a:lnTo>
                  <a:lnTo>
                    <a:pt x="8" y="911"/>
                  </a:lnTo>
                  <a:lnTo>
                    <a:pt x="4" y="894"/>
                  </a:lnTo>
                  <a:lnTo>
                    <a:pt x="1" y="876"/>
                  </a:lnTo>
                  <a:lnTo>
                    <a:pt x="0" y="857"/>
                  </a:lnTo>
                  <a:lnTo>
                    <a:pt x="0" y="857"/>
                  </a:lnTo>
                  <a:lnTo>
                    <a:pt x="1" y="840"/>
                  </a:lnTo>
                  <a:lnTo>
                    <a:pt x="4" y="822"/>
                  </a:lnTo>
                  <a:lnTo>
                    <a:pt x="8" y="804"/>
                  </a:lnTo>
                  <a:lnTo>
                    <a:pt x="14" y="789"/>
                  </a:lnTo>
                  <a:lnTo>
                    <a:pt x="22" y="773"/>
                  </a:lnTo>
                  <a:lnTo>
                    <a:pt x="31" y="758"/>
                  </a:lnTo>
                  <a:lnTo>
                    <a:pt x="41" y="745"/>
                  </a:lnTo>
                  <a:lnTo>
                    <a:pt x="52" y="731"/>
                  </a:lnTo>
                  <a:lnTo>
                    <a:pt x="52" y="731"/>
                  </a:lnTo>
                  <a:lnTo>
                    <a:pt x="62" y="722"/>
                  </a:lnTo>
                  <a:lnTo>
                    <a:pt x="73" y="714"/>
                  </a:lnTo>
                  <a:lnTo>
                    <a:pt x="84" y="706"/>
                  </a:lnTo>
                  <a:lnTo>
                    <a:pt x="96" y="699"/>
                  </a:lnTo>
                  <a:lnTo>
                    <a:pt x="109" y="693"/>
                  </a:lnTo>
                  <a:lnTo>
                    <a:pt x="122" y="688"/>
                  </a:lnTo>
                  <a:lnTo>
                    <a:pt x="136" y="685"/>
                  </a:lnTo>
                  <a:lnTo>
                    <a:pt x="149" y="681"/>
                  </a:lnTo>
                  <a:lnTo>
                    <a:pt x="99" y="572"/>
                  </a:lnTo>
                  <a:lnTo>
                    <a:pt x="99" y="572"/>
                  </a:lnTo>
                  <a:lnTo>
                    <a:pt x="97" y="565"/>
                  </a:lnTo>
                  <a:lnTo>
                    <a:pt x="96" y="557"/>
                  </a:lnTo>
                  <a:lnTo>
                    <a:pt x="97" y="550"/>
                  </a:lnTo>
                  <a:lnTo>
                    <a:pt x="99" y="543"/>
                  </a:lnTo>
                  <a:lnTo>
                    <a:pt x="105" y="538"/>
                  </a:lnTo>
                  <a:lnTo>
                    <a:pt x="108" y="535"/>
                  </a:lnTo>
                  <a:lnTo>
                    <a:pt x="111" y="533"/>
                  </a:lnTo>
                  <a:lnTo>
                    <a:pt x="115" y="532"/>
                  </a:lnTo>
                  <a:lnTo>
                    <a:pt x="120" y="531"/>
                  </a:lnTo>
                  <a:lnTo>
                    <a:pt x="125" y="532"/>
                  </a:lnTo>
                  <a:lnTo>
                    <a:pt x="130" y="532"/>
                  </a:lnTo>
                  <a:lnTo>
                    <a:pt x="174" y="543"/>
                  </a:lnTo>
                  <a:lnTo>
                    <a:pt x="174" y="543"/>
                  </a:lnTo>
                  <a:lnTo>
                    <a:pt x="182" y="507"/>
                  </a:lnTo>
                  <a:lnTo>
                    <a:pt x="193" y="472"/>
                  </a:lnTo>
                  <a:lnTo>
                    <a:pt x="206" y="439"/>
                  </a:lnTo>
                  <a:lnTo>
                    <a:pt x="221" y="407"/>
                  </a:lnTo>
                  <a:lnTo>
                    <a:pt x="237" y="377"/>
                  </a:lnTo>
                  <a:lnTo>
                    <a:pt x="255" y="347"/>
                  </a:lnTo>
                  <a:lnTo>
                    <a:pt x="275" y="321"/>
                  </a:lnTo>
                  <a:lnTo>
                    <a:pt x="296" y="294"/>
                  </a:lnTo>
                  <a:lnTo>
                    <a:pt x="296" y="294"/>
                  </a:lnTo>
                  <a:lnTo>
                    <a:pt x="320" y="269"/>
                  </a:lnTo>
                  <a:lnTo>
                    <a:pt x="346" y="245"/>
                  </a:lnTo>
                  <a:lnTo>
                    <a:pt x="373" y="224"/>
                  </a:lnTo>
                  <a:lnTo>
                    <a:pt x="386" y="214"/>
                  </a:lnTo>
                  <a:lnTo>
                    <a:pt x="401" y="204"/>
                  </a:lnTo>
                  <a:lnTo>
                    <a:pt x="415" y="197"/>
                  </a:lnTo>
                  <a:lnTo>
                    <a:pt x="431" y="188"/>
                  </a:lnTo>
                  <a:lnTo>
                    <a:pt x="445" y="181"/>
                  </a:lnTo>
                  <a:lnTo>
                    <a:pt x="461" y="175"/>
                  </a:lnTo>
                  <a:lnTo>
                    <a:pt x="476" y="168"/>
                  </a:lnTo>
                  <a:lnTo>
                    <a:pt x="493" y="164"/>
                  </a:lnTo>
                  <a:lnTo>
                    <a:pt x="508" y="158"/>
                  </a:lnTo>
                  <a:lnTo>
                    <a:pt x="525" y="155"/>
                  </a:lnTo>
                  <a:lnTo>
                    <a:pt x="525" y="40"/>
                  </a:lnTo>
                  <a:lnTo>
                    <a:pt x="525" y="40"/>
                  </a:lnTo>
                  <a:lnTo>
                    <a:pt x="526" y="32"/>
                  </a:lnTo>
                  <a:lnTo>
                    <a:pt x="528" y="24"/>
                  </a:lnTo>
                  <a:lnTo>
                    <a:pt x="532" y="17"/>
                  </a:lnTo>
                  <a:lnTo>
                    <a:pt x="538" y="12"/>
                  </a:lnTo>
                  <a:lnTo>
                    <a:pt x="543" y="6"/>
                  </a:lnTo>
                  <a:lnTo>
                    <a:pt x="551" y="3"/>
                  </a:lnTo>
                  <a:lnTo>
                    <a:pt x="559" y="1"/>
                  </a:lnTo>
                  <a:lnTo>
                    <a:pt x="567" y="0"/>
                  </a:lnTo>
                  <a:lnTo>
                    <a:pt x="945" y="0"/>
                  </a:lnTo>
                  <a:lnTo>
                    <a:pt x="945" y="0"/>
                  </a:lnTo>
                  <a:lnTo>
                    <a:pt x="952" y="1"/>
                  </a:lnTo>
                  <a:lnTo>
                    <a:pt x="959" y="3"/>
                  </a:lnTo>
                  <a:lnTo>
                    <a:pt x="966" y="6"/>
                  </a:lnTo>
                  <a:lnTo>
                    <a:pt x="972" y="12"/>
                  </a:lnTo>
                  <a:lnTo>
                    <a:pt x="977" y="17"/>
                  </a:lnTo>
                  <a:lnTo>
                    <a:pt x="980" y="24"/>
                  </a:lnTo>
                  <a:lnTo>
                    <a:pt x="982" y="32"/>
                  </a:lnTo>
                  <a:lnTo>
                    <a:pt x="983" y="40"/>
                  </a:lnTo>
                  <a:lnTo>
                    <a:pt x="983" y="315"/>
                  </a:lnTo>
                  <a:lnTo>
                    <a:pt x="983" y="315"/>
                  </a:lnTo>
                  <a:lnTo>
                    <a:pt x="982" y="323"/>
                  </a:lnTo>
                  <a:lnTo>
                    <a:pt x="980" y="331"/>
                  </a:lnTo>
                  <a:lnTo>
                    <a:pt x="977" y="337"/>
                  </a:lnTo>
                  <a:lnTo>
                    <a:pt x="972" y="343"/>
                  </a:lnTo>
                  <a:lnTo>
                    <a:pt x="966" y="347"/>
                  </a:lnTo>
                  <a:lnTo>
                    <a:pt x="959" y="352"/>
                  </a:lnTo>
                  <a:lnTo>
                    <a:pt x="952" y="354"/>
                  </a:lnTo>
                  <a:lnTo>
                    <a:pt x="945" y="354"/>
                  </a:lnTo>
                  <a:lnTo>
                    <a:pt x="820" y="354"/>
                  </a:lnTo>
                  <a:lnTo>
                    <a:pt x="820" y="354"/>
                  </a:lnTo>
                  <a:lnTo>
                    <a:pt x="824" y="358"/>
                  </a:lnTo>
                  <a:lnTo>
                    <a:pt x="903" y="459"/>
                  </a:lnTo>
                  <a:lnTo>
                    <a:pt x="903" y="459"/>
                  </a:lnTo>
                  <a:lnTo>
                    <a:pt x="907" y="465"/>
                  </a:lnTo>
                  <a:lnTo>
                    <a:pt x="909" y="472"/>
                  </a:lnTo>
                  <a:lnTo>
                    <a:pt x="910" y="480"/>
                  </a:lnTo>
                  <a:lnTo>
                    <a:pt x="909" y="487"/>
                  </a:lnTo>
                  <a:lnTo>
                    <a:pt x="906" y="494"/>
                  </a:lnTo>
                  <a:lnTo>
                    <a:pt x="904" y="498"/>
                  </a:lnTo>
                  <a:lnTo>
                    <a:pt x="900" y="500"/>
                  </a:lnTo>
                  <a:lnTo>
                    <a:pt x="896" y="502"/>
                  </a:lnTo>
                  <a:lnTo>
                    <a:pt x="893" y="503"/>
                  </a:lnTo>
                  <a:lnTo>
                    <a:pt x="887" y="504"/>
                  </a:lnTo>
                  <a:lnTo>
                    <a:pt x="882" y="505"/>
                  </a:lnTo>
                  <a:lnTo>
                    <a:pt x="833" y="505"/>
                  </a:lnTo>
                  <a:lnTo>
                    <a:pt x="833" y="681"/>
                  </a:lnTo>
                  <a:lnTo>
                    <a:pt x="833" y="681"/>
                  </a:lnTo>
                  <a:lnTo>
                    <a:pt x="846" y="684"/>
                  </a:lnTo>
                  <a:lnTo>
                    <a:pt x="861" y="688"/>
                  </a:lnTo>
                  <a:lnTo>
                    <a:pt x="874" y="693"/>
                  </a:lnTo>
                  <a:lnTo>
                    <a:pt x="886" y="699"/>
                  </a:lnTo>
                  <a:lnTo>
                    <a:pt x="899" y="706"/>
                  </a:lnTo>
                  <a:lnTo>
                    <a:pt x="910" y="714"/>
                  </a:lnTo>
                  <a:lnTo>
                    <a:pt x="921" y="722"/>
                  </a:lnTo>
                  <a:lnTo>
                    <a:pt x="931" y="731"/>
                  </a:lnTo>
                  <a:lnTo>
                    <a:pt x="931" y="731"/>
                  </a:lnTo>
                  <a:lnTo>
                    <a:pt x="942" y="745"/>
                  </a:lnTo>
                  <a:lnTo>
                    <a:pt x="953" y="758"/>
                  </a:lnTo>
                  <a:lnTo>
                    <a:pt x="962" y="773"/>
                  </a:lnTo>
                  <a:lnTo>
                    <a:pt x="969" y="789"/>
                  </a:lnTo>
                  <a:lnTo>
                    <a:pt x="976" y="804"/>
                  </a:lnTo>
                  <a:lnTo>
                    <a:pt x="980" y="822"/>
                  </a:lnTo>
                  <a:lnTo>
                    <a:pt x="982" y="840"/>
                  </a:lnTo>
                  <a:lnTo>
                    <a:pt x="983" y="857"/>
                  </a:lnTo>
                  <a:lnTo>
                    <a:pt x="983" y="857"/>
                  </a:lnTo>
                  <a:lnTo>
                    <a:pt x="982" y="876"/>
                  </a:lnTo>
                  <a:lnTo>
                    <a:pt x="980" y="894"/>
                  </a:lnTo>
                  <a:lnTo>
                    <a:pt x="976" y="911"/>
                  </a:lnTo>
                  <a:lnTo>
                    <a:pt x="969" y="927"/>
                  </a:lnTo>
                  <a:lnTo>
                    <a:pt x="962" y="943"/>
                  </a:lnTo>
                  <a:lnTo>
                    <a:pt x="953" y="958"/>
                  </a:lnTo>
                  <a:lnTo>
                    <a:pt x="942" y="971"/>
                  </a:lnTo>
                  <a:lnTo>
                    <a:pt x="931" y="985"/>
                  </a:lnTo>
                  <a:lnTo>
                    <a:pt x="931" y="985"/>
                  </a:lnTo>
                  <a:lnTo>
                    <a:pt x="919" y="996"/>
                  </a:lnTo>
                  <a:lnTo>
                    <a:pt x="905" y="1006"/>
                  </a:lnTo>
                  <a:lnTo>
                    <a:pt x="890" y="1015"/>
                  </a:lnTo>
                  <a:lnTo>
                    <a:pt x="875" y="1022"/>
                  </a:lnTo>
                  <a:lnTo>
                    <a:pt x="859" y="1029"/>
                  </a:lnTo>
                  <a:lnTo>
                    <a:pt x="842" y="1033"/>
                  </a:lnTo>
                  <a:lnTo>
                    <a:pt x="824" y="1036"/>
                  </a:lnTo>
                  <a:lnTo>
                    <a:pt x="806" y="1037"/>
                  </a:lnTo>
                  <a:lnTo>
                    <a:pt x="806" y="1037"/>
                  </a:lnTo>
                  <a:lnTo>
                    <a:pt x="789" y="1036"/>
                  </a:lnTo>
                  <a:lnTo>
                    <a:pt x="771" y="1033"/>
                  </a:lnTo>
                  <a:lnTo>
                    <a:pt x="754" y="1029"/>
                  </a:lnTo>
                  <a:lnTo>
                    <a:pt x="738" y="1022"/>
                  </a:lnTo>
                  <a:lnTo>
                    <a:pt x="722" y="1015"/>
                  </a:lnTo>
                  <a:lnTo>
                    <a:pt x="708" y="1006"/>
                  </a:lnTo>
                  <a:lnTo>
                    <a:pt x="694" y="996"/>
                  </a:lnTo>
                  <a:lnTo>
                    <a:pt x="682" y="985"/>
                  </a:lnTo>
                  <a:lnTo>
                    <a:pt x="682" y="985"/>
                  </a:lnTo>
                  <a:lnTo>
                    <a:pt x="672" y="974"/>
                  </a:lnTo>
                  <a:lnTo>
                    <a:pt x="663" y="961"/>
                  </a:lnTo>
                  <a:lnTo>
                    <a:pt x="654" y="949"/>
                  </a:lnTo>
                  <a:lnTo>
                    <a:pt x="647" y="936"/>
                  </a:lnTo>
                  <a:lnTo>
                    <a:pt x="642" y="922"/>
                  </a:lnTo>
                  <a:lnTo>
                    <a:pt x="636" y="907"/>
                  </a:lnTo>
                  <a:lnTo>
                    <a:pt x="633" y="893"/>
                  </a:lnTo>
                  <a:lnTo>
                    <a:pt x="631" y="877"/>
                  </a:lnTo>
                  <a:lnTo>
                    <a:pt x="528" y="957"/>
                  </a:lnTo>
                  <a:lnTo>
                    <a:pt x="528" y="957"/>
                  </a:lnTo>
                  <a:lnTo>
                    <a:pt x="522" y="961"/>
                  </a:lnTo>
                  <a:lnTo>
                    <a:pt x="516" y="964"/>
                  </a:lnTo>
                  <a:lnTo>
                    <a:pt x="508" y="965"/>
                  </a:lnTo>
                  <a:lnTo>
                    <a:pt x="501" y="964"/>
                  </a:lnTo>
                  <a:lnTo>
                    <a:pt x="495" y="959"/>
                  </a:lnTo>
                  <a:lnTo>
                    <a:pt x="493" y="957"/>
                  </a:lnTo>
                  <a:lnTo>
                    <a:pt x="490" y="954"/>
                  </a:lnTo>
                  <a:lnTo>
                    <a:pt x="488" y="950"/>
                  </a:lnTo>
                  <a:lnTo>
                    <a:pt x="486" y="946"/>
                  </a:lnTo>
                  <a:lnTo>
                    <a:pt x="486" y="942"/>
                  </a:lnTo>
                  <a:lnTo>
                    <a:pt x="485" y="936"/>
                  </a:lnTo>
                  <a:lnTo>
                    <a:pt x="485" y="886"/>
                  </a:lnTo>
                  <a:lnTo>
                    <a:pt x="485" y="886"/>
                  </a:lnTo>
                  <a:close/>
                  <a:moveTo>
                    <a:pt x="525" y="209"/>
                  </a:moveTo>
                  <a:lnTo>
                    <a:pt x="525" y="209"/>
                  </a:lnTo>
                  <a:lnTo>
                    <a:pt x="498" y="217"/>
                  </a:lnTo>
                  <a:lnTo>
                    <a:pt x="472" y="227"/>
                  </a:lnTo>
                  <a:lnTo>
                    <a:pt x="446" y="239"/>
                  </a:lnTo>
                  <a:lnTo>
                    <a:pt x="422" y="253"/>
                  </a:lnTo>
                  <a:lnTo>
                    <a:pt x="399" y="270"/>
                  </a:lnTo>
                  <a:lnTo>
                    <a:pt x="377" y="287"/>
                  </a:lnTo>
                  <a:lnTo>
                    <a:pt x="356" y="307"/>
                  </a:lnTo>
                  <a:lnTo>
                    <a:pt x="335" y="330"/>
                  </a:lnTo>
                  <a:lnTo>
                    <a:pt x="335" y="330"/>
                  </a:lnTo>
                  <a:lnTo>
                    <a:pt x="316" y="353"/>
                  </a:lnTo>
                  <a:lnTo>
                    <a:pt x="298" y="377"/>
                  </a:lnTo>
                  <a:lnTo>
                    <a:pt x="281" y="404"/>
                  </a:lnTo>
                  <a:lnTo>
                    <a:pt x="267" y="431"/>
                  </a:lnTo>
                  <a:lnTo>
                    <a:pt x="254" y="460"/>
                  </a:lnTo>
                  <a:lnTo>
                    <a:pt x="242" y="491"/>
                  </a:lnTo>
                  <a:lnTo>
                    <a:pt x="232" y="522"/>
                  </a:lnTo>
                  <a:lnTo>
                    <a:pt x="224" y="554"/>
                  </a:lnTo>
                  <a:lnTo>
                    <a:pt x="279" y="567"/>
                  </a:lnTo>
                  <a:lnTo>
                    <a:pt x="279" y="567"/>
                  </a:lnTo>
                  <a:lnTo>
                    <a:pt x="284" y="569"/>
                  </a:lnTo>
                  <a:lnTo>
                    <a:pt x="288" y="571"/>
                  </a:lnTo>
                  <a:lnTo>
                    <a:pt x="291" y="573"/>
                  </a:lnTo>
                  <a:lnTo>
                    <a:pt x="294" y="575"/>
                  </a:lnTo>
                  <a:lnTo>
                    <a:pt x="298" y="582"/>
                  </a:lnTo>
                  <a:lnTo>
                    <a:pt x="299" y="588"/>
                  </a:lnTo>
                  <a:lnTo>
                    <a:pt x="299" y="596"/>
                  </a:lnTo>
                  <a:lnTo>
                    <a:pt x="297" y="603"/>
                  </a:lnTo>
                  <a:lnTo>
                    <a:pt x="294" y="610"/>
                  </a:lnTo>
                  <a:lnTo>
                    <a:pt x="288" y="615"/>
                  </a:lnTo>
                  <a:lnTo>
                    <a:pt x="209" y="683"/>
                  </a:lnTo>
                  <a:lnTo>
                    <a:pt x="209" y="683"/>
                  </a:lnTo>
                  <a:lnTo>
                    <a:pt x="222" y="685"/>
                  </a:lnTo>
                  <a:lnTo>
                    <a:pt x="234" y="689"/>
                  </a:lnTo>
                  <a:lnTo>
                    <a:pt x="247" y="694"/>
                  </a:lnTo>
                  <a:lnTo>
                    <a:pt x="259" y="700"/>
                  </a:lnTo>
                  <a:lnTo>
                    <a:pt x="270" y="707"/>
                  </a:lnTo>
                  <a:lnTo>
                    <a:pt x="281" y="715"/>
                  </a:lnTo>
                  <a:lnTo>
                    <a:pt x="293" y="722"/>
                  </a:lnTo>
                  <a:lnTo>
                    <a:pt x="301" y="731"/>
                  </a:lnTo>
                  <a:lnTo>
                    <a:pt x="301" y="731"/>
                  </a:lnTo>
                  <a:lnTo>
                    <a:pt x="311" y="742"/>
                  </a:lnTo>
                  <a:lnTo>
                    <a:pt x="320" y="753"/>
                  </a:lnTo>
                  <a:lnTo>
                    <a:pt x="328" y="766"/>
                  </a:lnTo>
                  <a:lnTo>
                    <a:pt x="335" y="778"/>
                  </a:lnTo>
                  <a:lnTo>
                    <a:pt x="341" y="791"/>
                  </a:lnTo>
                  <a:lnTo>
                    <a:pt x="346" y="804"/>
                  </a:lnTo>
                  <a:lnTo>
                    <a:pt x="349" y="819"/>
                  </a:lnTo>
                  <a:lnTo>
                    <a:pt x="352" y="833"/>
                  </a:lnTo>
                  <a:lnTo>
                    <a:pt x="485" y="833"/>
                  </a:lnTo>
                  <a:lnTo>
                    <a:pt x="485" y="781"/>
                  </a:lnTo>
                  <a:lnTo>
                    <a:pt x="485" y="781"/>
                  </a:lnTo>
                  <a:lnTo>
                    <a:pt x="486" y="771"/>
                  </a:lnTo>
                  <a:lnTo>
                    <a:pt x="489" y="764"/>
                  </a:lnTo>
                  <a:lnTo>
                    <a:pt x="495" y="759"/>
                  </a:lnTo>
                  <a:lnTo>
                    <a:pt x="500" y="756"/>
                  </a:lnTo>
                  <a:lnTo>
                    <a:pt x="507" y="754"/>
                  </a:lnTo>
                  <a:lnTo>
                    <a:pt x="515" y="754"/>
                  </a:lnTo>
                  <a:lnTo>
                    <a:pt x="521" y="757"/>
                  </a:lnTo>
                  <a:lnTo>
                    <a:pt x="528" y="761"/>
                  </a:lnTo>
                  <a:lnTo>
                    <a:pt x="631" y="841"/>
                  </a:lnTo>
                  <a:lnTo>
                    <a:pt x="631" y="841"/>
                  </a:lnTo>
                  <a:lnTo>
                    <a:pt x="633" y="825"/>
                  </a:lnTo>
                  <a:lnTo>
                    <a:pt x="636" y="810"/>
                  </a:lnTo>
                  <a:lnTo>
                    <a:pt x="641" y="795"/>
                  </a:lnTo>
                  <a:lnTo>
                    <a:pt x="647" y="781"/>
                  </a:lnTo>
                  <a:lnTo>
                    <a:pt x="654" y="768"/>
                  </a:lnTo>
                  <a:lnTo>
                    <a:pt x="663" y="754"/>
                  </a:lnTo>
                  <a:lnTo>
                    <a:pt x="672" y="742"/>
                  </a:lnTo>
                  <a:lnTo>
                    <a:pt x="682" y="731"/>
                  </a:lnTo>
                  <a:lnTo>
                    <a:pt x="682" y="731"/>
                  </a:lnTo>
                  <a:lnTo>
                    <a:pt x="691" y="722"/>
                  </a:lnTo>
                  <a:lnTo>
                    <a:pt x="703" y="714"/>
                  </a:lnTo>
                  <a:lnTo>
                    <a:pt x="714" y="706"/>
                  </a:lnTo>
                  <a:lnTo>
                    <a:pt x="726" y="699"/>
                  </a:lnTo>
                  <a:lnTo>
                    <a:pt x="739" y="693"/>
                  </a:lnTo>
                  <a:lnTo>
                    <a:pt x="752" y="688"/>
                  </a:lnTo>
                  <a:lnTo>
                    <a:pt x="766" y="684"/>
                  </a:lnTo>
                  <a:lnTo>
                    <a:pt x="780" y="681"/>
                  </a:lnTo>
                  <a:lnTo>
                    <a:pt x="781" y="505"/>
                  </a:lnTo>
                  <a:lnTo>
                    <a:pt x="729" y="505"/>
                  </a:lnTo>
                  <a:lnTo>
                    <a:pt x="729" y="505"/>
                  </a:lnTo>
                  <a:lnTo>
                    <a:pt x="724" y="504"/>
                  </a:lnTo>
                  <a:lnTo>
                    <a:pt x="719" y="503"/>
                  </a:lnTo>
                  <a:lnTo>
                    <a:pt x="716" y="502"/>
                  </a:lnTo>
                  <a:lnTo>
                    <a:pt x="712" y="500"/>
                  </a:lnTo>
                  <a:lnTo>
                    <a:pt x="707" y="494"/>
                  </a:lnTo>
                  <a:lnTo>
                    <a:pt x="704" y="488"/>
                  </a:lnTo>
                  <a:lnTo>
                    <a:pt x="703" y="481"/>
                  </a:lnTo>
                  <a:lnTo>
                    <a:pt x="703" y="473"/>
                  </a:lnTo>
                  <a:lnTo>
                    <a:pt x="705" y="466"/>
                  </a:lnTo>
                  <a:lnTo>
                    <a:pt x="709" y="459"/>
                  </a:lnTo>
                  <a:lnTo>
                    <a:pt x="789" y="358"/>
                  </a:lnTo>
                  <a:lnTo>
                    <a:pt x="789" y="358"/>
                  </a:lnTo>
                  <a:lnTo>
                    <a:pt x="792" y="354"/>
                  </a:lnTo>
                  <a:lnTo>
                    <a:pt x="563" y="354"/>
                  </a:lnTo>
                  <a:lnTo>
                    <a:pt x="563" y="354"/>
                  </a:lnTo>
                  <a:lnTo>
                    <a:pt x="556" y="353"/>
                  </a:lnTo>
                  <a:lnTo>
                    <a:pt x="548" y="352"/>
                  </a:lnTo>
                  <a:lnTo>
                    <a:pt x="541" y="347"/>
                  </a:lnTo>
                  <a:lnTo>
                    <a:pt x="536" y="343"/>
                  </a:lnTo>
                  <a:lnTo>
                    <a:pt x="531" y="337"/>
                  </a:lnTo>
                  <a:lnTo>
                    <a:pt x="528" y="331"/>
                  </a:lnTo>
                  <a:lnTo>
                    <a:pt x="526" y="324"/>
                  </a:lnTo>
                  <a:lnTo>
                    <a:pt x="525" y="315"/>
                  </a:lnTo>
                  <a:lnTo>
                    <a:pt x="525" y="209"/>
                  </a:lnTo>
                  <a:lnTo>
                    <a:pt x="525" y="209"/>
                  </a:lnTo>
                  <a:close/>
                  <a:moveTo>
                    <a:pt x="905" y="78"/>
                  </a:moveTo>
                  <a:lnTo>
                    <a:pt x="603" y="78"/>
                  </a:lnTo>
                  <a:lnTo>
                    <a:pt x="603" y="275"/>
                  </a:lnTo>
                  <a:lnTo>
                    <a:pt x="905" y="275"/>
                  </a:lnTo>
                  <a:lnTo>
                    <a:pt x="905" y="78"/>
                  </a:lnTo>
                  <a:lnTo>
                    <a:pt x="905" y="78"/>
                  </a:lnTo>
                  <a:close/>
                  <a:moveTo>
                    <a:pt x="876" y="788"/>
                  </a:moveTo>
                  <a:lnTo>
                    <a:pt x="876" y="788"/>
                  </a:lnTo>
                  <a:lnTo>
                    <a:pt x="869" y="781"/>
                  </a:lnTo>
                  <a:lnTo>
                    <a:pt x="862" y="776"/>
                  </a:lnTo>
                  <a:lnTo>
                    <a:pt x="854" y="770"/>
                  </a:lnTo>
                  <a:lnTo>
                    <a:pt x="845" y="766"/>
                  </a:lnTo>
                  <a:lnTo>
                    <a:pt x="836" y="762"/>
                  </a:lnTo>
                  <a:lnTo>
                    <a:pt x="826" y="760"/>
                  </a:lnTo>
                  <a:lnTo>
                    <a:pt x="816" y="759"/>
                  </a:lnTo>
                  <a:lnTo>
                    <a:pt x="806" y="758"/>
                  </a:lnTo>
                  <a:lnTo>
                    <a:pt x="806" y="758"/>
                  </a:lnTo>
                  <a:lnTo>
                    <a:pt x="796" y="759"/>
                  </a:lnTo>
                  <a:lnTo>
                    <a:pt x="787" y="760"/>
                  </a:lnTo>
                  <a:lnTo>
                    <a:pt x="777" y="762"/>
                  </a:lnTo>
                  <a:lnTo>
                    <a:pt x="768" y="766"/>
                  </a:lnTo>
                  <a:lnTo>
                    <a:pt x="759" y="770"/>
                  </a:lnTo>
                  <a:lnTo>
                    <a:pt x="751" y="776"/>
                  </a:lnTo>
                  <a:lnTo>
                    <a:pt x="743" y="781"/>
                  </a:lnTo>
                  <a:lnTo>
                    <a:pt x="737" y="788"/>
                  </a:lnTo>
                  <a:lnTo>
                    <a:pt x="737" y="788"/>
                  </a:lnTo>
                  <a:lnTo>
                    <a:pt x="730" y="794"/>
                  </a:lnTo>
                  <a:lnTo>
                    <a:pt x="725" y="802"/>
                  </a:lnTo>
                  <a:lnTo>
                    <a:pt x="719" y="810"/>
                  </a:lnTo>
                  <a:lnTo>
                    <a:pt x="716" y="819"/>
                  </a:lnTo>
                  <a:lnTo>
                    <a:pt x="712" y="829"/>
                  </a:lnTo>
                  <a:lnTo>
                    <a:pt x="710" y="837"/>
                  </a:lnTo>
                  <a:lnTo>
                    <a:pt x="708" y="847"/>
                  </a:lnTo>
                  <a:lnTo>
                    <a:pt x="708" y="857"/>
                  </a:lnTo>
                  <a:lnTo>
                    <a:pt x="708" y="857"/>
                  </a:lnTo>
                  <a:lnTo>
                    <a:pt x="708" y="868"/>
                  </a:lnTo>
                  <a:lnTo>
                    <a:pt x="710" y="878"/>
                  </a:lnTo>
                  <a:lnTo>
                    <a:pt x="712" y="887"/>
                  </a:lnTo>
                  <a:lnTo>
                    <a:pt x="716" y="897"/>
                  </a:lnTo>
                  <a:lnTo>
                    <a:pt x="719" y="905"/>
                  </a:lnTo>
                  <a:lnTo>
                    <a:pt x="725" y="914"/>
                  </a:lnTo>
                  <a:lnTo>
                    <a:pt x="730" y="922"/>
                  </a:lnTo>
                  <a:lnTo>
                    <a:pt x="737" y="928"/>
                  </a:lnTo>
                  <a:lnTo>
                    <a:pt x="737" y="928"/>
                  </a:lnTo>
                  <a:lnTo>
                    <a:pt x="743" y="935"/>
                  </a:lnTo>
                  <a:lnTo>
                    <a:pt x="751" y="940"/>
                  </a:lnTo>
                  <a:lnTo>
                    <a:pt x="759" y="946"/>
                  </a:lnTo>
                  <a:lnTo>
                    <a:pt x="768" y="950"/>
                  </a:lnTo>
                  <a:lnTo>
                    <a:pt x="777" y="954"/>
                  </a:lnTo>
                  <a:lnTo>
                    <a:pt x="787" y="956"/>
                  </a:lnTo>
                  <a:lnTo>
                    <a:pt x="796" y="957"/>
                  </a:lnTo>
                  <a:lnTo>
                    <a:pt x="806" y="958"/>
                  </a:lnTo>
                  <a:lnTo>
                    <a:pt x="806" y="958"/>
                  </a:lnTo>
                  <a:lnTo>
                    <a:pt x="816" y="957"/>
                  </a:lnTo>
                  <a:lnTo>
                    <a:pt x="826" y="956"/>
                  </a:lnTo>
                  <a:lnTo>
                    <a:pt x="836" y="954"/>
                  </a:lnTo>
                  <a:lnTo>
                    <a:pt x="845" y="950"/>
                  </a:lnTo>
                  <a:lnTo>
                    <a:pt x="854" y="946"/>
                  </a:lnTo>
                  <a:lnTo>
                    <a:pt x="862" y="940"/>
                  </a:lnTo>
                  <a:lnTo>
                    <a:pt x="869" y="935"/>
                  </a:lnTo>
                  <a:lnTo>
                    <a:pt x="876" y="928"/>
                  </a:lnTo>
                  <a:lnTo>
                    <a:pt x="876" y="928"/>
                  </a:lnTo>
                  <a:lnTo>
                    <a:pt x="883" y="922"/>
                  </a:lnTo>
                  <a:lnTo>
                    <a:pt x="888" y="914"/>
                  </a:lnTo>
                  <a:lnTo>
                    <a:pt x="894" y="905"/>
                  </a:lnTo>
                  <a:lnTo>
                    <a:pt x="897" y="897"/>
                  </a:lnTo>
                  <a:lnTo>
                    <a:pt x="900" y="887"/>
                  </a:lnTo>
                  <a:lnTo>
                    <a:pt x="904" y="878"/>
                  </a:lnTo>
                  <a:lnTo>
                    <a:pt x="905" y="868"/>
                  </a:lnTo>
                  <a:lnTo>
                    <a:pt x="905" y="857"/>
                  </a:lnTo>
                  <a:lnTo>
                    <a:pt x="905" y="857"/>
                  </a:lnTo>
                  <a:lnTo>
                    <a:pt x="905" y="847"/>
                  </a:lnTo>
                  <a:lnTo>
                    <a:pt x="904" y="837"/>
                  </a:lnTo>
                  <a:lnTo>
                    <a:pt x="900" y="829"/>
                  </a:lnTo>
                  <a:lnTo>
                    <a:pt x="897" y="819"/>
                  </a:lnTo>
                  <a:lnTo>
                    <a:pt x="894" y="810"/>
                  </a:lnTo>
                  <a:lnTo>
                    <a:pt x="888" y="802"/>
                  </a:lnTo>
                  <a:lnTo>
                    <a:pt x="883" y="794"/>
                  </a:lnTo>
                  <a:lnTo>
                    <a:pt x="876" y="788"/>
                  </a:lnTo>
                  <a:lnTo>
                    <a:pt x="876" y="788"/>
                  </a:lnTo>
                  <a:close/>
                  <a:moveTo>
                    <a:pt x="247" y="788"/>
                  </a:moveTo>
                  <a:lnTo>
                    <a:pt x="247" y="788"/>
                  </a:lnTo>
                  <a:lnTo>
                    <a:pt x="239" y="781"/>
                  </a:lnTo>
                  <a:lnTo>
                    <a:pt x="232" y="776"/>
                  </a:lnTo>
                  <a:lnTo>
                    <a:pt x="224" y="770"/>
                  </a:lnTo>
                  <a:lnTo>
                    <a:pt x="215" y="766"/>
                  </a:lnTo>
                  <a:lnTo>
                    <a:pt x="206" y="762"/>
                  </a:lnTo>
                  <a:lnTo>
                    <a:pt x="196" y="760"/>
                  </a:lnTo>
                  <a:lnTo>
                    <a:pt x="186" y="759"/>
                  </a:lnTo>
                  <a:lnTo>
                    <a:pt x="176" y="758"/>
                  </a:lnTo>
                  <a:lnTo>
                    <a:pt x="176" y="758"/>
                  </a:lnTo>
                  <a:lnTo>
                    <a:pt x="167" y="759"/>
                  </a:lnTo>
                  <a:lnTo>
                    <a:pt x="157" y="760"/>
                  </a:lnTo>
                  <a:lnTo>
                    <a:pt x="148" y="762"/>
                  </a:lnTo>
                  <a:lnTo>
                    <a:pt x="139" y="766"/>
                  </a:lnTo>
                  <a:lnTo>
                    <a:pt x="130" y="770"/>
                  </a:lnTo>
                  <a:lnTo>
                    <a:pt x="121" y="776"/>
                  </a:lnTo>
                  <a:lnTo>
                    <a:pt x="113" y="781"/>
                  </a:lnTo>
                  <a:lnTo>
                    <a:pt x="107" y="788"/>
                  </a:lnTo>
                  <a:lnTo>
                    <a:pt x="107" y="788"/>
                  </a:lnTo>
                  <a:lnTo>
                    <a:pt x="100" y="794"/>
                  </a:lnTo>
                  <a:lnTo>
                    <a:pt x="95" y="802"/>
                  </a:lnTo>
                  <a:lnTo>
                    <a:pt x="90" y="810"/>
                  </a:lnTo>
                  <a:lnTo>
                    <a:pt x="86" y="819"/>
                  </a:lnTo>
                  <a:lnTo>
                    <a:pt x="83" y="829"/>
                  </a:lnTo>
                  <a:lnTo>
                    <a:pt x="80" y="837"/>
                  </a:lnTo>
                  <a:lnTo>
                    <a:pt x="78" y="847"/>
                  </a:lnTo>
                  <a:lnTo>
                    <a:pt x="78" y="857"/>
                  </a:lnTo>
                  <a:lnTo>
                    <a:pt x="78" y="857"/>
                  </a:lnTo>
                  <a:lnTo>
                    <a:pt x="78" y="868"/>
                  </a:lnTo>
                  <a:lnTo>
                    <a:pt x="80" y="878"/>
                  </a:lnTo>
                  <a:lnTo>
                    <a:pt x="83" y="887"/>
                  </a:lnTo>
                  <a:lnTo>
                    <a:pt x="86" y="897"/>
                  </a:lnTo>
                  <a:lnTo>
                    <a:pt x="90" y="905"/>
                  </a:lnTo>
                  <a:lnTo>
                    <a:pt x="95" y="914"/>
                  </a:lnTo>
                  <a:lnTo>
                    <a:pt x="100" y="922"/>
                  </a:lnTo>
                  <a:lnTo>
                    <a:pt x="107" y="928"/>
                  </a:lnTo>
                  <a:lnTo>
                    <a:pt x="107" y="928"/>
                  </a:lnTo>
                  <a:lnTo>
                    <a:pt x="113" y="935"/>
                  </a:lnTo>
                  <a:lnTo>
                    <a:pt x="121" y="940"/>
                  </a:lnTo>
                  <a:lnTo>
                    <a:pt x="130" y="946"/>
                  </a:lnTo>
                  <a:lnTo>
                    <a:pt x="139" y="950"/>
                  </a:lnTo>
                  <a:lnTo>
                    <a:pt x="148" y="954"/>
                  </a:lnTo>
                  <a:lnTo>
                    <a:pt x="157" y="956"/>
                  </a:lnTo>
                  <a:lnTo>
                    <a:pt x="167" y="957"/>
                  </a:lnTo>
                  <a:lnTo>
                    <a:pt x="176" y="958"/>
                  </a:lnTo>
                  <a:lnTo>
                    <a:pt x="176" y="958"/>
                  </a:lnTo>
                  <a:lnTo>
                    <a:pt x="186" y="957"/>
                  </a:lnTo>
                  <a:lnTo>
                    <a:pt x="196" y="956"/>
                  </a:lnTo>
                  <a:lnTo>
                    <a:pt x="206" y="954"/>
                  </a:lnTo>
                  <a:lnTo>
                    <a:pt x="215" y="950"/>
                  </a:lnTo>
                  <a:lnTo>
                    <a:pt x="224" y="946"/>
                  </a:lnTo>
                  <a:lnTo>
                    <a:pt x="232" y="940"/>
                  </a:lnTo>
                  <a:lnTo>
                    <a:pt x="239" y="935"/>
                  </a:lnTo>
                  <a:lnTo>
                    <a:pt x="247" y="928"/>
                  </a:lnTo>
                  <a:lnTo>
                    <a:pt x="247" y="928"/>
                  </a:lnTo>
                  <a:lnTo>
                    <a:pt x="253" y="922"/>
                  </a:lnTo>
                  <a:lnTo>
                    <a:pt x="258" y="914"/>
                  </a:lnTo>
                  <a:lnTo>
                    <a:pt x="264" y="905"/>
                  </a:lnTo>
                  <a:lnTo>
                    <a:pt x="268" y="897"/>
                  </a:lnTo>
                  <a:lnTo>
                    <a:pt x="272" y="887"/>
                  </a:lnTo>
                  <a:lnTo>
                    <a:pt x="274" y="878"/>
                  </a:lnTo>
                  <a:lnTo>
                    <a:pt x="275" y="868"/>
                  </a:lnTo>
                  <a:lnTo>
                    <a:pt x="276" y="857"/>
                  </a:lnTo>
                  <a:lnTo>
                    <a:pt x="276" y="857"/>
                  </a:lnTo>
                  <a:lnTo>
                    <a:pt x="275" y="847"/>
                  </a:lnTo>
                  <a:lnTo>
                    <a:pt x="274" y="837"/>
                  </a:lnTo>
                  <a:lnTo>
                    <a:pt x="272" y="829"/>
                  </a:lnTo>
                  <a:lnTo>
                    <a:pt x="268" y="819"/>
                  </a:lnTo>
                  <a:lnTo>
                    <a:pt x="264" y="810"/>
                  </a:lnTo>
                  <a:lnTo>
                    <a:pt x="258" y="802"/>
                  </a:lnTo>
                  <a:lnTo>
                    <a:pt x="253" y="794"/>
                  </a:lnTo>
                  <a:lnTo>
                    <a:pt x="247" y="788"/>
                  </a:lnTo>
                  <a:lnTo>
                    <a:pt x="247"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ambria" panose="02040503050406030204" pitchFamily="18" charset="0"/>
                <a:ea typeface="Cambria" panose="02040503050406030204" pitchFamily="18" charset="0"/>
              </a:endParaRPr>
            </a:p>
          </p:txBody>
        </p:sp>
      </p:grpSp>
      <p:cxnSp>
        <p:nvCxnSpPr>
          <p:cNvPr id="31" name="Connecteur en angle 11">
            <a:extLst>
              <a:ext uri="{FF2B5EF4-FFF2-40B4-BE49-F238E27FC236}">
                <a16:creationId xmlns:a16="http://schemas.microsoft.com/office/drawing/2014/main" id="{D228ED73-BE8C-D5E1-9D53-11B507C8EE5A}"/>
              </a:ext>
            </a:extLst>
          </p:cNvPr>
          <p:cNvCxnSpPr>
            <a:cxnSpLocks/>
          </p:cNvCxnSpPr>
          <p:nvPr/>
        </p:nvCxnSpPr>
        <p:spPr>
          <a:xfrm rot="16200000" flipH="1">
            <a:off x="6459315" y="1169671"/>
            <a:ext cx="746355" cy="2277833"/>
          </a:xfrm>
          <a:prstGeom prst="bentConnector3">
            <a:avLst>
              <a:gd name="adj1" fmla="val 50000"/>
            </a:avLst>
          </a:prstGeom>
          <a:ln w="1270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3" name="Connecteur en angle 54">
            <a:extLst>
              <a:ext uri="{FF2B5EF4-FFF2-40B4-BE49-F238E27FC236}">
                <a16:creationId xmlns:a16="http://schemas.microsoft.com/office/drawing/2014/main" id="{B4AB78AA-70C0-A79E-1774-43FE83B6114E}"/>
              </a:ext>
            </a:extLst>
          </p:cNvPr>
          <p:cNvCxnSpPr>
            <a:cxnSpLocks/>
          </p:cNvCxnSpPr>
          <p:nvPr/>
        </p:nvCxnSpPr>
        <p:spPr>
          <a:xfrm rot="10800000" flipV="1">
            <a:off x="1081630" y="2308587"/>
            <a:ext cx="4601313" cy="404710"/>
          </a:xfrm>
          <a:prstGeom prst="bentConnector2">
            <a:avLst/>
          </a:prstGeom>
          <a:ln w="1270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4" name="Connecteur en angle 55">
            <a:extLst>
              <a:ext uri="{FF2B5EF4-FFF2-40B4-BE49-F238E27FC236}">
                <a16:creationId xmlns:a16="http://schemas.microsoft.com/office/drawing/2014/main" id="{7F1E4BF4-6DEE-5B78-86C4-09BA2925190C}"/>
              </a:ext>
            </a:extLst>
          </p:cNvPr>
          <p:cNvCxnSpPr>
            <a:cxnSpLocks/>
          </p:cNvCxnSpPr>
          <p:nvPr/>
        </p:nvCxnSpPr>
        <p:spPr>
          <a:xfrm rot="5400000">
            <a:off x="4545910" y="1545529"/>
            <a:ext cx="746355" cy="1527713"/>
          </a:xfrm>
          <a:prstGeom prst="bentConnector3">
            <a:avLst>
              <a:gd name="adj1" fmla="val 50000"/>
            </a:avLst>
          </a:prstGeom>
          <a:ln w="1270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pic>
        <p:nvPicPr>
          <p:cNvPr id="5" name="Image 4">
            <a:extLst>
              <a:ext uri="{FF2B5EF4-FFF2-40B4-BE49-F238E27FC236}">
                <a16:creationId xmlns:a16="http://schemas.microsoft.com/office/drawing/2014/main" id="{9F9F0152-9BEB-DC64-54F3-343A7AB075D9}"/>
              </a:ext>
            </a:extLst>
          </p:cNvPr>
          <p:cNvPicPr>
            <a:picLocks noChangeAspect="1"/>
          </p:cNvPicPr>
          <p:nvPr/>
        </p:nvPicPr>
        <p:blipFill>
          <a:blip r:embed="rId3"/>
          <a:stretch>
            <a:fillRect/>
          </a:stretch>
        </p:blipFill>
        <p:spPr>
          <a:xfrm>
            <a:off x="7875046" y="68013"/>
            <a:ext cx="3843037" cy="2103681"/>
          </a:xfrm>
          <a:prstGeom prst="rect">
            <a:avLst/>
          </a:prstGeom>
        </p:spPr>
      </p:pic>
      <p:pic>
        <p:nvPicPr>
          <p:cNvPr id="3" name="Graphique 2">
            <a:extLst>
              <a:ext uri="{FF2B5EF4-FFF2-40B4-BE49-F238E27FC236}">
                <a16:creationId xmlns:a16="http://schemas.microsoft.com/office/drawing/2014/main" id="{FDF91BC9-0D29-E755-685D-3430BD055365}"/>
              </a:ext>
            </a:extLst>
          </p:cNvPr>
          <p:cNvPicPr>
            <a:picLocks noChangeAspect="1"/>
          </p:cNvPicPr>
          <p:nvPr/>
        </p:nvPicPr>
        <p:blipFill>
          <a:blip r:embed="rId4">
            <a:extLst>
              <a:ext uri="{96DAC541-7B7A-43D3-8B79-37D633B846F1}">
                <asvg:svgBlip xmlns:asvg="http://schemas.microsoft.com/office/drawing/2016/SVG/main" r:embed="rId5"/>
              </a:ext>
            </a:extLst>
          </a:blip>
          <a:srcRect r="49711"/>
          <a:stretch/>
        </p:blipFill>
        <p:spPr>
          <a:xfrm>
            <a:off x="353018" y="262072"/>
            <a:ext cx="1754826" cy="693859"/>
          </a:xfrm>
          <a:prstGeom prst="rect">
            <a:avLst/>
          </a:prstGeom>
        </p:spPr>
      </p:pic>
    </p:spTree>
    <p:extLst>
      <p:ext uri="{BB962C8B-B14F-4D97-AF65-F5344CB8AC3E}">
        <p14:creationId xmlns:p14="http://schemas.microsoft.com/office/powerpoint/2010/main" val="13725308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C71F3-FA0F-E5D8-4C75-0D362FB726EC}"/>
            </a:ext>
          </a:extLst>
        </p:cNvPr>
        <p:cNvGrpSpPr/>
        <p:nvPr/>
      </p:nvGrpSpPr>
      <p:grpSpPr>
        <a:xfrm>
          <a:off x="0" y="0"/>
          <a:ext cx="0" cy="0"/>
          <a:chOff x="0" y="0"/>
          <a:chExt cx="0" cy="0"/>
        </a:xfrm>
      </p:grpSpPr>
      <p:cxnSp>
        <p:nvCxnSpPr>
          <p:cNvPr id="35" name="Connecteur en angle 56">
            <a:extLst>
              <a:ext uri="{FF2B5EF4-FFF2-40B4-BE49-F238E27FC236}">
                <a16:creationId xmlns:a16="http://schemas.microsoft.com/office/drawing/2014/main" id="{29F44B95-B117-79B2-3E93-F5C52188DCE6}"/>
              </a:ext>
            </a:extLst>
          </p:cNvPr>
          <p:cNvCxnSpPr>
            <a:cxnSpLocks/>
            <a:endCxn id="21" idx="0"/>
          </p:cNvCxnSpPr>
          <p:nvPr/>
        </p:nvCxnSpPr>
        <p:spPr>
          <a:xfrm>
            <a:off x="7875046" y="2299515"/>
            <a:ext cx="3197454" cy="353662"/>
          </a:xfrm>
          <a:prstGeom prst="bentConnector2">
            <a:avLst/>
          </a:prstGeom>
          <a:ln w="1270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F326EB71-22C5-EAB7-2AAE-94DF7C4AD201}"/>
              </a:ext>
            </a:extLst>
          </p:cNvPr>
          <p:cNvSpPr>
            <a:spLocks noGrp="1"/>
          </p:cNvSpPr>
          <p:nvPr>
            <p:ph type="sldNum" sz="quarter" idx="12"/>
          </p:nvPr>
        </p:nvSpPr>
        <p:spPr>
          <a:prstGeom prst="rect">
            <a:avLst/>
          </a:prstGeom>
        </p:spPr>
        <p:txBody>
          <a:bodyPr vert="horz" lIns="91440" tIns="45720" rIns="91440" bIns="45720" rtlCol="0" anchor="ctr"/>
          <a:lstStyle>
            <a:defPPr>
              <a:defRPr lang="fr-FR"/>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7A26BC6-3AD6-4031-B39F-1DDABC68D122}" type="slidenum">
              <a:rPr lang="fr-FR" smtClean="0"/>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FR" sz="1200" b="1" i="0" u="none" strike="noStrike" kern="1200" cap="none" spc="0" normalizeH="0" baseline="0" noProof="0" dirty="0">
              <a:ln>
                <a:noFill/>
              </a:ln>
              <a:solidFill>
                <a:prstClr val="black">
                  <a:tint val="75000"/>
                </a:prstClr>
              </a:solidFill>
              <a:effectLst/>
              <a:uLnTx/>
              <a:uFillTx/>
              <a:latin typeface="Cambria" panose="02040503050406030204" pitchFamily="18" charset="0"/>
              <a:ea typeface="Cambria" panose="02040503050406030204" pitchFamily="18" charset="0"/>
            </a:endParaRPr>
          </a:p>
        </p:txBody>
      </p:sp>
      <p:sp>
        <p:nvSpPr>
          <p:cNvPr id="2" name="Titre 1">
            <a:extLst>
              <a:ext uri="{FF2B5EF4-FFF2-40B4-BE49-F238E27FC236}">
                <a16:creationId xmlns:a16="http://schemas.microsoft.com/office/drawing/2014/main" id="{E4074AAF-EFAC-5DB1-E626-CCB17F659478}"/>
              </a:ext>
            </a:extLst>
          </p:cNvPr>
          <p:cNvSpPr>
            <a:spLocks noGrp="1"/>
          </p:cNvSpPr>
          <p:nvPr>
            <p:ph type="title"/>
          </p:nvPr>
        </p:nvSpPr>
        <p:spPr/>
        <p:txBody>
          <a:bodyPr/>
          <a:lstStyle/>
          <a:p>
            <a:r>
              <a:rPr lang="fr-FR" dirty="0"/>
              <a:t>MSCA (Pilier 1)</a:t>
            </a:r>
          </a:p>
        </p:txBody>
      </p:sp>
      <p:grpSp>
        <p:nvGrpSpPr>
          <p:cNvPr id="7" name="Groupe 6">
            <a:extLst>
              <a:ext uri="{FF2B5EF4-FFF2-40B4-BE49-F238E27FC236}">
                <a16:creationId xmlns:a16="http://schemas.microsoft.com/office/drawing/2014/main" id="{67C7A4EE-01A6-C6FB-5992-2092E8D122ED}"/>
              </a:ext>
            </a:extLst>
          </p:cNvPr>
          <p:cNvGrpSpPr/>
          <p:nvPr/>
        </p:nvGrpSpPr>
        <p:grpSpPr>
          <a:xfrm>
            <a:off x="58010" y="2702664"/>
            <a:ext cx="2047237" cy="3945993"/>
            <a:chOff x="560070" y="2226846"/>
            <a:chExt cx="2937510" cy="1845808"/>
          </a:xfrm>
        </p:grpSpPr>
        <p:sp>
          <p:nvSpPr>
            <p:cNvPr id="8" name="Rectangle 7">
              <a:extLst>
                <a:ext uri="{FF2B5EF4-FFF2-40B4-BE49-F238E27FC236}">
                  <a16:creationId xmlns:a16="http://schemas.microsoft.com/office/drawing/2014/main" id="{D1F69DFB-7063-7F0A-A198-73ADF050DCB0}"/>
                </a:ext>
              </a:extLst>
            </p:cNvPr>
            <p:cNvSpPr/>
            <p:nvPr/>
          </p:nvSpPr>
          <p:spPr>
            <a:xfrm>
              <a:off x="560070" y="2226846"/>
              <a:ext cx="2937510" cy="1845808"/>
            </a:xfrm>
            <a:prstGeom prst="rect">
              <a:avLst/>
            </a:prstGeom>
            <a:solidFill>
              <a:sysClr val="window" lastClr="FFFFFF"/>
            </a:solidFill>
            <a:ln w="9525" cap="flat" cmpd="sng" algn="ctr">
              <a:noFill/>
              <a:prstDash val="solid"/>
            </a:ln>
            <a:effectLst>
              <a:outerShdw blurRad="215900" sx="102000" sy="102000" algn="ctr" rotWithShape="0">
                <a:prstClr val="black">
                  <a:alpha val="20000"/>
                </a:prstClr>
              </a:outerShdw>
            </a:effectLst>
          </p:spPr>
          <p:txBody>
            <a:bodyPr rtlCol="0" anchor="ctr"/>
            <a:lstStyle/>
            <a:p>
              <a:pPr algn="ctr" defTabSz="457200" eaLnBrk="0" fontAlgn="auto" hangingPunct="0">
                <a:spcBef>
                  <a:spcPts val="0"/>
                </a:spcBef>
                <a:spcAft>
                  <a:spcPts val="0"/>
                </a:spcAft>
                <a:defRPr/>
              </a:pPr>
              <a:endParaRPr lang="fr-FR" sz="1600" kern="0" dirty="0">
                <a:solidFill>
                  <a:prstClr val="white"/>
                </a:solidFill>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2866811C-3F06-F30E-C36D-549C3279082E}"/>
                </a:ext>
              </a:extLst>
            </p:cNvPr>
            <p:cNvSpPr/>
            <p:nvPr/>
          </p:nvSpPr>
          <p:spPr>
            <a:xfrm>
              <a:off x="560070" y="2226846"/>
              <a:ext cx="2937510" cy="284131"/>
            </a:xfrm>
            <a:prstGeom prst="rect">
              <a:avLst/>
            </a:prstGeom>
            <a:solidFill>
              <a:schemeClr val="accent1"/>
            </a:solidFill>
            <a:ln w="9525" cap="flat" cmpd="sng" algn="ctr">
              <a:noFill/>
              <a:prstDash val="solid"/>
            </a:ln>
            <a:effectLst/>
          </p:spPr>
          <p:txBody>
            <a:bodyPr rtlCol="0" anchor="ctr"/>
            <a:lstStyle/>
            <a:p>
              <a:pPr marL="0" marR="0" lvl="0" indent="0" algn="ctr" defTabSz="457200" eaLnBrk="0" fontAlgn="auto" latinLnBrk="0" hangingPunct="0">
                <a:lnSpc>
                  <a:spcPct val="95000"/>
                </a:lnSpc>
                <a:spcBef>
                  <a:spcPts val="0"/>
                </a:spcBef>
                <a:spcAft>
                  <a:spcPts val="0"/>
                </a:spcAft>
                <a:buClrTx/>
                <a:buSzTx/>
                <a:buFontTx/>
                <a:buNone/>
                <a:tabLst/>
                <a:defRPr/>
              </a:pPr>
              <a:r>
                <a:rPr lang="fr-FR" sz="2500" b="1" kern="0" cap="small" dirty="0">
                  <a:solidFill>
                    <a:prstClr val="white"/>
                  </a:solidFill>
                  <a:latin typeface="Cambria" panose="02040503050406030204" pitchFamily="18" charset="0"/>
                  <a:ea typeface="Cambria" panose="02040503050406030204" pitchFamily="18" charset="0"/>
                </a:rPr>
                <a:t>Objectif</a:t>
              </a:r>
            </a:p>
          </p:txBody>
        </p:sp>
        <p:sp>
          <p:nvSpPr>
            <p:cNvPr id="10" name="ZoneTexte 9">
              <a:extLst>
                <a:ext uri="{FF2B5EF4-FFF2-40B4-BE49-F238E27FC236}">
                  <a16:creationId xmlns:a16="http://schemas.microsoft.com/office/drawing/2014/main" id="{E6C2D1C9-35C0-7D1A-749B-385793E4D5A0}"/>
                </a:ext>
              </a:extLst>
            </p:cNvPr>
            <p:cNvSpPr txBox="1"/>
            <p:nvPr/>
          </p:nvSpPr>
          <p:spPr>
            <a:xfrm>
              <a:off x="640081" y="2555802"/>
              <a:ext cx="2857499" cy="1322329"/>
            </a:xfrm>
            <a:prstGeom prst="rect">
              <a:avLst/>
            </a:prstGeom>
            <a:noFill/>
          </p:spPr>
          <p:txBody>
            <a:bodyPr wrap="square" rtlCol="0">
              <a:spAutoFit/>
            </a:bodyPr>
            <a:lstStyle/>
            <a:p>
              <a:pPr defTabSz="457200" fontAlgn="auto">
                <a:lnSpc>
                  <a:spcPct val="95000"/>
                </a:lnSpc>
                <a:spcBef>
                  <a:spcPts val="0"/>
                </a:spcBef>
                <a:spcAft>
                  <a:spcPts val="0"/>
                </a:spcAft>
                <a:buClr>
                  <a:srgbClr val="E95E3F"/>
                </a:buClr>
                <a:defRPr/>
              </a:pPr>
              <a:r>
                <a:rPr lang="fr-FR" altLang="fr-FR" sz="1100" b="1" kern="0" dirty="0">
                  <a:latin typeface="Cambria" panose="02040503050406030204" pitchFamily="18" charset="0"/>
                  <a:ea typeface="Cambria" panose="02040503050406030204" pitchFamily="18" charset="0"/>
                </a:rPr>
                <a:t>Soutien à la formation, mobilité et développement de carrière de chercheurs. </a:t>
              </a:r>
            </a:p>
            <a:p>
              <a:pPr marL="171450" indent="-171450" defTabSz="457200" fontAlgn="auto">
                <a:lnSpc>
                  <a:spcPct val="95000"/>
                </a:lnSpc>
                <a:spcBef>
                  <a:spcPts val="0"/>
                </a:spcBef>
                <a:spcAft>
                  <a:spcPts val="0"/>
                </a:spcAft>
                <a:buClr>
                  <a:srgbClr val="E95E3F"/>
                </a:buClr>
                <a:buFontTx/>
                <a:buChar char="-"/>
                <a:defRPr/>
              </a:pPr>
              <a:r>
                <a:rPr lang="fr-FR" altLang="fr-FR" sz="1100" b="1" kern="0" dirty="0">
                  <a:latin typeface="Cambria" panose="02040503050406030204" pitchFamily="18" charset="0"/>
                  <a:ea typeface="Cambria" panose="02040503050406030204" pitchFamily="18" charset="0"/>
                </a:rPr>
                <a:t>MSCA/DN :</a:t>
              </a:r>
              <a:r>
                <a:rPr lang="fr-FR" altLang="fr-FR" sz="1100" kern="0" dirty="0">
                  <a:latin typeface="Cambria" panose="02040503050406030204" pitchFamily="18" charset="0"/>
                  <a:ea typeface="Cambria" panose="02040503050406030204" pitchFamily="18" charset="0"/>
                </a:rPr>
                <a:t> Mise en place des programmes doctoraux collaboratifs en partenariat avec les de recherche de l’UE et au-delà.</a:t>
              </a:r>
            </a:p>
            <a:p>
              <a:pPr marL="171450" indent="-171450" defTabSz="457200" fontAlgn="auto">
                <a:lnSpc>
                  <a:spcPct val="95000"/>
                </a:lnSpc>
                <a:spcBef>
                  <a:spcPts val="0"/>
                </a:spcBef>
                <a:spcAft>
                  <a:spcPts val="0"/>
                </a:spcAft>
                <a:buClr>
                  <a:srgbClr val="E95E3F"/>
                </a:buClr>
                <a:buFontTx/>
                <a:buChar char="-"/>
                <a:defRPr/>
              </a:pPr>
              <a:r>
                <a:rPr lang="fr-FR" altLang="fr-FR" sz="1100" b="1" kern="0" dirty="0">
                  <a:latin typeface="Cambria" panose="02040503050406030204" pitchFamily="18" charset="0"/>
                  <a:ea typeface="Cambria" panose="02040503050406030204" pitchFamily="18" charset="0"/>
                </a:rPr>
                <a:t>MSCA/PF</a:t>
              </a:r>
              <a:r>
                <a:rPr lang="fr-FR" altLang="fr-FR" sz="1100" kern="0" dirty="0">
                  <a:latin typeface="Cambria" panose="02040503050406030204" pitchFamily="18" charset="0"/>
                  <a:ea typeface="Cambria" panose="02040503050406030204" pitchFamily="18" charset="0"/>
                </a:rPr>
                <a:t> : Mobilité pour les chercheurs titulaires pour l’acquisition de nouvelles compétences.</a:t>
              </a:r>
            </a:p>
            <a:p>
              <a:pPr marL="171450" indent="-171450" defTabSz="457200" fontAlgn="auto">
                <a:lnSpc>
                  <a:spcPct val="95000"/>
                </a:lnSpc>
                <a:spcBef>
                  <a:spcPts val="0"/>
                </a:spcBef>
                <a:spcAft>
                  <a:spcPts val="0"/>
                </a:spcAft>
                <a:buClr>
                  <a:srgbClr val="E95E3F"/>
                </a:buClr>
                <a:buFontTx/>
                <a:buChar char="-"/>
                <a:defRPr/>
              </a:pPr>
              <a:r>
                <a:rPr lang="fr-FR" altLang="fr-FR" sz="1100" b="1" kern="0" dirty="0">
                  <a:latin typeface="Cambria" panose="02040503050406030204" pitchFamily="18" charset="0"/>
                  <a:ea typeface="Cambria" panose="02040503050406030204" pitchFamily="18" charset="0"/>
                </a:rPr>
                <a:t>MSCA/SE</a:t>
              </a:r>
              <a:r>
                <a:rPr lang="fr-FR" altLang="fr-FR" sz="1100" kern="0" dirty="0">
                  <a:latin typeface="Cambria" panose="02040503050406030204" pitchFamily="18" charset="0"/>
                  <a:ea typeface="Cambria" panose="02040503050406030204" pitchFamily="18" charset="0"/>
                </a:rPr>
                <a:t> : Favoriser les échanges internationaux pour renforcer les collaborations entre les secteurs académiques.</a:t>
              </a:r>
            </a:p>
            <a:p>
              <a:pPr marL="171450" indent="-171450" defTabSz="457200" fontAlgn="auto">
                <a:lnSpc>
                  <a:spcPct val="95000"/>
                </a:lnSpc>
                <a:spcBef>
                  <a:spcPts val="0"/>
                </a:spcBef>
                <a:spcAft>
                  <a:spcPts val="0"/>
                </a:spcAft>
                <a:buClr>
                  <a:srgbClr val="E95E3F"/>
                </a:buClr>
                <a:buFontTx/>
                <a:buChar char="-"/>
                <a:defRPr/>
              </a:pPr>
              <a:endParaRPr lang="fr-FR" altLang="fr-FR" sz="1100" kern="0" dirty="0">
                <a:latin typeface="Cambria" panose="02040503050406030204" pitchFamily="18" charset="0"/>
                <a:ea typeface="Cambria" panose="02040503050406030204" pitchFamily="18" charset="0"/>
              </a:endParaRPr>
            </a:p>
          </p:txBody>
        </p:sp>
      </p:grpSp>
      <p:grpSp>
        <p:nvGrpSpPr>
          <p:cNvPr id="11" name="Groupe 10">
            <a:extLst>
              <a:ext uri="{FF2B5EF4-FFF2-40B4-BE49-F238E27FC236}">
                <a16:creationId xmlns:a16="http://schemas.microsoft.com/office/drawing/2014/main" id="{58FEE826-C835-75BB-4FB7-1394C7CF150B}"/>
              </a:ext>
            </a:extLst>
          </p:cNvPr>
          <p:cNvGrpSpPr/>
          <p:nvPr/>
        </p:nvGrpSpPr>
        <p:grpSpPr>
          <a:xfrm>
            <a:off x="2109190" y="2671134"/>
            <a:ext cx="3604107" cy="3995480"/>
            <a:chOff x="500694" y="2226846"/>
            <a:chExt cx="3048199" cy="1839595"/>
          </a:xfrm>
        </p:grpSpPr>
        <p:sp>
          <p:nvSpPr>
            <p:cNvPr id="12" name="Rectangle 11">
              <a:extLst>
                <a:ext uri="{FF2B5EF4-FFF2-40B4-BE49-F238E27FC236}">
                  <a16:creationId xmlns:a16="http://schemas.microsoft.com/office/drawing/2014/main" id="{862C6B18-B98B-902E-D0F1-0DA68FEC7579}"/>
                </a:ext>
              </a:extLst>
            </p:cNvPr>
            <p:cNvSpPr/>
            <p:nvPr/>
          </p:nvSpPr>
          <p:spPr>
            <a:xfrm>
              <a:off x="560070" y="2226846"/>
              <a:ext cx="2937510" cy="1831589"/>
            </a:xfrm>
            <a:prstGeom prst="rect">
              <a:avLst/>
            </a:prstGeom>
            <a:solidFill>
              <a:sysClr val="window" lastClr="FFFFFF"/>
            </a:solidFill>
            <a:ln w="9525" cap="flat" cmpd="sng" algn="ctr">
              <a:noFill/>
              <a:prstDash val="solid"/>
            </a:ln>
            <a:effectLst>
              <a:outerShdw blurRad="215900" sx="102000" sy="102000" algn="ctr" rotWithShape="0">
                <a:prstClr val="black">
                  <a:alpha val="20000"/>
                </a:prstClr>
              </a:outerShdw>
            </a:effectLst>
          </p:spPr>
          <p:txBody>
            <a:bodyPr rtlCol="0" anchor="ctr"/>
            <a:lstStyle/>
            <a:p>
              <a:pPr algn="ctr" defTabSz="457200" eaLnBrk="0" fontAlgn="auto" hangingPunct="0">
                <a:spcBef>
                  <a:spcPts val="0"/>
                </a:spcBef>
                <a:spcAft>
                  <a:spcPts val="0"/>
                </a:spcAft>
                <a:defRPr/>
              </a:pPr>
              <a:endParaRPr lang="fr-FR" sz="1600" kern="0" dirty="0">
                <a:solidFill>
                  <a:prstClr val="white"/>
                </a:solidFill>
                <a:latin typeface="Cambria" panose="02040503050406030204" pitchFamily="18" charset="0"/>
                <a:ea typeface="Cambria" panose="02040503050406030204" pitchFamily="18" charset="0"/>
              </a:endParaRPr>
            </a:p>
          </p:txBody>
        </p:sp>
        <p:sp>
          <p:nvSpPr>
            <p:cNvPr id="13" name="Rectangle 12">
              <a:extLst>
                <a:ext uri="{FF2B5EF4-FFF2-40B4-BE49-F238E27FC236}">
                  <a16:creationId xmlns:a16="http://schemas.microsoft.com/office/drawing/2014/main" id="{C07556D5-E974-2437-3682-C9FFC17CF389}"/>
                </a:ext>
              </a:extLst>
            </p:cNvPr>
            <p:cNvSpPr/>
            <p:nvPr/>
          </p:nvSpPr>
          <p:spPr>
            <a:xfrm>
              <a:off x="560070" y="2226846"/>
              <a:ext cx="2937510" cy="295676"/>
            </a:xfrm>
            <a:prstGeom prst="rect">
              <a:avLst/>
            </a:prstGeom>
            <a:solidFill>
              <a:schemeClr val="accent2"/>
            </a:solidFill>
            <a:ln w="9525" cap="flat" cmpd="sng" algn="ctr">
              <a:noFill/>
              <a:prstDash val="solid"/>
            </a:ln>
            <a:effectLst/>
          </p:spPr>
          <p:txBody>
            <a:bodyPr rtlCol="0" anchor="ctr"/>
            <a:lstStyle/>
            <a:p>
              <a:pPr marL="0" marR="0" lvl="0" indent="0" algn="ctr" defTabSz="457200" eaLnBrk="0" fontAlgn="auto" latinLnBrk="0" hangingPunct="0">
                <a:lnSpc>
                  <a:spcPct val="95000"/>
                </a:lnSpc>
                <a:spcBef>
                  <a:spcPts val="0"/>
                </a:spcBef>
                <a:spcAft>
                  <a:spcPts val="0"/>
                </a:spcAft>
                <a:buClrTx/>
                <a:buSzTx/>
                <a:buFontTx/>
                <a:buNone/>
                <a:tabLst/>
                <a:defRPr/>
              </a:pPr>
              <a:r>
                <a:rPr lang="fr-FR" sz="2000" b="1" kern="0" cap="small" dirty="0">
                  <a:solidFill>
                    <a:prstClr val="white"/>
                  </a:solidFill>
                  <a:latin typeface="Cambria" panose="02040503050406030204" pitchFamily="18" charset="0"/>
                  <a:ea typeface="Cambria" panose="02040503050406030204" pitchFamily="18" charset="0"/>
                </a:rPr>
                <a:t>Type de projet à financer</a:t>
              </a:r>
            </a:p>
          </p:txBody>
        </p:sp>
        <p:sp>
          <p:nvSpPr>
            <p:cNvPr id="14" name="ZoneTexte 13">
              <a:extLst>
                <a:ext uri="{FF2B5EF4-FFF2-40B4-BE49-F238E27FC236}">
                  <a16:creationId xmlns:a16="http://schemas.microsoft.com/office/drawing/2014/main" id="{5573FF13-29A6-3F6D-D952-36CE6D4CDB64}"/>
                </a:ext>
              </a:extLst>
            </p:cNvPr>
            <p:cNvSpPr txBox="1"/>
            <p:nvPr/>
          </p:nvSpPr>
          <p:spPr>
            <a:xfrm>
              <a:off x="500694" y="2526113"/>
              <a:ext cx="3048199" cy="1540328"/>
            </a:xfrm>
            <a:prstGeom prst="rect">
              <a:avLst/>
            </a:prstGeom>
            <a:noFill/>
          </p:spPr>
          <p:txBody>
            <a:bodyPr wrap="square" rtlCol="0">
              <a:spAutoFit/>
            </a:bodyPr>
            <a:lstStyle/>
            <a:p>
              <a:pPr marL="171450" indent="-171450" defTabSz="457200" fontAlgn="auto">
                <a:lnSpc>
                  <a:spcPct val="95000"/>
                </a:lnSpc>
                <a:spcBef>
                  <a:spcPts val="0"/>
                </a:spcBef>
                <a:spcAft>
                  <a:spcPts val="0"/>
                </a:spcAft>
                <a:buClr>
                  <a:schemeClr val="tx1"/>
                </a:buClr>
                <a:buFontTx/>
                <a:buChar char="-"/>
                <a:defRPr/>
              </a:pPr>
              <a:r>
                <a:rPr lang="fr-FR" altLang="fr-FR" sz="1100" b="1" kern="0" dirty="0">
                  <a:latin typeface="Cambria" panose="02040503050406030204" pitchFamily="18" charset="0"/>
                  <a:ea typeface="Cambria" panose="02040503050406030204" pitchFamily="18" charset="0"/>
                </a:rPr>
                <a:t>MSCA/DN</a:t>
              </a:r>
              <a:r>
                <a:rPr lang="fr-FR" altLang="fr-FR" sz="1100" kern="0" dirty="0">
                  <a:latin typeface="Cambria" panose="02040503050406030204" pitchFamily="18" charset="0"/>
                  <a:ea typeface="Cambria" panose="02040503050406030204" pitchFamily="18" charset="0"/>
                </a:rPr>
                <a:t> : Projets collaboratifs recrutant des doctorants inscrits dans des programmes doctoraux. Participation possible des institutions Algériennes en tant que partenaires associés (e.g. en accueillant des doctorants, mais financement non automatique).</a:t>
              </a:r>
            </a:p>
            <a:p>
              <a:pPr defTabSz="457200" fontAlgn="auto">
                <a:lnSpc>
                  <a:spcPct val="95000"/>
                </a:lnSpc>
                <a:spcBef>
                  <a:spcPts val="0"/>
                </a:spcBef>
                <a:spcAft>
                  <a:spcPts val="0"/>
                </a:spcAft>
                <a:buClr>
                  <a:schemeClr val="tx1"/>
                </a:buClr>
                <a:defRPr/>
              </a:pPr>
              <a:endParaRPr lang="fr-FR" altLang="fr-FR" sz="1100" kern="0" dirty="0">
                <a:latin typeface="Cambria" panose="02040503050406030204" pitchFamily="18" charset="0"/>
                <a:ea typeface="Cambria" panose="02040503050406030204" pitchFamily="18" charset="0"/>
              </a:endParaRPr>
            </a:p>
            <a:p>
              <a:pPr marL="171450" indent="-171450" defTabSz="457200" fontAlgn="auto">
                <a:lnSpc>
                  <a:spcPct val="95000"/>
                </a:lnSpc>
                <a:spcBef>
                  <a:spcPts val="0"/>
                </a:spcBef>
                <a:spcAft>
                  <a:spcPts val="0"/>
                </a:spcAft>
                <a:buClr>
                  <a:schemeClr val="tx1"/>
                </a:buClr>
                <a:buFontTx/>
                <a:buChar char="-"/>
                <a:defRPr/>
              </a:pPr>
              <a:r>
                <a:rPr lang="fr-FR" altLang="fr-FR" sz="1100" b="1" kern="0" dirty="0">
                  <a:latin typeface="Cambria" panose="02040503050406030204" pitchFamily="18" charset="0"/>
                  <a:ea typeface="Cambria" panose="02040503050406030204" pitchFamily="18" charset="0"/>
                </a:rPr>
                <a:t>MSCA/PF</a:t>
              </a:r>
              <a:r>
                <a:rPr lang="fr-FR" altLang="fr-FR" sz="1100" kern="0" dirty="0">
                  <a:latin typeface="Cambria" panose="02040503050406030204" pitchFamily="18" charset="0"/>
                  <a:ea typeface="Cambria" panose="02040503050406030204" pitchFamily="18" charset="0"/>
                </a:rPr>
                <a:t> : Projets de recherche individuels(max 24 mois) permettant aux chercheurs d'acquérir de l'expérience dans d'autres pays, disciplines et secteurs non académiques. Les chercheurs algériens peuvent postuler aux bourses postdoctorales européennes pour mener des projets dans l'UE ou les pays associés. </a:t>
              </a:r>
            </a:p>
            <a:p>
              <a:pPr defTabSz="457200" fontAlgn="auto">
                <a:lnSpc>
                  <a:spcPct val="95000"/>
                </a:lnSpc>
                <a:spcBef>
                  <a:spcPts val="0"/>
                </a:spcBef>
                <a:spcAft>
                  <a:spcPts val="0"/>
                </a:spcAft>
                <a:buClr>
                  <a:schemeClr val="tx1"/>
                </a:buClr>
                <a:defRPr/>
              </a:pPr>
              <a:endParaRPr lang="fr-FR" altLang="fr-FR" sz="1100" kern="0" dirty="0">
                <a:latin typeface="Cambria" panose="02040503050406030204" pitchFamily="18" charset="0"/>
                <a:ea typeface="Cambria" panose="02040503050406030204" pitchFamily="18" charset="0"/>
              </a:endParaRPr>
            </a:p>
            <a:p>
              <a:pPr marL="171450" indent="-171450" defTabSz="457200" fontAlgn="auto">
                <a:lnSpc>
                  <a:spcPct val="95000"/>
                </a:lnSpc>
                <a:spcBef>
                  <a:spcPts val="0"/>
                </a:spcBef>
                <a:spcAft>
                  <a:spcPts val="0"/>
                </a:spcAft>
                <a:buClr>
                  <a:schemeClr val="tx1"/>
                </a:buClr>
                <a:buFontTx/>
                <a:buChar char="-"/>
                <a:defRPr/>
              </a:pPr>
              <a:r>
                <a:rPr lang="fr-FR" altLang="fr-FR" sz="1100" b="1" kern="0" dirty="0">
                  <a:latin typeface="Cambria" panose="02040503050406030204" pitchFamily="18" charset="0"/>
                  <a:ea typeface="Cambria" panose="02040503050406030204" pitchFamily="18" charset="0"/>
                </a:rPr>
                <a:t>MSCA / SE</a:t>
              </a:r>
              <a:r>
                <a:rPr lang="fr-FR" altLang="fr-FR" sz="1100" kern="0" dirty="0">
                  <a:latin typeface="Cambria" panose="02040503050406030204" pitchFamily="18" charset="0"/>
                  <a:ea typeface="Cambria" panose="02040503050406030204" pitchFamily="18" charset="0"/>
                </a:rPr>
                <a:t> :  Projets collaboratifs impliquant des échanges de personnel entre les secteurs académique et non académique, et entre différents pays. Participation possible des institutions Algériennes en tant que partenaires associés mais financement non automatique</a:t>
              </a:r>
            </a:p>
          </p:txBody>
        </p:sp>
      </p:grpSp>
      <p:grpSp>
        <p:nvGrpSpPr>
          <p:cNvPr id="15" name="Groupe 14">
            <a:extLst>
              <a:ext uri="{FF2B5EF4-FFF2-40B4-BE49-F238E27FC236}">
                <a16:creationId xmlns:a16="http://schemas.microsoft.com/office/drawing/2014/main" id="{F73452E2-9B93-2B46-771A-E28DCDB2A9B1}"/>
              </a:ext>
            </a:extLst>
          </p:cNvPr>
          <p:cNvGrpSpPr/>
          <p:nvPr/>
        </p:nvGrpSpPr>
        <p:grpSpPr>
          <a:xfrm>
            <a:off x="5783502" y="2671133"/>
            <a:ext cx="4229103" cy="3995481"/>
            <a:chOff x="560070" y="2226846"/>
            <a:chExt cx="2937510" cy="1844881"/>
          </a:xfrm>
        </p:grpSpPr>
        <p:sp>
          <p:nvSpPr>
            <p:cNvPr id="16" name="Rectangle 15">
              <a:extLst>
                <a:ext uri="{FF2B5EF4-FFF2-40B4-BE49-F238E27FC236}">
                  <a16:creationId xmlns:a16="http://schemas.microsoft.com/office/drawing/2014/main" id="{397A1AF5-7935-1F72-A4EB-16A9A71F2258}"/>
                </a:ext>
              </a:extLst>
            </p:cNvPr>
            <p:cNvSpPr/>
            <p:nvPr/>
          </p:nvSpPr>
          <p:spPr>
            <a:xfrm>
              <a:off x="560070" y="2226846"/>
              <a:ext cx="2937510" cy="1844881"/>
            </a:xfrm>
            <a:prstGeom prst="rect">
              <a:avLst/>
            </a:prstGeom>
            <a:solidFill>
              <a:sysClr val="window" lastClr="FFFFFF"/>
            </a:solidFill>
            <a:ln w="9525" cap="flat" cmpd="sng" algn="ctr">
              <a:noFill/>
              <a:prstDash val="solid"/>
            </a:ln>
            <a:effectLst>
              <a:outerShdw blurRad="215900" sx="102000" sy="102000" algn="ctr" rotWithShape="0">
                <a:prstClr val="black">
                  <a:alpha val="20000"/>
                </a:prstClr>
              </a:outerShdw>
            </a:effectLst>
          </p:spPr>
          <p:txBody>
            <a:bodyPr rtlCol="0" anchor="ctr"/>
            <a:lstStyle/>
            <a:p>
              <a:pPr algn="ctr" defTabSz="457200" eaLnBrk="0" fontAlgn="auto" hangingPunct="0">
                <a:spcBef>
                  <a:spcPts val="0"/>
                </a:spcBef>
                <a:spcAft>
                  <a:spcPts val="0"/>
                </a:spcAft>
                <a:defRPr/>
              </a:pPr>
              <a:endParaRPr lang="fr-FR" sz="1600" kern="0" dirty="0">
                <a:solidFill>
                  <a:prstClr val="white"/>
                </a:solidFill>
                <a:latin typeface="Cambria" panose="02040503050406030204" pitchFamily="18" charset="0"/>
                <a:ea typeface="Cambria" panose="02040503050406030204" pitchFamily="18" charset="0"/>
              </a:endParaRPr>
            </a:p>
          </p:txBody>
        </p:sp>
        <p:sp>
          <p:nvSpPr>
            <p:cNvPr id="17" name="Rectangle 16">
              <a:extLst>
                <a:ext uri="{FF2B5EF4-FFF2-40B4-BE49-F238E27FC236}">
                  <a16:creationId xmlns:a16="http://schemas.microsoft.com/office/drawing/2014/main" id="{B66FBC56-446A-82E7-407F-6EFFF453B714}"/>
                </a:ext>
              </a:extLst>
            </p:cNvPr>
            <p:cNvSpPr/>
            <p:nvPr/>
          </p:nvSpPr>
          <p:spPr>
            <a:xfrm>
              <a:off x="560070" y="2226846"/>
              <a:ext cx="2937510" cy="297821"/>
            </a:xfrm>
            <a:prstGeom prst="rect">
              <a:avLst/>
            </a:prstGeom>
            <a:solidFill>
              <a:schemeClr val="accent3"/>
            </a:solidFill>
            <a:ln w="9525" cap="flat" cmpd="sng" algn="ctr">
              <a:noFill/>
              <a:prstDash val="solid"/>
            </a:ln>
            <a:effectLst/>
          </p:spPr>
          <p:txBody>
            <a:bodyPr rtlCol="0" anchor="ctr"/>
            <a:lstStyle/>
            <a:p>
              <a:pPr marL="0" marR="0" lvl="0" indent="0" algn="ctr" defTabSz="457200" eaLnBrk="0" fontAlgn="auto" latinLnBrk="0" hangingPunct="0">
                <a:lnSpc>
                  <a:spcPct val="95000"/>
                </a:lnSpc>
                <a:spcBef>
                  <a:spcPts val="0"/>
                </a:spcBef>
                <a:spcAft>
                  <a:spcPts val="0"/>
                </a:spcAft>
                <a:buClrTx/>
                <a:buSzTx/>
                <a:buFontTx/>
                <a:buNone/>
                <a:tabLst/>
                <a:defRPr/>
              </a:pPr>
              <a:r>
                <a:rPr lang="fr-FR" sz="2000" b="1" kern="0" cap="small" dirty="0">
                  <a:solidFill>
                    <a:prstClr val="white"/>
                  </a:solidFill>
                  <a:latin typeface="Cambria" panose="02040503050406030204" pitchFamily="18" charset="0"/>
                  <a:ea typeface="Cambria" panose="02040503050406030204" pitchFamily="18" charset="0"/>
                </a:rPr>
                <a:t>Critère D’éligibilité et d’évaluation</a:t>
              </a:r>
              <a:endParaRPr lang="fr-FR" sz="2000" b="1" strike="sngStrike" kern="0" cap="small" dirty="0">
                <a:solidFill>
                  <a:prstClr val="white"/>
                </a:solidFill>
                <a:latin typeface="Cambria" panose="02040503050406030204" pitchFamily="18" charset="0"/>
                <a:ea typeface="Cambria" panose="02040503050406030204" pitchFamily="18" charset="0"/>
              </a:endParaRPr>
            </a:p>
          </p:txBody>
        </p:sp>
        <p:sp>
          <p:nvSpPr>
            <p:cNvPr id="18" name="ZoneTexte 17">
              <a:extLst>
                <a:ext uri="{FF2B5EF4-FFF2-40B4-BE49-F238E27FC236}">
                  <a16:creationId xmlns:a16="http://schemas.microsoft.com/office/drawing/2014/main" id="{687991A5-B6AF-DA91-B7D2-8932A6E4C025}"/>
                </a:ext>
              </a:extLst>
            </p:cNvPr>
            <p:cNvSpPr txBox="1"/>
            <p:nvPr/>
          </p:nvSpPr>
          <p:spPr>
            <a:xfrm>
              <a:off x="640079" y="2534262"/>
              <a:ext cx="2857499" cy="1314614"/>
            </a:xfrm>
            <a:prstGeom prst="rect">
              <a:avLst/>
            </a:prstGeom>
            <a:noFill/>
          </p:spPr>
          <p:txBody>
            <a:bodyPr wrap="square" rtlCol="0">
              <a:noAutofit/>
            </a:bodyPr>
            <a:lstStyle/>
            <a:p>
              <a:pPr defTabSz="457200" fontAlgn="auto">
                <a:lnSpc>
                  <a:spcPct val="95000"/>
                </a:lnSpc>
                <a:spcBef>
                  <a:spcPts val="0"/>
                </a:spcBef>
                <a:spcAft>
                  <a:spcPts val="0"/>
                </a:spcAft>
                <a:buClr>
                  <a:srgbClr val="E95E3F"/>
                </a:buClr>
                <a:defRPr/>
              </a:pPr>
              <a:r>
                <a:rPr lang="fr-FR" altLang="fr-FR" sz="1100" b="1" kern="0" dirty="0">
                  <a:latin typeface="Cambria" panose="02040503050406030204" pitchFamily="18" charset="0"/>
                  <a:ea typeface="Cambria" panose="02040503050406030204" pitchFamily="18" charset="0"/>
                </a:rPr>
                <a:t>Eligibilité</a:t>
              </a:r>
            </a:p>
            <a:p>
              <a:pPr marL="171450" indent="-171450" defTabSz="457200">
                <a:lnSpc>
                  <a:spcPct val="95000"/>
                </a:lnSpc>
                <a:buClr>
                  <a:schemeClr val="tx1"/>
                </a:buClr>
                <a:buFontTx/>
                <a:buChar char="-"/>
                <a:defRPr/>
              </a:pPr>
              <a:r>
                <a:rPr lang="fr-FR" altLang="fr-FR" sz="1100" kern="0" dirty="0">
                  <a:latin typeface="Cambria" panose="02040503050406030204" pitchFamily="18" charset="0"/>
                  <a:ea typeface="Cambria" panose="02040503050406030204" pitchFamily="18" charset="0"/>
                </a:rPr>
                <a:t>MSCA/DN &amp; MSCA/SE : Consortium : Minimum de 3  entités légales indépendantes établies dans des États membres de l'UE ou des pays associés à Horizon Europe.</a:t>
              </a:r>
            </a:p>
            <a:p>
              <a:pPr marL="171450" indent="-171450" defTabSz="457200">
                <a:lnSpc>
                  <a:spcPct val="95000"/>
                </a:lnSpc>
                <a:buClr>
                  <a:schemeClr val="tx1"/>
                </a:buClr>
                <a:buFontTx/>
                <a:buChar char="-"/>
                <a:defRPr/>
              </a:pPr>
              <a:r>
                <a:rPr lang="fr-FR" altLang="fr-FR" sz="1100" kern="0" dirty="0">
                  <a:latin typeface="Cambria" panose="02040503050406030204" pitchFamily="18" charset="0"/>
                  <a:ea typeface="Cambria" panose="02040503050406030204" pitchFamily="18" charset="0"/>
                </a:rPr>
                <a:t>Personnel éligible : Chercheurs, personnels techniques &amp; administratifs impliqués dans les activités de R&amp;D et innovation.</a:t>
              </a:r>
            </a:p>
            <a:p>
              <a:pPr marL="171450" indent="-171450" defTabSz="457200">
                <a:lnSpc>
                  <a:spcPct val="95000"/>
                </a:lnSpc>
                <a:buClr>
                  <a:schemeClr val="tx1"/>
                </a:buClr>
                <a:buFontTx/>
                <a:buChar char="-"/>
                <a:defRPr/>
              </a:pPr>
              <a:r>
                <a:rPr lang="fr-FR" altLang="fr-FR" sz="1100" kern="0" dirty="0">
                  <a:latin typeface="Cambria" panose="02040503050406030204" pitchFamily="18" charset="0"/>
                  <a:ea typeface="Cambria" panose="02040503050406030204" pitchFamily="18" charset="0"/>
                </a:rPr>
                <a:t>MSCA/PF : Chercheurs : Titulaire d'un doctorat, avec jusqu'à huit ans d'expérience</a:t>
              </a:r>
            </a:p>
            <a:p>
              <a:pPr marL="171450" indent="-171450" defTabSz="457200">
                <a:lnSpc>
                  <a:spcPct val="95000"/>
                </a:lnSpc>
                <a:buClr>
                  <a:schemeClr val="tx1"/>
                </a:buClr>
                <a:buFontTx/>
                <a:buChar char="-"/>
                <a:defRPr/>
              </a:pPr>
              <a:r>
                <a:rPr lang="fr-FR" altLang="fr-FR" sz="1100" kern="0" dirty="0">
                  <a:latin typeface="Cambria" panose="02040503050406030204" pitchFamily="18" charset="0"/>
                  <a:ea typeface="Cambria" panose="02040503050406030204" pitchFamily="18" charset="0"/>
                </a:rPr>
                <a:t>Règle de mobilité : Ne pas avoir résidé ou exercé leur activité principale dans le pays de l'organisme d'accueil pendant plus de 12 mois au cours des trois années précédant la date limite de l'appel.</a:t>
              </a:r>
            </a:p>
            <a:p>
              <a:pPr defTabSz="457200" fontAlgn="auto">
                <a:lnSpc>
                  <a:spcPct val="95000"/>
                </a:lnSpc>
                <a:spcBef>
                  <a:spcPts val="0"/>
                </a:spcBef>
                <a:spcAft>
                  <a:spcPts val="0"/>
                </a:spcAft>
                <a:buClr>
                  <a:srgbClr val="E95E3F"/>
                </a:buClr>
                <a:defRPr/>
              </a:pPr>
              <a:r>
                <a:rPr lang="fr-FR" altLang="fr-FR" sz="1100" b="1" kern="0" dirty="0">
                  <a:latin typeface="Cambria" panose="02040503050406030204" pitchFamily="18" charset="0"/>
                  <a:ea typeface="Cambria" panose="02040503050406030204" pitchFamily="18" charset="0"/>
                </a:rPr>
                <a:t>Evaluation</a:t>
              </a:r>
            </a:p>
            <a:p>
              <a:pPr marL="171450" indent="-171450" defTabSz="457200" fontAlgn="auto">
                <a:lnSpc>
                  <a:spcPct val="95000"/>
                </a:lnSpc>
                <a:spcBef>
                  <a:spcPts val="0"/>
                </a:spcBef>
                <a:spcAft>
                  <a:spcPts val="0"/>
                </a:spcAft>
                <a:buClr>
                  <a:schemeClr val="tx1"/>
                </a:buClr>
                <a:buFontTx/>
                <a:buChar char="-"/>
                <a:defRPr/>
              </a:pPr>
              <a:r>
                <a:rPr lang="fr-FR" altLang="fr-FR" sz="1100" kern="0" dirty="0">
                  <a:latin typeface="Cambria" panose="02040503050406030204" pitchFamily="18" charset="0"/>
                  <a:ea typeface="Cambria" panose="02040503050406030204" pitchFamily="18" charset="0"/>
                </a:rPr>
                <a:t>Pertinence par rapport aux objectifs du programme</a:t>
              </a:r>
            </a:p>
            <a:p>
              <a:pPr marL="171450" indent="-171450" defTabSz="457200" fontAlgn="auto">
                <a:lnSpc>
                  <a:spcPct val="95000"/>
                </a:lnSpc>
                <a:spcBef>
                  <a:spcPts val="0"/>
                </a:spcBef>
                <a:spcAft>
                  <a:spcPts val="0"/>
                </a:spcAft>
                <a:buClr>
                  <a:schemeClr val="tx1"/>
                </a:buClr>
                <a:buFontTx/>
                <a:buChar char="-"/>
                <a:defRPr/>
              </a:pPr>
              <a:r>
                <a:rPr lang="fr-FR" altLang="fr-FR" sz="1100" kern="0" dirty="0">
                  <a:latin typeface="Cambria" panose="02040503050406030204" pitchFamily="18" charset="0"/>
                  <a:ea typeface="Cambria" panose="02040503050406030204" pitchFamily="18" charset="0"/>
                </a:rPr>
                <a:t>Pertinence de la qualité de leur conception et de leurs impacts </a:t>
              </a:r>
            </a:p>
            <a:p>
              <a:pPr marL="171450" indent="-171450" defTabSz="457200" fontAlgn="auto">
                <a:lnSpc>
                  <a:spcPct val="95000"/>
                </a:lnSpc>
                <a:spcBef>
                  <a:spcPts val="0"/>
                </a:spcBef>
                <a:spcAft>
                  <a:spcPts val="0"/>
                </a:spcAft>
                <a:buClr>
                  <a:schemeClr val="tx1"/>
                </a:buClr>
                <a:buFontTx/>
                <a:buChar char="-"/>
                <a:defRPr/>
              </a:pPr>
              <a:r>
                <a:rPr lang="fr-FR" altLang="fr-FR" sz="1100" kern="0" dirty="0">
                  <a:latin typeface="Cambria" panose="02040503050406030204" pitchFamily="18" charset="0"/>
                  <a:ea typeface="Cambria" panose="02040503050406030204" pitchFamily="18" charset="0"/>
                </a:rPr>
                <a:t>La qualité et l’efficacité de la mise en œuvre : pertinence du plan de travail, composition du consortium, allocation des ressources.</a:t>
              </a:r>
            </a:p>
            <a:p>
              <a:pPr marL="171450" indent="-171450" defTabSz="457200" fontAlgn="auto">
                <a:lnSpc>
                  <a:spcPct val="95000"/>
                </a:lnSpc>
                <a:spcBef>
                  <a:spcPts val="0"/>
                </a:spcBef>
                <a:spcAft>
                  <a:spcPts val="0"/>
                </a:spcAft>
                <a:buClr>
                  <a:schemeClr val="tx1"/>
                </a:buClr>
                <a:buFontTx/>
                <a:buChar char="-"/>
                <a:defRPr/>
              </a:pPr>
              <a:r>
                <a:rPr lang="fr-FR" altLang="fr-FR" sz="1100" kern="0" dirty="0">
                  <a:latin typeface="Cambria" panose="02040503050406030204" pitchFamily="18" charset="0"/>
                  <a:ea typeface="Cambria" panose="02040503050406030204" pitchFamily="18" charset="0"/>
                </a:rPr>
                <a:t>CV des chercheurs</a:t>
              </a:r>
            </a:p>
            <a:p>
              <a:pPr defTabSz="457200" fontAlgn="auto">
                <a:lnSpc>
                  <a:spcPct val="95000"/>
                </a:lnSpc>
                <a:spcBef>
                  <a:spcPts val="0"/>
                </a:spcBef>
                <a:spcAft>
                  <a:spcPts val="0"/>
                </a:spcAft>
                <a:buClr>
                  <a:srgbClr val="E95E3F"/>
                </a:buClr>
                <a:defRPr/>
              </a:pPr>
              <a:endParaRPr lang="fr-FR" altLang="fr-FR" sz="1100" b="1" kern="0" dirty="0">
                <a:solidFill>
                  <a:schemeClr val="accent3"/>
                </a:solidFill>
                <a:latin typeface="Cambria" panose="02040503050406030204" pitchFamily="18" charset="0"/>
                <a:ea typeface="Cambria" panose="02040503050406030204" pitchFamily="18" charset="0"/>
              </a:endParaRPr>
            </a:p>
          </p:txBody>
        </p:sp>
      </p:grpSp>
      <p:grpSp>
        <p:nvGrpSpPr>
          <p:cNvPr id="19" name="Groupe 18">
            <a:extLst>
              <a:ext uri="{FF2B5EF4-FFF2-40B4-BE49-F238E27FC236}">
                <a16:creationId xmlns:a16="http://schemas.microsoft.com/office/drawing/2014/main" id="{AE19117D-B496-30C5-4C9A-BEA04FA6A244}"/>
              </a:ext>
            </a:extLst>
          </p:cNvPr>
          <p:cNvGrpSpPr/>
          <p:nvPr/>
        </p:nvGrpSpPr>
        <p:grpSpPr>
          <a:xfrm>
            <a:off x="10082809" y="2653177"/>
            <a:ext cx="1979381" cy="3995481"/>
            <a:chOff x="560070" y="2226846"/>
            <a:chExt cx="2937510" cy="1845156"/>
          </a:xfrm>
        </p:grpSpPr>
        <p:sp>
          <p:nvSpPr>
            <p:cNvPr id="20" name="Rectangle 19">
              <a:extLst>
                <a:ext uri="{FF2B5EF4-FFF2-40B4-BE49-F238E27FC236}">
                  <a16:creationId xmlns:a16="http://schemas.microsoft.com/office/drawing/2014/main" id="{DCFB1284-8FAC-F256-668B-3B6100AD4AD6}"/>
                </a:ext>
              </a:extLst>
            </p:cNvPr>
            <p:cNvSpPr/>
            <p:nvPr/>
          </p:nvSpPr>
          <p:spPr>
            <a:xfrm>
              <a:off x="560070" y="2226846"/>
              <a:ext cx="2937510" cy="1845156"/>
            </a:xfrm>
            <a:prstGeom prst="rect">
              <a:avLst/>
            </a:prstGeom>
            <a:solidFill>
              <a:sysClr val="window" lastClr="FFFFFF"/>
            </a:solidFill>
            <a:ln w="9525" cap="flat" cmpd="sng" algn="ctr">
              <a:noFill/>
              <a:prstDash val="solid"/>
            </a:ln>
            <a:effectLst>
              <a:outerShdw blurRad="215900" sx="102000" sy="102000" algn="ctr" rotWithShape="0">
                <a:prstClr val="black">
                  <a:alpha val="20000"/>
                </a:prstClr>
              </a:outerShdw>
            </a:effectLst>
          </p:spPr>
          <p:txBody>
            <a:bodyPr rtlCol="0" anchor="ctr"/>
            <a:lstStyle/>
            <a:p>
              <a:pPr algn="ctr" defTabSz="457200" eaLnBrk="0" fontAlgn="auto" hangingPunct="0">
                <a:spcBef>
                  <a:spcPts val="0"/>
                </a:spcBef>
                <a:spcAft>
                  <a:spcPts val="0"/>
                </a:spcAft>
                <a:defRPr/>
              </a:pPr>
              <a:endParaRPr lang="fr-FR" sz="1600" kern="0" dirty="0">
                <a:solidFill>
                  <a:prstClr val="white"/>
                </a:solidFill>
                <a:latin typeface="Cambria" panose="02040503050406030204" pitchFamily="18" charset="0"/>
                <a:ea typeface="Cambria" panose="02040503050406030204" pitchFamily="18" charset="0"/>
              </a:endParaRPr>
            </a:p>
          </p:txBody>
        </p:sp>
        <p:sp>
          <p:nvSpPr>
            <p:cNvPr id="21" name="Rectangle 20">
              <a:extLst>
                <a:ext uri="{FF2B5EF4-FFF2-40B4-BE49-F238E27FC236}">
                  <a16:creationId xmlns:a16="http://schemas.microsoft.com/office/drawing/2014/main" id="{A9AFF4DD-5C19-25A0-C8F8-8988A87910AE}"/>
                </a:ext>
              </a:extLst>
            </p:cNvPr>
            <p:cNvSpPr/>
            <p:nvPr/>
          </p:nvSpPr>
          <p:spPr>
            <a:xfrm>
              <a:off x="560070" y="2226846"/>
              <a:ext cx="2937510" cy="297538"/>
            </a:xfrm>
            <a:prstGeom prst="rect">
              <a:avLst/>
            </a:prstGeom>
            <a:solidFill>
              <a:schemeClr val="accent4"/>
            </a:solidFill>
            <a:ln w="9525" cap="flat" cmpd="sng" algn="ctr">
              <a:noFill/>
              <a:prstDash val="solid"/>
            </a:ln>
            <a:effectLst/>
          </p:spPr>
          <p:txBody>
            <a:bodyPr rtlCol="0" anchor="ctr"/>
            <a:lstStyle/>
            <a:p>
              <a:pPr marL="0" marR="0" lvl="0" indent="0" algn="ctr" defTabSz="457200" eaLnBrk="0" fontAlgn="auto" latinLnBrk="0" hangingPunct="0">
                <a:lnSpc>
                  <a:spcPct val="95000"/>
                </a:lnSpc>
                <a:spcBef>
                  <a:spcPts val="0"/>
                </a:spcBef>
                <a:spcAft>
                  <a:spcPts val="0"/>
                </a:spcAft>
                <a:buClrTx/>
                <a:buSzTx/>
                <a:buFontTx/>
                <a:buNone/>
                <a:tabLst/>
                <a:defRPr/>
              </a:pPr>
              <a:r>
                <a:rPr lang="fr-FR" sz="2000" b="1" kern="0" cap="small" dirty="0">
                  <a:solidFill>
                    <a:prstClr val="white"/>
                  </a:solidFill>
                  <a:latin typeface="Cambria" panose="02040503050406030204" pitchFamily="18" charset="0"/>
                  <a:ea typeface="Cambria" panose="02040503050406030204" pitchFamily="18" charset="0"/>
                </a:rPr>
                <a:t>Budget &amp; calendrier </a:t>
              </a:r>
            </a:p>
          </p:txBody>
        </p:sp>
        <p:sp>
          <p:nvSpPr>
            <p:cNvPr id="22" name="ZoneTexte 21">
              <a:extLst>
                <a:ext uri="{FF2B5EF4-FFF2-40B4-BE49-F238E27FC236}">
                  <a16:creationId xmlns:a16="http://schemas.microsoft.com/office/drawing/2014/main" id="{C09B9DCE-AFD3-0202-8DF2-D50C0DDD35EB}"/>
                </a:ext>
              </a:extLst>
            </p:cNvPr>
            <p:cNvSpPr txBox="1"/>
            <p:nvPr/>
          </p:nvSpPr>
          <p:spPr>
            <a:xfrm>
              <a:off x="640080" y="2708910"/>
              <a:ext cx="2857500" cy="124654"/>
            </a:xfrm>
            <a:prstGeom prst="rect">
              <a:avLst/>
            </a:prstGeom>
            <a:noFill/>
          </p:spPr>
          <p:txBody>
            <a:bodyPr wrap="square" rtlCol="0">
              <a:spAutoFit/>
            </a:bodyPr>
            <a:lstStyle/>
            <a:p>
              <a:pPr defTabSz="457200" fontAlgn="auto">
                <a:lnSpc>
                  <a:spcPct val="95000"/>
                </a:lnSpc>
                <a:spcBef>
                  <a:spcPts val="0"/>
                </a:spcBef>
                <a:spcAft>
                  <a:spcPts val="0"/>
                </a:spcAft>
                <a:buClr>
                  <a:srgbClr val="E95E3F"/>
                </a:buClr>
                <a:defRPr/>
              </a:pPr>
              <a:endParaRPr lang="fr-FR" altLang="fr-FR" sz="1100" kern="0" dirty="0">
                <a:latin typeface="Cambria" panose="02040503050406030204" pitchFamily="18" charset="0"/>
                <a:ea typeface="Cambria" panose="02040503050406030204" pitchFamily="18" charset="0"/>
              </a:endParaRPr>
            </a:p>
          </p:txBody>
        </p:sp>
      </p:grpSp>
      <p:sp>
        <p:nvSpPr>
          <p:cNvPr id="26" name="ZoneTexte 25">
            <a:extLst>
              <a:ext uri="{FF2B5EF4-FFF2-40B4-BE49-F238E27FC236}">
                <a16:creationId xmlns:a16="http://schemas.microsoft.com/office/drawing/2014/main" id="{A350D3F2-2E33-2E35-E06E-230D36582297}"/>
              </a:ext>
            </a:extLst>
          </p:cNvPr>
          <p:cNvSpPr txBox="1"/>
          <p:nvPr/>
        </p:nvSpPr>
        <p:spPr>
          <a:xfrm>
            <a:off x="10228667" y="3359934"/>
            <a:ext cx="1782873" cy="2665345"/>
          </a:xfrm>
          <a:prstGeom prst="rect">
            <a:avLst/>
          </a:prstGeom>
          <a:noFill/>
        </p:spPr>
        <p:txBody>
          <a:bodyPr wrap="square" rtlCol="0">
            <a:spAutoFit/>
          </a:bodyPr>
          <a:lstStyle/>
          <a:p>
            <a:pPr defTabSz="457200" fontAlgn="auto">
              <a:lnSpc>
                <a:spcPct val="95000"/>
              </a:lnSpc>
              <a:spcBef>
                <a:spcPts val="0"/>
              </a:spcBef>
              <a:spcAft>
                <a:spcPts val="0"/>
              </a:spcAft>
              <a:buClr>
                <a:srgbClr val="E95E3F"/>
              </a:buClr>
              <a:defRPr/>
            </a:pPr>
            <a:r>
              <a:rPr lang="fr-FR" altLang="fr-FR" sz="1100" b="1" kern="0" dirty="0">
                <a:latin typeface="Cambria" panose="02040503050406030204" pitchFamily="18" charset="0"/>
                <a:ea typeface="Cambria" panose="02040503050406030204" pitchFamily="18" charset="0"/>
              </a:rPr>
              <a:t>Budget indicatif 2025</a:t>
            </a:r>
          </a:p>
          <a:p>
            <a:pPr marL="171450" indent="-171450" defTabSz="457200" fontAlgn="auto">
              <a:lnSpc>
                <a:spcPct val="95000"/>
              </a:lnSpc>
              <a:spcBef>
                <a:spcPts val="0"/>
              </a:spcBef>
              <a:spcAft>
                <a:spcPts val="0"/>
              </a:spcAft>
              <a:buClr>
                <a:schemeClr val="tx1"/>
              </a:buClr>
              <a:buFontTx/>
              <a:buChar char="-"/>
              <a:defRPr/>
            </a:pPr>
            <a:r>
              <a:rPr lang="fr-FR" altLang="fr-FR" sz="1100" b="1" kern="0" dirty="0">
                <a:latin typeface="Cambria" panose="02040503050406030204" pitchFamily="18" charset="0"/>
                <a:ea typeface="Cambria" panose="02040503050406030204" pitchFamily="18" charset="0"/>
              </a:rPr>
              <a:t>MSCA/DN</a:t>
            </a:r>
            <a:r>
              <a:rPr lang="fr-FR" altLang="fr-FR" sz="1100" kern="0" dirty="0">
                <a:latin typeface="Cambria" panose="02040503050406030204" pitchFamily="18" charset="0"/>
                <a:ea typeface="Cambria" panose="02040503050406030204" pitchFamily="18" charset="0"/>
              </a:rPr>
              <a:t> : 458,66 M€</a:t>
            </a:r>
          </a:p>
          <a:p>
            <a:pPr marL="171450" indent="-171450" defTabSz="457200" fontAlgn="auto">
              <a:lnSpc>
                <a:spcPct val="95000"/>
              </a:lnSpc>
              <a:spcBef>
                <a:spcPts val="0"/>
              </a:spcBef>
              <a:spcAft>
                <a:spcPts val="0"/>
              </a:spcAft>
              <a:buClr>
                <a:schemeClr val="tx1"/>
              </a:buClr>
              <a:buFontTx/>
              <a:buChar char="-"/>
              <a:defRPr/>
            </a:pPr>
            <a:r>
              <a:rPr lang="fr-FR" altLang="fr-FR" sz="1100" b="1" kern="0" dirty="0">
                <a:latin typeface="Cambria" panose="02040503050406030204" pitchFamily="18" charset="0"/>
                <a:ea typeface="Cambria" panose="02040503050406030204" pitchFamily="18" charset="0"/>
              </a:rPr>
              <a:t>MSCA/PF</a:t>
            </a:r>
            <a:r>
              <a:rPr lang="fr-FR" altLang="fr-FR" sz="1100" kern="0" dirty="0">
                <a:latin typeface="Cambria" panose="02040503050406030204" pitchFamily="18" charset="0"/>
                <a:ea typeface="Cambria" panose="02040503050406030204" pitchFamily="18" charset="0"/>
              </a:rPr>
              <a:t> : 274,63 M€</a:t>
            </a:r>
          </a:p>
          <a:p>
            <a:pPr marL="171450" indent="-171450" defTabSz="457200" fontAlgn="auto">
              <a:lnSpc>
                <a:spcPct val="95000"/>
              </a:lnSpc>
              <a:spcBef>
                <a:spcPts val="0"/>
              </a:spcBef>
              <a:spcAft>
                <a:spcPts val="0"/>
              </a:spcAft>
              <a:buClr>
                <a:schemeClr val="tx1"/>
              </a:buClr>
              <a:buFontTx/>
              <a:buChar char="-"/>
              <a:defRPr/>
            </a:pPr>
            <a:r>
              <a:rPr lang="fr-FR" altLang="fr-FR" sz="1100" b="1" kern="0" dirty="0">
                <a:latin typeface="Cambria" panose="02040503050406030204" pitchFamily="18" charset="0"/>
                <a:ea typeface="Cambria" panose="02040503050406030204" pitchFamily="18" charset="0"/>
              </a:rPr>
              <a:t>MSCA/SE</a:t>
            </a:r>
            <a:r>
              <a:rPr lang="fr-FR" altLang="fr-FR" sz="1100" kern="0" dirty="0">
                <a:latin typeface="Cambria" panose="02040503050406030204" pitchFamily="18" charset="0"/>
                <a:ea typeface="Cambria" panose="02040503050406030204" pitchFamily="18" charset="0"/>
              </a:rPr>
              <a:t> : 82,76 M€</a:t>
            </a:r>
          </a:p>
          <a:p>
            <a:pPr marL="171450" indent="-171450" defTabSz="457200">
              <a:lnSpc>
                <a:spcPct val="95000"/>
              </a:lnSpc>
              <a:buClr>
                <a:srgbClr val="E95E3F"/>
              </a:buClr>
              <a:buFontTx/>
              <a:buChar char="-"/>
              <a:defRPr/>
            </a:pPr>
            <a:endParaRPr lang="fr-FR" altLang="fr-FR" sz="1100" kern="0" dirty="0">
              <a:latin typeface="Cambria" panose="02040503050406030204" pitchFamily="18" charset="0"/>
              <a:ea typeface="Cambria" panose="02040503050406030204" pitchFamily="18" charset="0"/>
            </a:endParaRPr>
          </a:p>
          <a:p>
            <a:pPr defTabSz="457200" fontAlgn="auto">
              <a:lnSpc>
                <a:spcPct val="95000"/>
              </a:lnSpc>
              <a:spcBef>
                <a:spcPts val="0"/>
              </a:spcBef>
              <a:spcAft>
                <a:spcPts val="0"/>
              </a:spcAft>
              <a:buClr>
                <a:srgbClr val="E95E3F"/>
              </a:buClr>
              <a:defRPr/>
            </a:pPr>
            <a:r>
              <a:rPr lang="fr-FR" altLang="fr-FR" sz="1100" b="1" kern="0" dirty="0">
                <a:latin typeface="Cambria" panose="02040503050406030204" pitchFamily="18" charset="0"/>
                <a:ea typeface="Cambria" panose="02040503050406030204" pitchFamily="18" charset="0"/>
              </a:rPr>
              <a:t>Calendrier</a:t>
            </a:r>
          </a:p>
          <a:p>
            <a:pPr marL="171450" indent="-171450" defTabSz="457200" fontAlgn="auto">
              <a:lnSpc>
                <a:spcPct val="95000"/>
              </a:lnSpc>
              <a:spcBef>
                <a:spcPts val="0"/>
              </a:spcBef>
              <a:spcAft>
                <a:spcPts val="0"/>
              </a:spcAft>
              <a:buClr>
                <a:schemeClr val="tx1"/>
              </a:buClr>
              <a:buFontTx/>
              <a:buChar char="-"/>
              <a:defRPr/>
            </a:pPr>
            <a:r>
              <a:rPr lang="fr-FR" altLang="fr-FR" sz="1100" b="1" kern="0" dirty="0">
                <a:latin typeface="Cambria" panose="02040503050406030204" pitchFamily="18" charset="0"/>
                <a:ea typeface="Cambria" panose="02040503050406030204" pitchFamily="18" charset="0"/>
              </a:rPr>
              <a:t>MSCA/DN</a:t>
            </a:r>
            <a:r>
              <a:rPr lang="fr-FR" altLang="fr-FR" sz="1100" kern="0" dirty="0">
                <a:latin typeface="Cambria" panose="02040503050406030204" pitchFamily="18" charset="0"/>
                <a:ea typeface="Cambria" panose="02040503050406030204" pitchFamily="18" charset="0"/>
              </a:rPr>
              <a:t> : Open = 28 mai 2025; DL = 25 </a:t>
            </a:r>
            <a:r>
              <a:rPr lang="fr-FR" altLang="fr-FR" sz="1100" kern="0" dirty="0" err="1">
                <a:latin typeface="Cambria" panose="02040503050406030204" pitchFamily="18" charset="0"/>
                <a:ea typeface="Cambria" panose="02040503050406030204" pitchFamily="18" charset="0"/>
              </a:rPr>
              <a:t>Nov</a:t>
            </a:r>
            <a:r>
              <a:rPr lang="fr-FR" altLang="fr-FR" sz="1100" kern="0" dirty="0">
                <a:latin typeface="Cambria" panose="02040503050406030204" pitchFamily="18" charset="0"/>
                <a:ea typeface="Cambria" panose="02040503050406030204" pitchFamily="18" charset="0"/>
              </a:rPr>
              <a:t> 2025.</a:t>
            </a:r>
          </a:p>
          <a:p>
            <a:pPr marL="171450" indent="-171450" defTabSz="457200" fontAlgn="auto">
              <a:lnSpc>
                <a:spcPct val="95000"/>
              </a:lnSpc>
              <a:spcBef>
                <a:spcPts val="0"/>
              </a:spcBef>
              <a:spcAft>
                <a:spcPts val="0"/>
              </a:spcAft>
              <a:buClr>
                <a:schemeClr val="tx1"/>
              </a:buClr>
              <a:buFontTx/>
              <a:buChar char="-"/>
              <a:defRPr/>
            </a:pPr>
            <a:r>
              <a:rPr lang="fr-FR" altLang="fr-FR" sz="1100" b="1" kern="0" dirty="0">
                <a:latin typeface="Cambria" panose="02040503050406030204" pitchFamily="18" charset="0"/>
                <a:ea typeface="Cambria" panose="02040503050406030204" pitchFamily="18" charset="0"/>
              </a:rPr>
              <a:t>MSCA/PF</a:t>
            </a:r>
            <a:r>
              <a:rPr lang="fr-FR" altLang="fr-FR" sz="1100" kern="0" dirty="0">
                <a:latin typeface="Cambria" panose="02040503050406030204" pitchFamily="18" charset="0"/>
                <a:ea typeface="Cambria" panose="02040503050406030204" pitchFamily="18" charset="0"/>
              </a:rPr>
              <a:t> : Open = 8 Mai 2025; DL = 10 Sept. 2025</a:t>
            </a:r>
          </a:p>
          <a:p>
            <a:pPr marL="171450" indent="-171450" defTabSz="457200" fontAlgn="auto">
              <a:lnSpc>
                <a:spcPct val="95000"/>
              </a:lnSpc>
              <a:spcBef>
                <a:spcPts val="0"/>
              </a:spcBef>
              <a:spcAft>
                <a:spcPts val="0"/>
              </a:spcAft>
              <a:buClr>
                <a:schemeClr val="tx1"/>
              </a:buClr>
              <a:buFontTx/>
              <a:buChar char="-"/>
              <a:defRPr/>
            </a:pPr>
            <a:r>
              <a:rPr lang="fr-FR" altLang="fr-FR" sz="1100" b="1" kern="0" dirty="0">
                <a:latin typeface="Cambria" panose="02040503050406030204" pitchFamily="18" charset="0"/>
                <a:ea typeface="Cambria" panose="02040503050406030204" pitchFamily="18" charset="0"/>
              </a:rPr>
              <a:t>MSCA/SE</a:t>
            </a:r>
            <a:r>
              <a:rPr lang="fr-FR" altLang="fr-FR" sz="1100" kern="0" dirty="0">
                <a:latin typeface="Cambria" panose="02040503050406030204" pitchFamily="18" charset="0"/>
                <a:ea typeface="Cambria" panose="02040503050406030204" pitchFamily="18" charset="0"/>
              </a:rPr>
              <a:t> : Open = 27 mars 2025; DL = 8 octobre 2025.</a:t>
            </a:r>
          </a:p>
          <a:p>
            <a:pPr marL="171450" indent="-171450" defTabSz="457200" fontAlgn="auto">
              <a:lnSpc>
                <a:spcPct val="95000"/>
              </a:lnSpc>
              <a:spcBef>
                <a:spcPts val="0"/>
              </a:spcBef>
              <a:spcAft>
                <a:spcPts val="0"/>
              </a:spcAft>
              <a:buClr>
                <a:schemeClr val="tx1"/>
              </a:buClr>
              <a:buFontTx/>
              <a:buChar char="-"/>
              <a:defRPr/>
            </a:pPr>
            <a:endParaRPr lang="fr-FR" altLang="fr-FR" sz="1100" kern="0" dirty="0">
              <a:latin typeface="Cambria" panose="02040503050406030204" pitchFamily="18" charset="0"/>
              <a:ea typeface="Cambria" panose="02040503050406030204" pitchFamily="18" charset="0"/>
            </a:endParaRPr>
          </a:p>
        </p:txBody>
      </p:sp>
      <p:sp>
        <p:nvSpPr>
          <p:cNvPr id="27" name="ZoneTexte 26">
            <a:extLst>
              <a:ext uri="{FF2B5EF4-FFF2-40B4-BE49-F238E27FC236}">
                <a16:creationId xmlns:a16="http://schemas.microsoft.com/office/drawing/2014/main" id="{73358852-5DEB-B69F-5729-6EA260024BB3}"/>
              </a:ext>
            </a:extLst>
          </p:cNvPr>
          <p:cNvSpPr txBox="1"/>
          <p:nvPr/>
        </p:nvSpPr>
        <p:spPr>
          <a:xfrm>
            <a:off x="1137219" y="1586224"/>
            <a:ext cx="9091448" cy="338554"/>
          </a:xfrm>
          <a:prstGeom prst="rect">
            <a:avLst/>
          </a:prstGeom>
          <a:noFill/>
        </p:spPr>
        <p:txBody>
          <a:bodyPr wrap="square" rtlCol="0">
            <a:spAutoFit/>
          </a:bodyPr>
          <a:lstStyle/>
          <a:p>
            <a:pPr algn="ctr" defTabSz="457200" eaLnBrk="0" hangingPunct="0"/>
            <a:r>
              <a:rPr lang="fr-FR" sz="1600" b="1" cap="small" dirty="0" err="1">
                <a:latin typeface="Cambria" panose="02040503050406030204" pitchFamily="18" charset="0"/>
                <a:ea typeface="Cambria" panose="02040503050406030204" pitchFamily="18" charset="0"/>
              </a:rPr>
              <a:t>msca</a:t>
            </a:r>
            <a:r>
              <a:rPr lang="fr-FR" sz="1600" b="1" cap="small" dirty="0">
                <a:latin typeface="Cambria" panose="02040503050406030204" pitchFamily="18" charset="0"/>
                <a:ea typeface="Cambria" panose="02040503050406030204" pitchFamily="18" charset="0"/>
              </a:rPr>
              <a:t>: </a:t>
            </a:r>
            <a:r>
              <a:rPr lang="en-US" sz="1600" b="1" cap="small" noProof="0" dirty="0">
                <a:latin typeface="Cambria" panose="02040503050406030204" pitchFamily="18" charset="0"/>
                <a:ea typeface="Cambria" panose="02040503050406030204" pitchFamily="18" charset="0"/>
              </a:rPr>
              <a:t>Marie </a:t>
            </a:r>
            <a:r>
              <a:rPr lang="en-US" sz="1600" b="1" cap="small" noProof="0" dirty="0" err="1">
                <a:latin typeface="Cambria" panose="02040503050406030204" pitchFamily="18" charset="0"/>
                <a:ea typeface="Cambria" panose="02040503050406030204" pitchFamily="18" charset="0"/>
              </a:rPr>
              <a:t>Skłodowska</a:t>
            </a:r>
            <a:r>
              <a:rPr lang="en-US" sz="1600" b="1" cap="small" noProof="0" dirty="0">
                <a:latin typeface="Cambria" panose="02040503050406030204" pitchFamily="18" charset="0"/>
                <a:ea typeface="Cambria" panose="02040503050406030204" pitchFamily="18" charset="0"/>
              </a:rPr>
              <a:t>-Curie Actions</a:t>
            </a:r>
            <a:endParaRPr lang="fr-FR" sz="1600" b="1" cap="small" dirty="0">
              <a:latin typeface="Cambria" panose="02040503050406030204" pitchFamily="18" charset="0"/>
              <a:ea typeface="Cambria" panose="02040503050406030204" pitchFamily="18" charset="0"/>
            </a:endParaRPr>
          </a:p>
        </p:txBody>
      </p:sp>
      <p:grpSp>
        <p:nvGrpSpPr>
          <p:cNvPr id="28" name="Group 4">
            <a:extLst>
              <a:ext uri="{FF2B5EF4-FFF2-40B4-BE49-F238E27FC236}">
                <a16:creationId xmlns:a16="http://schemas.microsoft.com/office/drawing/2014/main" id="{FFA48408-DE47-6974-7B3D-32DFCA75C002}"/>
              </a:ext>
            </a:extLst>
          </p:cNvPr>
          <p:cNvGrpSpPr>
            <a:grpSpLocks noChangeAspect="1"/>
          </p:cNvGrpSpPr>
          <p:nvPr/>
        </p:nvGrpSpPr>
        <p:grpSpPr bwMode="auto">
          <a:xfrm>
            <a:off x="5254001" y="537889"/>
            <a:ext cx="749232" cy="974538"/>
            <a:chOff x="4537" y="1305"/>
            <a:chExt cx="344" cy="420"/>
          </a:xfrm>
          <a:solidFill>
            <a:schemeClr val="accent1"/>
          </a:solidFill>
        </p:grpSpPr>
        <p:sp>
          <p:nvSpPr>
            <p:cNvPr id="29" name="Freeform 5">
              <a:extLst>
                <a:ext uri="{FF2B5EF4-FFF2-40B4-BE49-F238E27FC236}">
                  <a16:creationId xmlns:a16="http://schemas.microsoft.com/office/drawing/2014/main" id="{A7E27985-E081-BB64-B9CC-2180B357CB8B}"/>
                </a:ext>
              </a:extLst>
            </p:cNvPr>
            <p:cNvSpPr>
              <a:spLocks noEditPoints="1"/>
            </p:cNvSpPr>
            <p:nvPr/>
          </p:nvSpPr>
          <p:spPr bwMode="auto">
            <a:xfrm>
              <a:off x="4537" y="1305"/>
              <a:ext cx="344" cy="420"/>
            </a:xfrm>
            <a:custGeom>
              <a:avLst/>
              <a:gdLst>
                <a:gd name="T0" fmla="*/ 361 w 1376"/>
                <a:gd name="T1" fmla="*/ 33 h 1680"/>
                <a:gd name="T2" fmla="*/ 370 w 1376"/>
                <a:gd name="T3" fmla="*/ 25 h 1680"/>
                <a:gd name="T4" fmla="*/ 388 w 1376"/>
                <a:gd name="T5" fmla="*/ 13 h 1680"/>
                <a:gd name="T6" fmla="*/ 408 w 1376"/>
                <a:gd name="T7" fmla="*/ 6 h 1680"/>
                <a:gd name="T8" fmla="*/ 430 w 1376"/>
                <a:gd name="T9" fmla="*/ 1 h 1680"/>
                <a:gd name="T10" fmla="*/ 1264 w 1376"/>
                <a:gd name="T11" fmla="*/ 0 h 1680"/>
                <a:gd name="T12" fmla="*/ 1275 w 1376"/>
                <a:gd name="T13" fmla="*/ 1 h 1680"/>
                <a:gd name="T14" fmla="*/ 1298 w 1376"/>
                <a:gd name="T15" fmla="*/ 6 h 1680"/>
                <a:gd name="T16" fmla="*/ 1317 w 1376"/>
                <a:gd name="T17" fmla="*/ 13 h 1680"/>
                <a:gd name="T18" fmla="*/ 1335 w 1376"/>
                <a:gd name="T19" fmla="*/ 25 h 1680"/>
                <a:gd name="T20" fmla="*/ 1351 w 1376"/>
                <a:gd name="T21" fmla="*/ 41 h 1680"/>
                <a:gd name="T22" fmla="*/ 1363 w 1376"/>
                <a:gd name="T23" fmla="*/ 59 h 1680"/>
                <a:gd name="T24" fmla="*/ 1370 w 1376"/>
                <a:gd name="T25" fmla="*/ 79 h 1680"/>
                <a:gd name="T26" fmla="*/ 1375 w 1376"/>
                <a:gd name="T27" fmla="*/ 101 h 1680"/>
                <a:gd name="T28" fmla="*/ 1376 w 1376"/>
                <a:gd name="T29" fmla="*/ 1568 h 1680"/>
                <a:gd name="T30" fmla="*/ 1375 w 1376"/>
                <a:gd name="T31" fmla="*/ 1580 h 1680"/>
                <a:gd name="T32" fmla="*/ 1370 w 1376"/>
                <a:gd name="T33" fmla="*/ 1601 h 1680"/>
                <a:gd name="T34" fmla="*/ 1363 w 1376"/>
                <a:gd name="T35" fmla="*/ 1621 h 1680"/>
                <a:gd name="T36" fmla="*/ 1351 w 1376"/>
                <a:gd name="T37" fmla="*/ 1639 h 1680"/>
                <a:gd name="T38" fmla="*/ 1335 w 1376"/>
                <a:gd name="T39" fmla="*/ 1655 h 1680"/>
                <a:gd name="T40" fmla="*/ 1317 w 1376"/>
                <a:gd name="T41" fmla="*/ 1667 h 1680"/>
                <a:gd name="T42" fmla="*/ 1298 w 1376"/>
                <a:gd name="T43" fmla="*/ 1676 h 1680"/>
                <a:gd name="T44" fmla="*/ 1275 w 1376"/>
                <a:gd name="T45" fmla="*/ 1680 h 1680"/>
                <a:gd name="T46" fmla="*/ 111 w 1376"/>
                <a:gd name="T47" fmla="*/ 1680 h 1680"/>
                <a:gd name="T48" fmla="*/ 99 w 1376"/>
                <a:gd name="T49" fmla="*/ 1680 h 1680"/>
                <a:gd name="T50" fmla="*/ 77 w 1376"/>
                <a:gd name="T51" fmla="*/ 1676 h 1680"/>
                <a:gd name="T52" fmla="*/ 57 w 1376"/>
                <a:gd name="T53" fmla="*/ 1667 h 1680"/>
                <a:gd name="T54" fmla="*/ 40 w 1376"/>
                <a:gd name="T55" fmla="*/ 1655 h 1680"/>
                <a:gd name="T56" fmla="*/ 25 w 1376"/>
                <a:gd name="T57" fmla="*/ 1639 h 1680"/>
                <a:gd name="T58" fmla="*/ 13 w 1376"/>
                <a:gd name="T59" fmla="*/ 1621 h 1680"/>
                <a:gd name="T60" fmla="*/ 4 w 1376"/>
                <a:gd name="T61" fmla="*/ 1601 h 1680"/>
                <a:gd name="T62" fmla="*/ 0 w 1376"/>
                <a:gd name="T63" fmla="*/ 1580 h 1680"/>
                <a:gd name="T64" fmla="*/ 0 w 1376"/>
                <a:gd name="T65" fmla="*/ 442 h 1680"/>
                <a:gd name="T66" fmla="*/ 0 w 1376"/>
                <a:gd name="T67" fmla="*/ 431 h 1680"/>
                <a:gd name="T68" fmla="*/ 4 w 1376"/>
                <a:gd name="T69" fmla="*/ 409 h 1680"/>
                <a:gd name="T70" fmla="*/ 12 w 1376"/>
                <a:gd name="T71" fmla="*/ 390 h 1680"/>
                <a:gd name="T72" fmla="*/ 24 w 1376"/>
                <a:gd name="T73" fmla="*/ 371 h 1680"/>
                <a:gd name="T74" fmla="*/ 32 w 1376"/>
                <a:gd name="T75" fmla="*/ 363 h 1680"/>
                <a:gd name="T76" fmla="*/ 117 w 1376"/>
                <a:gd name="T77" fmla="*/ 473 h 1680"/>
                <a:gd name="T78" fmla="*/ 1258 w 1376"/>
                <a:gd name="T79" fmla="*/ 1562 h 1680"/>
                <a:gd name="T80" fmla="*/ 491 w 1376"/>
                <a:gd name="T81" fmla="*/ 118 h 1680"/>
                <a:gd name="T82" fmla="*/ 491 w 1376"/>
                <a:gd name="T83" fmla="*/ 382 h 1680"/>
                <a:gd name="T84" fmla="*/ 489 w 1376"/>
                <a:gd name="T85" fmla="*/ 401 h 1680"/>
                <a:gd name="T86" fmla="*/ 484 w 1376"/>
                <a:gd name="T87" fmla="*/ 418 h 1680"/>
                <a:gd name="T88" fmla="*/ 475 w 1376"/>
                <a:gd name="T89" fmla="*/ 434 h 1680"/>
                <a:gd name="T90" fmla="*/ 464 w 1376"/>
                <a:gd name="T91" fmla="*/ 447 h 1680"/>
                <a:gd name="T92" fmla="*/ 451 w 1376"/>
                <a:gd name="T93" fmla="*/ 457 h 1680"/>
                <a:gd name="T94" fmla="*/ 435 w 1376"/>
                <a:gd name="T95" fmla="*/ 466 h 1680"/>
                <a:gd name="T96" fmla="*/ 418 w 1376"/>
                <a:gd name="T97" fmla="*/ 470 h 1680"/>
                <a:gd name="T98" fmla="*/ 399 w 1376"/>
                <a:gd name="T99" fmla="*/ 473 h 1680"/>
                <a:gd name="T100" fmla="*/ 170 w 1376"/>
                <a:gd name="T101" fmla="*/ 394 h 1680"/>
                <a:gd name="T102" fmla="*/ 400 w 1376"/>
                <a:gd name="T103" fmla="*/ 394 h 1680"/>
                <a:gd name="T104" fmla="*/ 409 w 1376"/>
                <a:gd name="T105" fmla="*/ 391 h 1680"/>
                <a:gd name="T106" fmla="*/ 412 w 1376"/>
                <a:gd name="T107" fmla="*/ 382 h 1680"/>
                <a:gd name="T108" fmla="*/ 170 w 1376"/>
                <a:gd name="T109" fmla="*/ 394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76" h="1680">
                  <a:moveTo>
                    <a:pt x="32" y="363"/>
                  </a:moveTo>
                  <a:lnTo>
                    <a:pt x="361" y="33"/>
                  </a:lnTo>
                  <a:lnTo>
                    <a:pt x="361" y="33"/>
                  </a:lnTo>
                  <a:lnTo>
                    <a:pt x="370" y="25"/>
                  </a:lnTo>
                  <a:lnTo>
                    <a:pt x="379" y="19"/>
                  </a:lnTo>
                  <a:lnTo>
                    <a:pt x="388" y="13"/>
                  </a:lnTo>
                  <a:lnTo>
                    <a:pt x="398" y="9"/>
                  </a:lnTo>
                  <a:lnTo>
                    <a:pt x="408" y="6"/>
                  </a:lnTo>
                  <a:lnTo>
                    <a:pt x="419" y="2"/>
                  </a:lnTo>
                  <a:lnTo>
                    <a:pt x="430" y="1"/>
                  </a:lnTo>
                  <a:lnTo>
                    <a:pt x="441" y="0"/>
                  </a:lnTo>
                  <a:lnTo>
                    <a:pt x="1264" y="0"/>
                  </a:lnTo>
                  <a:lnTo>
                    <a:pt x="1264" y="0"/>
                  </a:lnTo>
                  <a:lnTo>
                    <a:pt x="1275" y="1"/>
                  </a:lnTo>
                  <a:lnTo>
                    <a:pt x="1286" y="2"/>
                  </a:lnTo>
                  <a:lnTo>
                    <a:pt x="1298" y="6"/>
                  </a:lnTo>
                  <a:lnTo>
                    <a:pt x="1307" y="9"/>
                  </a:lnTo>
                  <a:lnTo>
                    <a:pt x="1317" y="13"/>
                  </a:lnTo>
                  <a:lnTo>
                    <a:pt x="1326" y="19"/>
                  </a:lnTo>
                  <a:lnTo>
                    <a:pt x="1335" y="25"/>
                  </a:lnTo>
                  <a:lnTo>
                    <a:pt x="1343" y="33"/>
                  </a:lnTo>
                  <a:lnTo>
                    <a:pt x="1351" y="41"/>
                  </a:lnTo>
                  <a:lnTo>
                    <a:pt x="1357" y="50"/>
                  </a:lnTo>
                  <a:lnTo>
                    <a:pt x="1363" y="59"/>
                  </a:lnTo>
                  <a:lnTo>
                    <a:pt x="1367" y="69"/>
                  </a:lnTo>
                  <a:lnTo>
                    <a:pt x="1370" y="79"/>
                  </a:lnTo>
                  <a:lnTo>
                    <a:pt x="1374" y="90"/>
                  </a:lnTo>
                  <a:lnTo>
                    <a:pt x="1375" y="101"/>
                  </a:lnTo>
                  <a:lnTo>
                    <a:pt x="1376" y="112"/>
                  </a:lnTo>
                  <a:lnTo>
                    <a:pt x="1376" y="1568"/>
                  </a:lnTo>
                  <a:lnTo>
                    <a:pt x="1376" y="1568"/>
                  </a:lnTo>
                  <a:lnTo>
                    <a:pt x="1375" y="1580"/>
                  </a:lnTo>
                  <a:lnTo>
                    <a:pt x="1374" y="1591"/>
                  </a:lnTo>
                  <a:lnTo>
                    <a:pt x="1370" y="1601"/>
                  </a:lnTo>
                  <a:lnTo>
                    <a:pt x="1367" y="1612"/>
                  </a:lnTo>
                  <a:lnTo>
                    <a:pt x="1363" y="1621"/>
                  </a:lnTo>
                  <a:lnTo>
                    <a:pt x="1357" y="1631"/>
                  </a:lnTo>
                  <a:lnTo>
                    <a:pt x="1351" y="1639"/>
                  </a:lnTo>
                  <a:lnTo>
                    <a:pt x="1343" y="1648"/>
                  </a:lnTo>
                  <a:lnTo>
                    <a:pt x="1335" y="1655"/>
                  </a:lnTo>
                  <a:lnTo>
                    <a:pt x="1326" y="1661"/>
                  </a:lnTo>
                  <a:lnTo>
                    <a:pt x="1317" y="1667"/>
                  </a:lnTo>
                  <a:lnTo>
                    <a:pt x="1307" y="1671"/>
                  </a:lnTo>
                  <a:lnTo>
                    <a:pt x="1298" y="1676"/>
                  </a:lnTo>
                  <a:lnTo>
                    <a:pt x="1286" y="1678"/>
                  </a:lnTo>
                  <a:lnTo>
                    <a:pt x="1275" y="1680"/>
                  </a:lnTo>
                  <a:lnTo>
                    <a:pt x="1264" y="1680"/>
                  </a:lnTo>
                  <a:lnTo>
                    <a:pt x="111" y="1680"/>
                  </a:lnTo>
                  <a:lnTo>
                    <a:pt x="111" y="1680"/>
                  </a:lnTo>
                  <a:lnTo>
                    <a:pt x="99" y="1680"/>
                  </a:lnTo>
                  <a:lnTo>
                    <a:pt x="88" y="1678"/>
                  </a:lnTo>
                  <a:lnTo>
                    <a:pt x="77" y="1676"/>
                  </a:lnTo>
                  <a:lnTo>
                    <a:pt x="67" y="1671"/>
                  </a:lnTo>
                  <a:lnTo>
                    <a:pt x="57" y="1667"/>
                  </a:lnTo>
                  <a:lnTo>
                    <a:pt x="49" y="1661"/>
                  </a:lnTo>
                  <a:lnTo>
                    <a:pt x="40" y="1655"/>
                  </a:lnTo>
                  <a:lnTo>
                    <a:pt x="32" y="1648"/>
                  </a:lnTo>
                  <a:lnTo>
                    <a:pt x="25" y="1639"/>
                  </a:lnTo>
                  <a:lnTo>
                    <a:pt x="19" y="1631"/>
                  </a:lnTo>
                  <a:lnTo>
                    <a:pt x="13" y="1621"/>
                  </a:lnTo>
                  <a:lnTo>
                    <a:pt x="8" y="1612"/>
                  </a:lnTo>
                  <a:lnTo>
                    <a:pt x="4" y="1601"/>
                  </a:lnTo>
                  <a:lnTo>
                    <a:pt x="2" y="1591"/>
                  </a:lnTo>
                  <a:lnTo>
                    <a:pt x="0" y="1580"/>
                  </a:lnTo>
                  <a:lnTo>
                    <a:pt x="0" y="1568"/>
                  </a:lnTo>
                  <a:lnTo>
                    <a:pt x="0" y="442"/>
                  </a:lnTo>
                  <a:lnTo>
                    <a:pt x="0" y="442"/>
                  </a:lnTo>
                  <a:lnTo>
                    <a:pt x="0" y="431"/>
                  </a:lnTo>
                  <a:lnTo>
                    <a:pt x="1" y="421"/>
                  </a:lnTo>
                  <a:lnTo>
                    <a:pt x="4" y="409"/>
                  </a:lnTo>
                  <a:lnTo>
                    <a:pt x="8" y="400"/>
                  </a:lnTo>
                  <a:lnTo>
                    <a:pt x="12" y="390"/>
                  </a:lnTo>
                  <a:lnTo>
                    <a:pt x="18" y="380"/>
                  </a:lnTo>
                  <a:lnTo>
                    <a:pt x="24" y="371"/>
                  </a:lnTo>
                  <a:lnTo>
                    <a:pt x="32" y="363"/>
                  </a:lnTo>
                  <a:lnTo>
                    <a:pt x="32" y="363"/>
                  </a:lnTo>
                  <a:close/>
                  <a:moveTo>
                    <a:pt x="399" y="473"/>
                  </a:moveTo>
                  <a:lnTo>
                    <a:pt x="117" y="473"/>
                  </a:lnTo>
                  <a:lnTo>
                    <a:pt x="117" y="1562"/>
                  </a:lnTo>
                  <a:lnTo>
                    <a:pt x="1258" y="1562"/>
                  </a:lnTo>
                  <a:lnTo>
                    <a:pt x="1258" y="118"/>
                  </a:lnTo>
                  <a:lnTo>
                    <a:pt x="491" y="118"/>
                  </a:lnTo>
                  <a:lnTo>
                    <a:pt x="491" y="382"/>
                  </a:lnTo>
                  <a:lnTo>
                    <a:pt x="491" y="382"/>
                  </a:lnTo>
                  <a:lnTo>
                    <a:pt x="491" y="392"/>
                  </a:lnTo>
                  <a:lnTo>
                    <a:pt x="489" y="401"/>
                  </a:lnTo>
                  <a:lnTo>
                    <a:pt x="486" y="409"/>
                  </a:lnTo>
                  <a:lnTo>
                    <a:pt x="484" y="418"/>
                  </a:lnTo>
                  <a:lnTo>
                    <a:pt x="480" y="426"/>
                  </a:lnTo>
                  <a:lnTo>
                    <a:pt x="475" y="434"/>
                  </a:lnTo>
                  <a:lnTo>
                    <a:pt x="470" y="440"/>
                  </a:lnTo>
                  <a:lnTo>
                    <a:pt x="464" y="447"/>
                  </a:lnTo>
                  <a:lnTo>
                    <a:pt x="458" y="453"/>
                  </a:lnTo>
                  <a:lnTo>
                    <a:pt x="451" y="457"/>
                  </a:lnTo>
                  <a:lnTo>
                    <a:pt x="443" y="462"/>
                  </a:lnTo>
                  <a:lnTo>
                    <a:pt x="435" y="466"/>
                  </a:lnTo>
                  <a:lnTo>
                    <a:pt x="427" y="468"/>
                  </a:lnTo>
                  <a:lnTo>
                    <a:pt x="418" y="470"/>
                  </a:lnTo>
                  <a:lnTo>
                    <a:pt x="409" y="473"/>
                  </a:lnTo>
                  <a:lnTo>
                    <a:pt x="399" y="473"/>
                  </a:lnTo>
                  <a:lnTo>
                    <a:pt x="399" y="473"/>
                  </a:lnTo>
                  <a:close/>
                  <a:moveTo>
                    <a:pt x="170" y="394"/>
                  </a:moveTo>
                  <a:lnTo>
                    <a:pt x="400" y="394"/>
                  </a:lnTo>
                  <a:lnTo>
                    <a:pt x="400" y="394"/>
                  </a:lnTo>
                  <a:lnTo>
                    <a:pt x="405" y="393"/>
                  </a:lnTo>
                  <a:lnTo>
                    <a:pt x="409" y="391"/>
                  </a:lnTo>
                  <a:lnTo>
                    <a:pt x="411" y="387"/>
                  </a:lnTo>
                  <a:lnTo>
                    <a:pt x="412" y="382"/>
                  </a:lnTo>
                  <a:lnTo>
                    <a:pt x="412" y="149"/>
                  </a:lnTo>
                  <a:lnTo>
                    <a:pt x="170" y="394"/>
                  </a:lnTo>
                  <a:lnTo>
                    <a:pt x="170" y="3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0D3267"/>
                </a:solidFill>
                <a:latin typeface="Cambria" panose="02040503050406030204" pitchFamily="18" charset="0"/>
                <a:ea typeface="Cambria" panose="02040503050406030204" pitchFamily="18" charset="0"/>
              </a:endParaRPr>
            </a:p>
          </p:txBody>
        </p:sp>
        <p:sp>
          <p:nvSpPr>
            <p:cNvPr id="30" name="Freeform 6">
              <a:extLst>
                <a:ext uri="{FF2B5EF4-FFF2-40B4-BE49-F238E27FC236}">
                  <a16:creationId xmlns:a16="http://schemas.microsoft.com/office/drawing/2014/main" id="{CDF48CC4-85E6-ED6D-F7A7-9306507A7D22}"/>
                </a:ext>
              </a:extLst>
            </p:cNvPr>
            <p:cNvSpPr>
              <a:spLocks noEditPoints="1"/>
            </p:cNvSpPr>
            <p:nvPr/>
          </p:nvSpPr>
          <p:spPr bwMode="auto">
            <a:xfrm>
              <a:off x="4586" y="1400"/>
              <a:ext cx="246" cy="259"/>
            </a:xfrm>
            <a:custGeom>
              <a:avLst/>
              <a:gdLst>
                <a:gd name="T0" fmla="*/ 327 w 983"/>
                <a:gd name="T1" fmla="*/ 951 h 1037"/>
                <a:gd name="T2" fmla="*/ 246 w 983"/>
                <a:gd name="T3" fmla="*/ 1022 h 1037"/>
                <a:gd name="T4" fmla="*/ 125 w 983"/>
                <a:gd name="T5" fmla="*/ 1029 h 1037"/>
                <a:gd name="T6" fmla="*/ 31 w 983"/>
                <a:gd name="T7" fmla="*/ 958 h 1037"/>
                <a:gd name="T8" fmla="*/ 1 w 983"/>
                <a:gd name="T9" fmla="*/ 840 h 1037"/>
                <a:gd name="T10" fmla="*/ 52 w 983"/>
                <a:gd name="T11" fmla="*/ 731 h 1037"/>
                <a:gd name="T12" fmla="*/ 149 w 983"/>
                <a:gd name="T13" fmla="*/ 681 h 1037"/>
                <a:gd name="T14" fmla="*/ 108 w 983"/>
                <a:gd name="T15" fmla="*/ 535 h 1037"/>
                <a:gd name="T16" fmla="*/ 182 w 983"/>
                <a:gd name="T17" fmla="*/ 507 h 1037"/>
                <a:gd name="T18" fmla="*/ 296 w 983"/>
                <a:gd name="T19" fmla="*/ 294 h 1037"/>
                <a:gd name="T20" fmla="*/ 445 w 983"/>
                <a:gd name="T21" fmla="*/ 181 h 1037"/>
                <a:gd name="T22" fmla="*/ 526 w 983"/>
                <a:gd name="T23" fmla="*/ 32 h 1037"/>
                <a:gd name="T24" fmla="*/ 945 w 983"/>
                <a:gd name="T25" fmla="*/ 0 h 1037"/>
                <a:gd name="T26" fmla="*/ 982 w 983"/>
                <a:gd name="T27" fmla="*/ 32 h 1037"/>
                <a:gd name="T28" fmla="*/ 966 w 983"/>
                <a:gd name="T29" fmla="*/ 347 h 1037"/>
                <a:gd name="T30" fmla="*/ 903 w 983"/>
                <a:gd name="T31" fmla="*/ 459 h 1037"/>
                <a:gd name="T32" fmla="*/ 896 w 983"/>
                <a:gd name="T33" fmla="*/ 502 h 1037"/>
                <a:gd name="T34" fmla="*/ 861 w 983"/>
                <a:gd name="T35" fmla="*/ 688 h 1037"/>
                <a:gd name="T36" fmla="*/ 942 w 983"/>
                <a:gd name="T37" fmla="*/ 745 h 1037"/>
                <a:gd name="T38" fmla="*/ 983 w 983"/>
                <a:gd name="T39" fmla="*/ 857 h 1037"/>
                <a:gd name="T40" fmla="*/ 931 w 983"/>
                <a:gd name="T41" fmla="*/ 985 h 1037"/>
                <a:gd name="T42" fmla="*/ 824 w 983"/>
                <a:gd name="T43" fmla="*/ 1036 h 1037"/>
                <a:gd name="T44" fmla="*/ 708 w 983"/>
                <a:gd name="T45" fmla="*/ 1006 h 1037"/>
                <a:gd name="T46" fmla="*/ 642 w 983"/>
                <a:gd name="T47" fmla="*/ 922 h 1037"/>
                <a:gd name="T48" fmla="*/ 508 w 983"/>
                <a:gd name="T49" fmla="*/ 965 h 1037"/>
                <a:gd name="T50" fmla="*/ 485 w 983"/>
                <a:gd name="T51" fmla="*/ 936 h 1037"/>
                <a:gd name="T52" fmla="*/ 422 w 983"/>
                <a:gd name="T53" fmla="*/ 253 h 1037"/>
                <a:gd name="T54" fmla="*/ 281 w 983"/>
                <a:gd name="T55" fmla="*/ 404 h 1037"/>
                <a:gd name="T56" fmla="*/ 284 w 983"/>
                <a:gd name="T57" fmla="*/ 569 h 1037"/>
                <a:gd name="T58" fmla="*/ 294 w 983"/>
                <a:gd name="T59" fmla="*/ 610 h 1037"/>
                <a:gd name="T60" fmla="*/ 270 w 983"/>
                <a:gd name="T61" fmla="*/ 707 h 1037"/>
                <a:gd name="T62" fmla="*/ 335 w 983"/>
                <a:gd name="T63" fmla="*/ 778 h 1037"/>
                <a:gd name="T64" fmla="*/ 486 w 983"/>
                <a:gd name="T65" fmla="*/ 771 h 1037"/>
                <a:gd name="T66" fmla="*/ 631 w 983"/>
                <a:gd name="T67" fmla="*/ 841 h 1037"/>
                <a:gd name="T68" fmla="*/ 672 w 983"/>
                <a:gd name="T69" fmla="*/ 742 h 1037"/>
                <a:gd name="T70" fmla="*/ 752 w 983"/>
                <a:gd name="T71" fmla="*/ 688 h 1037"/>
                <a:gd name="T72" fmla="*/ 716 w 983"/>
                <a:gd name="T73" fmla="*/ 502 h 1037"/>
                <a:gd name="T74" fmla="*/ 789 w 983"/>
                <a:gd name="T75" fmla="*/ 358 h 1037"/>
                <a:gd name="T76" fmla="*/ 536 w 983"/>
                <a:gd name="T77" fmla="*/ 343 h 1037"/>
                <a:gd name="T78" fmla="*/ 603 w 983"/>
                <a:gd name="T79" fmla="*/ 78 h 1037"/>
                <a:gd name="T80" fmla="*/ 862 w 983"/>
                <a:gd name="T81" fmla="*/ 776 h 1037"/>
                <a:gd name="T82" fmla="*/ 796 w 983"/>
                <a:gd name="T83" fmla="*/ 759 h 1037"/>
                <a:gd name="T84" fmla="*/ 737 w 983"/>
                <a:gd name="T85" fmla="*/ 788 h 1037"/>
                <a:gd name="T86" fmla="*/ 708 w 983"/>
                <a:gd name="T87" fmla="*/ 857 h 1037"/>
                <a:gd name="T88" fmla="*/ 730 w 983"/>
                <a:gd name="T89" fmla="*/ 922 h 1037"/>
                <a:gd name="T90" fmla="*/ 787 w 983"/>
                <a:gd name="T91" fmla="*/ 956 h 1037"/>
                <a:gd name="T92" fmla="*/ 854 w 983"/>
                <a:gd name="T93" fmla="*/ 946 h 1037"/>
                <a:gd name="T94" fmla="*/ 897 w 983"/>
                <a:gd name="T95" fmla="*/ 897 h 1037"/>
                <a:gd name="T96" fmla="*/ 900 w 983"/>
                <a:gd name="T97" fmla="*/ 829 h 1037"/>
                <a:gd name="T98" fmla="*/ 247 w 983"/>
                <a:gd name="T99" fmla="*/ 788 h 1037"/>
                <a:gd name="T100" fmla="*/ 176 w 983"/>
                <a:gd name="T101" fmla="*/ 758 h 1037"/>
                <a:gd name="T102" fmla="*/ 113 w 983"/>
                <a:gd name="T103" fmla="*/ 781 h 1037"/>
                <a:gd name="T104" fmla="*/ 80 w 983"/>
                <a:gd name="T105" fmla="*/ 837 h 1037"/>
                <a:gd name="T106" fmla="*/ 90 w 983"/>
                <a:gd name="T107" fmla="*/ 905 h 1037"/>
                <a:gd name="T108" fmla="*/ 139 w 983"/>
                <a:gd name="T109" fmla="*/ 950 h 1037"/>
                <a:gd name="T110" fmla="*/ 206 w 983"/>
                <a:gd name="T111" fmla="*/ 954 h 1037"/>
                <a:gd name="T112" fmla="*/ 258 w 983"/>
                <a:gd name="T113" fmla="*/ 914 h 1037"/>
                <a:gd name="T114" fmla="*/ 275 w 983"/>
                <a:gd name="T115" fmla="*/ 847 h 1037"/>
                <a:gd name="T116" fmla="*/ 247 w 983"/>
                <a:gd name="T117" fmla="*/ 788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83" h="1037">
                  <a:moveTo>
                    <a:pt x="485" y="886"/>
                  </a:moveTo>
                  <a:lnTo>
                    <a:pt x="351" y="886"/>
                  </a:lnTo>
                  <a:lnTo>
                    <a:pt x="351" y="886"/>
                  </a:lnTo>
                  <a:lnTo>
                    <a:pt x="349" y="899"/>
                  </a:lnTo>
                  <a:lnTo>
                    <a:pt x="344" y="914"/>
                  </a:lnTo>
                  <a:lnTo>
                    <a:pt x="340" y="927"/>
                  </a:lnTo>
                  <a:lnTo>
                    <a:pt x="335" y="939"/>
                  </a:lnTo>
                  <a:lnTo>
                    <a:pt x="327" y="951"/>
                  </a:lnTo>
                  <a:lnTo>
                    <a:pt x="320" y="964"/>
                  </a:lnTo>
                  <a:lnTo>
                    <a:pt x="311" y="974"/>
                  </a:lnTo>
                  <a:lnTo>
                    <a:pt x="301" y="985"/>
                  </a:lnTo>
                  <a:lnTo>
                    <a:pt x="301" y="985"/>
                  </a:lnTo>
                  <a:lnTo>
                    <a:pt x="289" y="996"/>
                  </a:lnTo>
                  <a:lnTo>
                    <a:pt x="276" y="1006"/>
                  </a:lnTo>
                  <a:lnTo>
                    <a:pt x="262" y="1015"/>
                  </a:lnTo>
                  <a:lnTo>
                    <a:pt x="246" y="1022"/>
                  </a:lnTo>
                  <a:lnTo>
                    <a:pt x="230" y="1029"/>
                  </a:lnTo>
                  <a:lnTo>
                    <a:pt x="213" y="1033"/>
                  </a:lnTo>
                  <a:lnTo>
                    <a:pt x="195" y="1036"/>
                  </a:lnTo>
                  <a:lnTo>
                    <a:pt x="176" y="1037"/>
                  </a:lnTo>
                  <a:lnTo>
                    <a:pt x="176" y="1037"/>
                  </a:lnTo>
                  <a:lnTo>
                    <a:pt x="159" y="1036"/>
                  </a:lnTo>
                  <a:lnTo>
                    <a:pt x="141" y="1033"/>
                  </a:lnTo>
                  <a:lnTo>
                    <a:pt x="125" y="1029"/>
                  </a:lnTo>
                  <a:lnTo>
                    <a:pt x="108" y="1022"/>
                  </a:lnTo>
                  <a:lnTo>
                    <a:pt x="92" y="1015"/>
                  </a:lnTo>
                  <a:lnTo>
                    <a:pt x="78" y="1006"/>
                  </a:lnTo>
                  <a:lnTo>
                    <a:pt x="65" y="996"/>
                  </a:lnTo>
                  <a:lnTo>
                    <a:pt x="52" y="985"/>
                  </a:lnTo>
                  <a:lnTo>
                    <a:pt x="52" y="985"/>
                  </a:lnTo>
                  <a:lnTo>
                    <a:pt x="41" y="971"/>
                  </a:lnTo>
                  <a:lnTo>
                    <a:pt x="31" y="958"/>
                  </a:lnTo>
                  <a:lnTo>
                    <a:pt x="22" y="943"/>
                  </a:lnTo>
                  <a:lnTo>
                    <a:pt x="14" y="927"/>
                  </a:lnTo>
                  <a:lnTo>
                    <a:pt x="8" y="911"/>
                  </a:lnTo>
                  <a:lnTo>
                    <a:pt x="4" y="894"/>
                  </a:lnTo>
                  <a:lnTo>
                    <a:pt x="1" y="876"/>
                  </a:lnTo>
                  <a:lnTo>
                    <a:pt x="0" y="857"/>
                  </a:lnTo>
                  <a:lnTo>
                    <a:pt x="0" y="857"/>
                  </a:lnTo>
                  <a:lnTo>
                    <a:pt x="1" y="840"/>
                  </a:lnTo>
                  <a:lnTo>
                    <a:pt x="4" y="822"/>
                  </a:lnTo>
                  <a:lnTo>
                    <a:pt x="8" y="804"/>
                  </a:lnTo>
                  <a:lnTo>
                    <a:pt x="14" y="789"/>
                  </a:lnTo>
                  <a:lnTo>
                    <a:pt x="22" y="773"/>
                  </a:lnTo>
                  <a:lnTo>
                    <a:pt x="31" y="758"/>
                  </a:lnTo>
                  <a:lnTo>
                    <a:pt x="41" y="745"/>
                  </a:lnTo>
                  <a:lnTo>
                    <a:pt x="52" y="731"/>
                  </a:lnTo>
                  <a:lnTo>
                    <a:pt x="52" y="731"/>
                  </a:lnTo>
                  <a:lnTo>
                    <a:pt x="62" y="722"/>
                  </a:lnTo>
                  <a:lnTo>
                    <a:pt x="73" y="714"/>
                  </a:lnTo>
                  <a:lnTo>
                    <a:pt x="84" y="706"/>
                  </a:lnTo>
                  <a:lnTo>
                    <a:pt x="96" y="699"/>
                  </a:lnTo>
                  <a:lnTo>
                    <a:pt x="109" y="693"/>
                  </a:lnTo>
                  <a:lnTo>
                    <a:pt x="122" y="688"/>
                  </a:lnTo>
                  <a:lnTo>
                    <a:pt x="136" y="685"/>
                  </a:lnTo>
                  <a:lnTo>
                    <a:pt x="149" y="681"/>
                  </a:lnTo>
                  <a:lnTo>
                    <a:pt x="99" y="572"/>
                  </a:lnTo>
                  <a:lnTo>
                    <a:pt x="99" y="572"/>
                  </a:lnTo>
                  <a:lnTo>
                    <a:pt x="97" y="565"/>
                  </a:lnTo>
                  <a:lnTo>
                    <a:pt x="96" y="557"/>
                  </a:lnTo>
                  <a:lnTo>
                    <a:pt x="97" y="550"/>
                  </a:lnTo>
                  <a:lnTo>
                    <a:pt x="99" y="543"/>
                  </a:lnTo>
                  <a:lnTo>
                    <a:pt x="105" y="538"/>
                  </a:lnTo>
                  <a:lnTo>
                    <a:pt x="108" y="535"/>
                  </a:lnTo>
                  <a:lnTo>
                    <a:pt x="111" y="533"/>
                  </a:lnTo>
                  <a:lnTo>
                    <a:pt x="115" y="532"/>
                  </a:lnTo>
                  <a:lnTo>
                    <a:pt x="120" y="531"/>
                  </a:lnTo>
                  <a:lnTo>
                    <a:pt x="125" y="532"/>
                  </a:lnTo>
                  <a:lnTo>
                    <a:pt x="130" y="532"/>
                  </a:lnTo>
                  <a:lnTo>
                    <a:pt x="174" y="543"/>
                  </a:lnTo>
                  <a:lnTo>
                    <a:pt x="174" y="543"/>
                  </a:lnTo>
                  <a:lnTo>
                    <a:pt x="182" y="507"/>
                  </a:lnTo>
                  <a:lnTo>
                    <a:pt x="193" y="472"/>
                  </a:lnTo>
                  <a:lnTo>
                    <a:pt x="206" y="439"/>
                  </a:lnTo>
                  <a:lnTo>
                    <a:pt x="221" y="407"/>
                  </a:lnTo>
                  <a:lnTo>
                    <a:pt x="237" y="377"/>
                  </a:lnTo>
                  <a:lnTo>
                    <a:pt x="255" y="347"/>
                  </a:lnTo>
                  <a:lnTo>
                    <a:pt x="275" y="321"/>
                  </a:lnTo>
                  <a:lnTo>
                    <a:pt x="296" y="294"/>
                  </a:lnTo>
                  <a:lnTo>
                    <a:pt x="296" y="294"/>
                  </a:lnTo>
                  <a:lnTo>
                    <a:pt x="320" y="269"/>
                  </a:lnTo>
                  <a:lnTo>
                    <a:pt x="346" y="245"/>
                  </a:lnTo>
                  <a:lnTo>
                    <a:pt x="373" y="224"/>
                  </a:lnTo>
                  <a:lnTo>
                    <a:pt x="386" y="214"/>
                  </a:lnTo>
                  <a:lnTo>
                    <a:pt x="401" y="204"/>
                  </a:lnTo>
                  <a:lnTo>
                    <a:pt x="415" y="197"/>
                  </a:lnTo>
                  <a:lnTo>
                    <a:pt x="431" y="188"/>
                  </a:lnTo>
                  <a:lnTo>
                    <a:pt x="445" y="181"/>
                  </a:lnTo>
                  <a:lnTo>
                    <a:pt x="461" y="175"/>
                  </a:lnTo>
                  <a:lnTo>
                    <a:pt x="476" y="168"/>
                  </a:lnTo>
                  <a:lnTo>
                    <a:pt x="493" y="164"/>
                  </a:lnTo>
                  <a:lnTo>
                    <a:pt x="508" y="158"/>
                  </a:lnTo>
                  <a:lnTo>
                    <a:pt x="525" y="155"/>
                  </a:lnTo>
                  <a:lnTo>
                    <a:pt x="525" y="40"/>
                  </a:lnTo>
                  <a:lnTo>
                    <a:pt x="525" y="40"/>
                  </a:lnTo>
                  <a:lnTo>
                    <a:pt x="526" y="32"/>
                  </a:lnTo>
                  <a:lnTo>
                    <a:pt x="528" y="24"/>
                  </a:lnTo>
                  <a:lnTo>
                    <a:pt x="532" y="17"/>
                  </a:lnTo>
                  <a:lnTo>
                    <a:pt x="538" y="12"/>
                  </a:lnTo>
                  <a:lnTo>
                    <a:pt x="543" y="6"/>
                  </a:lnTo>
                  <a:lnTo>
                    <a:pt x="551" y="3"/>
                  </a:lnTo>
                  <a:lnTo>
                    <a:pt x="559" y="1"/>
                  </a:lnTo>
                  <a:lnTo>
                    <a:pt x="567" y="0"/>
                  </a:lnTo>
                  <a:lnTo>
                    <a:pt x="945" y="0"/>
                  </a:lnTo>
                  <a:lnTo>
                    <a:pt x="945" y="0"/>
                  </a:lnTo>
                  <a:lnTo>
                    <a:pt x="952" y="1"/>
                  </a:lnTo>
                  <a:lnTo>
                    <a:pt x="959" y="3"/>
                  </a:lnTo>
                  <a:lnTo>
                    <a:pt x="966" y="6"/>
                  </a:lnTo>
                  <a:lnTo>
                    <a:pt x="972" y="12"/>
                  </a:lnTo>
                  <a:lnTo>
                    <a:pt x="977" y="17"/>
                  </a:lnTo>
                  <a:lnTo>
                    <a:pt x="980" y="24"/>
                  </a:lnTo>
                  <a:lnTo>
                    <a:pt x="982" y="32"/>
                  </a:lnTo>
                  <a:lnTo>
                    <a:pt x="983" y="40"/>
                  </a:lnTo>
                  <a:lnTo>
                    <a:pt x="983" y="315"/>
                  </a:lnTo>
                  <a:lnTo>
                    <a:pt x="983" y="315"/>
                  </a:lnTo>
                  <a:lnTo>
                    <a:pt x="982" y="323"/>
                  </a:lnTo>
                  <a:lnTo>
                    <a:pt x="980" y="331"/>
                  </a:lnTo>
                  <a:lnTo>
                    <a:pt x="977" y="337"/>
                  </a:lnTo>
                  <a:lnTo>
                    <a:pt x="972" y="343"/>
                  </a:lnTo>
                  <a:lnTo>
                    <a:pt x="966" y="347"/>
                  </a:lnTo>
                  <a:lnTo>
                    <a:pt x="959" y="352"/>
                  </a:lnTo>
                  <a:lnTo>
                    <a:pt x="952" y="354"/>
                  </a:lnTo>
                  <a:lnTo>
                    <a:pt x="945" y="354"/>
                  </a:lnTo>
                  <a:lnTo>
                    <a:pt x="820" y="354"/>
                  </a:lnTo>
                  <a:lnTo>
                    <a:pt x="820" y="354"/>
                  </a:lnTo>
                  <a:lnTo>
                    <a:pt x="824" y="358"/>
                  </a:lnTo>
                  <a:lnTo>
                    <a:pt x="903" y="459"/>
                  </a:lnTo>
                  <a:lnTo>
                    <a:pt x="903" y="459"/>
                  </a:lnTo>
                  <a:lnTo>
                    <a:pt x="907" y="465"/>
                  </a:lnTo>
                  <a:lnTo>
                    <a:pt x="909" y="472"/>
                  </a:lnTo>
                  <a:lnTo>
                    <a:pt x="910" y="480"/>
                  </a:lnTo>
                  <a:lnTo>
                    <a:pt x="909" y="487"/>
                  </a:lnTo>
                  <a:lnTo>
                    <a:pt x="906" y="494"/>
                  </a:lnTo>
                  <a:lnTo>
                    <a:pt x="904" y="498"/>
                  </a:lnTo>
                  <a:lnTo>
                    <a:pt x="900" y="500"/>
                  </a:lnTo>
                  <a:lnTo>
                    <a:pt x="896" y="502"/>
                  </a:lnTo>
                  <a:lnTo>
                    <a:pt x="893" y="503"/>
                  </a:lnTo>
                  <a:lnTo>
                    <a:pt x="887" y="504"/>
                  </a:lnTo>
                  <a:lnTo>
                    <a:pt x="882" y="505"/>
                  </a:lnTo>
                  <a:lnTo>
                    <a:pt x="833" y="505"/>
                  </a:lnTo>
                  <a:lnTo>
                    <a:pt x="833" y="681"/>
                  </a:lnTo>
                  <a:lnTo>
                    <a:pt x="833" y="681"/>
                  </a:lnTo>
                  <a:lnTo>
                    <a:pt x="846" y="684"/>
                  </a:lnTo>
                  <a:lnTo>
                    <a:pt x="861" y="688"/>
                  </a:lnTo>
                  <a:lnTo>
                    <a:pt x="874" y="693"/>
                  </a:lnTo>
                  <a:lnTo>
                    <a:pt x="886" y="699"/>
                  </a:lnTo>
                  <a:lnTo>
                    <a:pt x="899" y="706"/>
                  </a:lnTo>
                  <a:lnTo>
                    <a:pt x="910" y="714"/>
                  </a:lnTo>
                  <a:lnTo>
                    <a:pt x="921" y="722"/>
                  </a:lnTo>
                  <a:lnTo>
                    <a:pt x="931" y="731"/>
                  </a:lnTo>
                  <a:lnTo>
                    <a:pt x="931" y="731"/>
                  </a:lnTo>
                  <a:lnTo>
                    <a:pt x="942" y="745"/>
                  </a:lnTo>
                  <a:lnTo>
                    <a:pt x="953" y="758"/>
                  </a:lnTo>
                  <a:lnTo>
                    <a:pt x="962" y="773"/>
                  </a:lnTo>
                  <a:lnTo>
                    <a:pt x="969" y="789"/>
                  </a:lnTo>
                  <a:lnTo>
                    <a:pt x="976" y="804"/>
                  </a:lnTo>
                  <a:lnTo>
                    <a:pt x="980" y="822"/>
                  </a:lnTo>
                  <a:lnTo>
                    <a:pt x="982" y="840"/>
                  </a:lnTo>
                  <a:lnTo>
                    <a:pt x="983" y="857"/>
                  </a:lnTo>
                  <a:lnTo>
                    <a:pt x="983" y="857"/>
                  </a:lnTo>
                  <a:lnTo>
                    <a:pt x="982" y="876"/>
                  </a:lnTo>
                  <a:lnTo>
                    <a:pt x="980" y="894"/>
                  </a:lnTo>
                  <a:lnTo>
                    <a:pt x="976" y="911"/>
                  </a:lnTo>
                  <a:lnTo>
                    <a:pt x="969" y="927"/>
                  </a:lnTo>
                  <a:lnTo>
                    <a:pt x="962" y="943"/>
                  </a:lnTo>
                  <a:lnTo>
                    <a:pt x="953" y="958"/>
                  </a:lnTo>
                  <a:lnTo>
                    <a:pt x="942" y="971"/>
                  </a:lnTo>
                  <a:lnTo>
                    <a:pt x="931" y="985"/>
                  </a:lnTo>
                  <a:lnTo>
                    <a:pt x="931" y="985"/>
                  </a:lnTo>
                  <a:lnTo>
                    <a:pt x="919" y="996"/>
                  </a:lnTo>
                  <a:lnTo>
                    <a:pt x="905" y="1006"/>
                  </a:lnTo>
                  <a:lnTo>
                    <a:pt x="890" y="1015"/>
                  </a:lnTo>
                  <a:lnTo>
                    <a:pt x="875" y="1022"/>
                  </a:lnTo>
                  <a:lnTo>
                    <a:pt x="859" y="1029"/>
                  </a:lnTo>
                  <a:lnTo>
                    <a:pt x="842" y="1033"/>
                  </a:lnTo>
                  <a:lnTo>
                    <a:pt x="824" y="1036"/>
                  </a:lnTo>
                  <a:lnTo>
                    <a:pt x="806" y="1037"/>
                  </a:lnTo>
                  <a:lnTo>
                    <a:pt x="806" y="1037"/>
                  </a:lnTo>
                  <a:lnTo>
                    <a:pt x="789" y="1036"/>
                  </a:lnTo>
                  <a:lnTo>
                    <a:pt x="771" y="1033"/>
                  </a:lnTo>
                  <a:lnTo>
                    <a:pt x="754" y="1029"/>
                  </a:lnTo>
                  <a:lnTo>
                    <a:pt x="738" y="1022"/>
                  </a:lnTo>
                  <a:lnTo>
                    <a:pt x="722" y="1015"/>
                  </a:lnTo>
                  <a:lnTo>
                    <a:pt x="708" y="1006"/>
                  </a:lnTo>
                  <a:lnTo>
                    <a:pt x="694" y="996"/>
                  </a:lnTo>
                  <a:lnTo>
                    <a:pt x="682" y="985"/>
                  </a:lnTo>
                  <a:lnTo>
                    <a:pt x="682" y="985"/>
                  </a:lnTo>
                  <a:lnTo>
                    <a:pt x="672" y="974"/>
                  </a:lnTo>
                  <a:lnTo>
                    <a:pt x="663" y="961"/>
                  </a:lnTo>
                  <a:lnTo>
                    <a:pt x="654" y="949"/>
                  </a:lnTo>
                  <a:lnTo>
                    <a:pt x="647" y="936"/>
                  </a:lnTo>
                  <a:lnTo>
                    <a:pt x="642" y="922"/>
                  </a:lnTo>
                  <a:lnTo>
                    <a:pt x="636" y="907"/>
                  </a:lnTo>
                  <a:lnTo>
                    <a:pt x="633" y="893"/>
                  </a:lnTo>
                  <a:lnTo>
                    <a:pt x="631" y="877"/>
                  </a:lnTo>
                  <a:lnTo>
                    <a:pt x="528" y="957"/>
                  </a:lnTo>
                  <a:lnTo>
                    <a:pt x="528" y="957"/>
                  </a:lnTo>
                  <a:lnTo>
                    <a:pt x="522" y="961"/>
                  </a:lnTo>
                  <a:lnTo>
                    <a:pt x="516" y="964"/>
                  </a:lnTo>
                  <a:lnTo>
                    <a:pt x="508" y="965"/>
                  </a:lnTo>
                  <a:lnTo>
                    <a:pt x="501" y="964"/>
                  </a:lnTo>
                  <a:lnTo>
                    <a:pt x="495" y="959"/>
                  </a:lnTo>
                  <a:lnTo>
                    <a:pt x="493" y="957"/>
                  </a:lnTo>
                  <a:lnTo>
                    <a:pt x="490" y="954"/>
                  </a:lnTo>
                  <a:lnTo>
                    <a:pt x="488" y="950"/>
                  </a:lnTo>
                  <a:lnTo>
                    <a:pt x="486" y="946"/>
                  </a:lnTo>
                  <a:lnTo>
                    <a:pt x="486" y="942"/>
                  </a:lnTo>
                  <a:lnTo>
                    <a:pt x="485" y="936"/>
                  </a:lnTo>
                  <a:lnTo>
                    <a:pt x="485" y="886"/>
                  </a:lnTo>
                  <a:lnTo>
                    <a:pt x="485" y="886"/>
                  </a:lnTo>
                  <a:close/>
                  <a:moveTo>
                    <a:pt x="525" y="209"/>
                  </a:moveTo>
                  <a:lnTo>
                    <a:pt x="525" y="209"/>
                  </a:lnTo>
                  <a:lnTo>
                    <a:pt x="498" y="217"/>
                  </a:lnTo>
                  <a:lnTo>
                    <a:pt x="472" y="227"/>
                  </a:lnTo>
                  <a:lnTo>
                    <a:pt x="446" y="239"/>
                  </a:lnTo>
                  <a:lnTo>
                    <a:pt x="422" y="253"/>
                  </a:lnTo>
                  <a:lnTo>
                    <a:pt x="399" y="270"/>
                  </a:lnTo>
                  <a:lnTo>
                    <a:pt x="377" y="287"/>
                  </a:lnTo>
                  <a:lnTo>
                    <a:pt x="356" y="307"/>
                  </a:lnTo>
                  <a:lnTo>
                    <a:pt x="335" y="330"/>
                  </a:lnTo>
                  <a:lnTo>
                    <a:pt x="335" y="330"/>
                  </a:lnTo>
                  <a:lnTo>
                    <a:pt x="316" y="353"/>
                  </a:lnTo>
                  <a:lnTo>
                    <a:pt x="298" y="377"/>
                  </a:lnTo>
                  <a:lnTo>
                    <a:pt x="281" y="404"/>
                  </a:lnTo>
                  <a:lnTo>
                    <a:pt x="267" y="431"/>
                  </a:lnTo>
                  <a:lnTo>
                    <a:pt x="254" y="460"/>
                  </a:lnTo>
                  <a:lnTo>
                    <a:pt x="242" y="491"/>
                  </a:lnTo>
                  <a:lnTo>
                    <a:pt x="232" y="522"/>
                  </a:lnTo>
                  <a:lnTo>
                    <a:pt x="224" y="554"/>
                  </a:lnTo>
                  <a:lnTo>
                    <a:pt x="279" y="567"/>
                  </a:lnTo>
                  <a:lnTo>
                    <a:pt x="279" y="567"/>
                  </a:lnTo>
                  <a:lnTo>
                    <a:pt x="284" y="569"/>
                  </a:lnTo>
                  <a:lnTo>
                    <a:pt x="288" y="571"/>
                  </a:lnTo>
                  <a:lnTo>
                    <a:pt x="291" y="573"/>
                  </a:lnTo>
                  <a:lnTo>
                    <a:pt x="294" y="575"/>
                  </a:lnTo>
                  <a:lnTo>
                    <a:pt x="298" y="582"/>
                  </a:lnTo>
                  <a:lnTo>
                    <a:pt x="299" y="588"/>
                  </a:lnTo>
                  <a:lnTo>
                    <a:pt x="299" y="596"/>
                  </a:lnTo>
                  <a:lnTo>
                    <a:pt x="297" y="603"/>
                  </a:lnTo>
                  <a:lnTo>
                    <a:pt x="294" y="610"/>
                  </a:lnTo>
                  <a:lnTo>
                    <a:pt x="288" y="615"/>
                  </a:lnTo>
                  <a:lnTo>
                    <a:pt x="209" y="683"/>
                  </a:lnTo>
                  <a:lnTo>
                    <a:pt x="209" y="683"/>
                  </a:lnTo>
                  <a:lnTo>
                    <a:pt x="222" y="685"/>
                  </a:lnTo>
                  <a:lnTo>
                    <a:pt x="234" y="689"/>
                  </a:lnTo>
                  <a:lnTo>
                    <a:pt x="247" y="694"/>
                  </a:lnTo>
                  <a:lnTo>
                    <a:pt x="259" y="700"/>
                  </a:lnTo>
                  <a:lnTo>
                    <a:pt x="270" y="707"/>
                  </a:lnTo>
                  <a:lnTo>
                    <a:pt x="281" y="715"/>
                  </a:lnTo>
                  <a:lnTo>
                    <a:pt x="293" y="722"/>
                  </a:lnTo>
                  <a:lnTo>
                    <a:pt x="301" y="731"/>
                  </a:lnTo>
                  <a:lnTo>
                    <a:pt x="301" y="731"/>
                  </a:lnTo>
                  <a:lnTo>
                    <a:pt x="311" y="742"/>
                  </a:lnTo>
                  <a:lnTo>
                    <a:pt x="320" y="753"/>
                  </a:lnTo>
                  <a:lnTo>
                    <a:pt x="328" y="766"/>
                  </a:lnTo>
                  <a:lnTo>
                    <a:pt x="335" y="778"/>
                  </a:lnTo>
                  <a:lnTo>
                    <a:pt x="341" y="791"/>
                  </a:lnTo>
                  <a:lnTo>
                    <a:pt x="346" y="804"/>
                  </a:lnTo>
                  <a:lnTo>
                    <a:pt x="349" y="819"/>
                  </a:lnTo>
                  <a:lnTo>
                    <a:pt x="352" y="833"/>
                  </a:lnTo>
                  <a:lnTo>
                    <a:pt x="485" y="833"/>
                  </a:lnTo>
                  <a:lnTo>
                    <a:pt x="485" y="781"/>
                  </a:lnTo>
                  <a:lnTo>
                    <a:pt x="485" y="781"/>
                  </a:lnTo>
                  <a:lnTo>
                    <a:pt x="486" y="771"/>
                  </a:lnTo>
                  <a:lnTo>
                    <a:pt x="489" y="764"/>
                  </a:lnTo>
                  <a:lnTo>
                    <a:pt x="495" y="759"/>
                  </a:lnTo>
                  <a:lnTo>
                    <a:pt x="500" y="756"/>
                  </a:lnTo>
                  <a:lnTo>
                    <a:pt x="507" y="754"/>
                  </a:lnTo>
                  <a:lnTo>
                    <a:pt x="515" y="754"/>
                  </a:lnTo>
                  <a:lnTo>
                    <a:pt x="521" y="757"/>
                  </a:lnTo>
                  <a:lnTo>
                    <a:pt x="528" y="761"/>
                  </a:lnTo>
                  <a:lnTo>
                    <a:pt x="631" y="841"/>
                  </a:lnTo>
                  <a:lnTo>
                    <a:pt x="631" y="841"/>
                  </a:lnTo>
                  <a:lnTo>
                    <a:pt x="633" y="825"/>
                  </a:lnTo>
                  <a:lnTo>
                    <a:pt x="636" y="810"/>
                  </a:lnTo>
                  <a:lnTo>
                    <a:pt x="641" y="795"/>
                  </a:lnTo>
                  <a:lnTo>
                    <a:pt x="647" y="781"/>
                  </a:lnTo>
                  <a:lnTo>
                    <a:pt x="654" y="768"/>
                  </a:lnTo>
                  <a:lnTo>
                    <a:pt x="663" y="754"/>
                  </a:lnTo>
                  <a:lnTo>
                    <a:pt x="672" y="742"/>
                  </a:lnTo>
                  <a:lnTo>
                    <a:pt x="682" y="731"/>
                  </a:lnTo>
                  <a:lnTo>
                    <a:pt x="682" y="731"/>
                  </a:lnTo>
                  <a:lnTo>
                    <a:pt x="691" y="722"/>
                  </a:lnTo>
                  <a:lnTo>
                    <a:pt x="703" y="714"/>
                  </a:lnTo>
                  <a:lnTo>
                    <a:pt x="714" y="706"/>
                  </a:lnTo>
                  <a:lnTo>
                    <a:pt x="726" y="699"/>
                  </a:lnTo>
                  <a:lnTo>
                    <a:pt x="739" y="693"/>
                  </a:lnTo>
                  <a:lnTo>
                    <a:pt x="752" y="688"/>
                  </a:lnTo>
                  <a:lnTo>
                    <a:pt x="766" y="684"/>
                  </a:lnTo>
                  <a:lnTo>
                    <a:pt x="780" y="681"/>
                  </a:lnTo>
                  <a:lnTo>
                    <a:pt x="781" y="505"/>
                  </a:lnTo>
                  <a:lnTo>
                    <a:pt x="729" y="505"/>
                  </a:lnTo>
                  <a:lnTo>
                    <a:pt x="729" y="505"/>
                  </a:lnTo>
                  <a:lnTo>
                    <a:pt x="724" y="504"/>
                  </a:lnTo>
                  <a:lnTo>
                    <a:pt x="719" y="503"/>
                  </a:lnTo>
                  <a:lnTo>
                    <a:pt x="716" y="502"/>
                  </a:lnTo>
                  <a:lnTo>
                    <a:pt x="712" y="500"/>
                  </a:lnTo>
                  <a:lnTo>
                    <a:pt x="707" y="494"/>
                  </a:lnTo>
                  <a:lnTo>
                    <a:pt x="704" y="488"/>
                  </a:lnTo>
                  <a:lnTo>
                    <a:pt x="703" y="481"/>
                  </a:lnTo>
                  <a:lnTo>
                    <a:pt x="703" y="473"/>
                  </a:lnTo>
                  <a:lnTo>
                    <a:pt x="705" y="466"/>
                  </a:lnTo>
                  <a:lnTo>
                    <a:pt x="709" y="459"/>
                  </a:lnTo>
                  <a:lnTo>
                    <a:pt x="789" y="358"/>
                  </a:lnTo>
                  <a:lnTo>
                    <a:pt x="789" y="358"/>
                  </a:lnTo>
                  <a:lnTo>
                    <a:pt x="792" y="354"/>
                  </a:lnTo>
                  <a:lnTo>
                    <a:pt x="563" y="354"/>
                  </a:lnTo>
                  <a:lnTo>
                    <a:pt x="563" y="354"/>
                  </a:lnTo>
                  <a:lnTo>
                    <a:pt x="556" y="353"/>
                  </a:lnTo>
                  <a:lnTo>
                    <a:pt x="548" y="352"/>
                  </a:lnTo>
                  <a:lnTo>
                    <a:pt x="541" y="347"/>
                  </a:lnTo>
                  <a:lnTo>
                    <a:pt x="536" y="343"/>
                  </a:lnTo>
                  <a:lnTo>
                    <a:pt x="531" y="337"/>
                  </a:lnTo>
                  <a:lnTo>
                    <a:pt x="528" y="331"/>
                  </a:lnTo>
                  <a:lnTo>
                    <a:pt x="526" y="324"/>
                  </a:lnTo>
                  <a:lnTo>
                    <a:pt x="525" y="315"/>
                  </a:lnTo>
                  <a:lnTo>
                    <a:pt x="525" y="209"/>
                  </a:lnTo>
                  <a:lnTo>
                    <a:pt x="525" y="209"/>
                  </a:lnTo>
                  <a:close/>
                  <a:moveTo>
                    <a:pt x="905" y="78"/>
                  </a:moveTo>
                  <a:lnTo>
                    <a:pt x="603" y="78"/>
                  </a:lnTo>
                  <a:lnTo>
                    <a:pt x="603" y="275"/>
                  </a:lnTo>
                  <a:lnTo>
                    <a:pt x="905" y="275"/>
                  </a:lnTo>
                  <a:lnTo>
                    <a:pt x="905" y="78"/>
                  </a:lnTo>
                  <a:lnTo>
                    <a:pt x="905" y="78"/>
                  </a:lnTo>
                  <a:close/>
                  <a:moveTo>
                    <a:pt x="876" y="788"/>
                  </a:moveTo>
                  <a:lnTo>
                    <a:pt x="876" y="788"/>
                  </a:lnTo>
                  <a:lnTo>
                    <a:pt x="869" y="781"/>
                  </a:lnTo>
                  <a:lnTo>
                    <a:pt x="862" y="776"/>
                  </a:lnTo>
                  <a:lnTo>
                    <a:pt x="854" y="770"/>
                  </a:lnTo>
                  <a:lnTo>
                    <a:pt x="845" y="766"/>
                  </a:lnTo>
                  <a:lnTo>
                    <a:pt x="836" y="762"/>
                  </a:lnTo>
                  <a:lnTo>
                    <a:pt x="826" y="760"/>
                  </a:lnTo>
                  <a:lnTo>
                    <a:pt x="816" y="759"/>
                  </a:lnTo>
                  <a:lnTo>
                    <a:pt x="806" y="758"/>
                  </a:lnTo>
                  <a:lnTo>
                    <a:pt x="806" y="758"/>
                  </a:lnTo>
                  <a:lnTo>
                    <a:pt x="796" y="759"/>
                  </a:lnTo>
                  <a:lnTo>
                    <a:pt x="787" y="760"/>
                  </a:lnTo>
                  <a:lnTo>
                    <a:pt x="777" y="762"/>
                  </a:lnTo>
                  <a:lnTo>
                    <a:pt x="768" y="766"/>
                  </a:lnTo>
                  <a:lnTo>
                    <a:pt x="759" y="770"/>
                  </a:lnTo>
                  <a:lnTo>
                    <a:pt x="751" y="776"/>
                  </a:lnTo>
                  <a:lnTo>
                    <a:pt x="743" y="781"/>
                  </a:lnTo>
                  <a:lnTo>
                    <a:pt x="737" y="788"/>
                  </a:lnTo>
                  <a:lnTo>
                    <a:pt x="737" y="788"/>
                  </a:lnTo>
                  <a:lnTo>
                    <a:pt x="730" y="794"/>
                  </a:lnTo>
                  <a:lnTo>
                    <a:pt x="725" y="802"/>
                  </a:lnTo>
                  <a:lnTo>
                    <a:pt x="719" y="810"/>
                  </a:lnTo>
                  <a:lnTo>
                    <a:pt x="716" y="819"/>
                  </a:lnTo>
                  <a:lnTo>
                    <a:pt x="712" y="829"/>
                  </a:lnTo>
                  <a:lnTo>
                    <a:pt x="710" y="837"/>
                  </a:lnTo>
                  <a:lnTo>
                    <a:pt x="708" y="847"/>
                  </a:lnTo>
                  <a:lnTo>
                    <a:pt x="708" y="857"/>
                  </a:lnTo>
                  <a:lnTo>
                    <a:pt x="708" y="857"/>
                  </a:lnTo>
                  <a:lnTo>
                    <a:pt x="708" y="868"/>
                  </a:lnTo>
                  <a:lnTo>
                    <a:pt x="710" y="878"/>
                  </a:lnTo>
                  <a:lnTo>
                    <a:pt x="712" y="887"/>
                  </a:lnTo>
                  <a:lnTo>
                    <a:pt x="716" y="897"/>
                  </a:lnTo>
                  <a:lnTo>
                    <a:pt x="719" y="905"/>
                  </a:lnTo>
                  <a:lnTo>
                    <a:pt x="725" y="914"/>
                  </a:lnTo>
                  <a:lnTo>
                    <a:pt x="730" y="922"/>
                  </a:lnTo>
                  <a:lnTo>
                    <a:pt x="737" y="928"/>
                  </a:lnTo>
                  <a:lnTo>
                    <a:pt x="737" y="928"/>
                  </a:lnTo>
                  <a:lnTo>
                    <a:pt x="743" y="935"/>
                  </a:lnTo>
                  <a:lnTo>
                    <a:pt x="751" y="940"/>
                  </a:lnTo>
                  <a:lnTo>
                    <a:pt x="759" y="946"/>
                  </a:lnTo>
                  <a:lnTo>
                    <a:pt x="768" y="950"/>
                  </a:lnTo>
                  <a:lnTo>
                    <a:pt x="777" y="954"/>
                  </a:lnTo>
                  <a:lnTo>
                    <a:pt x="787" y="956"/>
                  </a:lnTo>
                  <a:lnTo>
                    <a:pt x="796" y="957"/>
                  </a:lnTo>
                  <a:lnTo>
                    <a:pt x="806" y="958"/>
                  </a:lnTo>
                  <a:lnTo>
                    <a:pt x="806" y="958"/>
                  </a:lnTo>
                  <a:lnTo>
                    <a:pt x="816" y="957"/>
                  </a:lnTo>
                  <a:lnTo>
                    <a:pt x="826" y="956"/>
                  </a:lnTo>
                  <a:lnTo>
                    <a:pt x="836" y="954"/>
                  </a:lnTo>
                  <a:lnTo>
                    <a:pt x="845" y="950"/>
                  </a:lnTo>
                  <a:lnTo>
                    <a:pt x="854" y="946"/>
                  </a:lnTo>
                  <a:lnTo>
                    <a:pt x="862" y="940"/>
                  </a:lnTo>
                  <a:lnTo>
                    <a:pt x="869" y="935"/>
                  </a:lnTo>
                  <a:lnTo>
                    <a:pt x="876" y="928"/>
                  </a:lnTo>
                  <a:lnTo>
                    <a:pt x="876" y="928"/>
                  </a:lnTo>
                  <a:lnTo>
                    <a:pt x="883" y="922"/>
                  </a:lnTo>
                  <a:lnTo>
                    <a:pt x="888" y="914"/>
                  </a:lnTo>
                  <a:lnTo>
                    <a:pt x="894" y="905"/>
                  </a:lnTo>
                  <a:lnTo>
                    <a:pt x="897" y="897"/>
                  </a:lnTo>
                  <a:lnTo>
                    <a:pt x="900" y="887"/>
                  </a:lnTo>
                  <a:lnTo>
                    <a:pt x="904" y="878"/>
                  </a:lnTo>
                  <a:lnTo>
                    <a:pt x="905" y="868"/>
                  </a:lnTo>
                  <a:lnTo>
                    <a:pt x="905" y="857"/>
                  </a:lnTo>
                  <a:lnTo>
                    <a:pt x="905" y="857"/>
                  </a:lnTo>
                  <a:lnTo>
                    <a:pt x="905" y="847"/>
                  </a:lnTo>
                  <a:lnTo>
                    <a:pt x="904" y="837"/>
                  </a:lnTo>
                  <a:lnTo>
                    <a:pt x="900" y="829"/>
                  </a:lnTo>
                  <a:lnTo>
                    <a:pt x="897" y="819"/>
                  </a:lnTo>
                  <a:lnTo>
                    <a:pt x="894" y="810"/>
                  </a:lnTo>
                  <a:lnTo>
                    <a:pt x="888" y="802"/>
                  </a:lnTo>
                  <a:lnTo>
                    <a:pt x="883" y="794"/>
                  </a:lnTo>
                  <a:lnTo>
                    <a:pt x="876" y="788"/>
                  </a:lnTo>
                  <a:lnTo>
                    <a:pt x="876" y="788"/>
                  </a:lnTo>
                  <a:close/>
                  <a:moveTo>
                    <a:pt x="247" y="788"/>
                  </a:moveTo>
                  <a:lnTo>
                    <a:pt x="247" y="788"/>
                  </a:lnTo>
                  <a:lnTo>
                    <a:pt x="239" y="781"/>
                  </a:lnTo>
                  <a:lnTo>
                    <a:pt x="232" y="776"/>
                  </a:lnTo>
                  <a:lnTo>
                    <a:pt x="224" y="770"/>
                  </a:lnTo>
                  <a:lnTo>
                    <a:pt x="215" y="766"/>
                  </a:lnTo>
                  <a:lnTo>
                    <a:pt x="206" y="762"/>
                  </a:lnTo>
                  <a:lnTo>
                    <a:pt x="196" y="760"/>
                  </a:lnTo>
                  <a:lnTo>
                    <a:pt x="186" y="759"/>
                  </a:lnTo>
                  <a:lnTo>
                    <a:pt x="176" y="758"/>
                  </a:lnTo>
                  <a:lnTo>
                    <a:pt x="176" y="758"/>
                  </a:lnTo>
                  <a:lnTo>
                    <a:pt x="167" y="759"/>
                  </a:lnTo>
                  <a:lnTo>
                    <a:pt x="157" y="760"/>
                  </a:lnTo>
                  <a:lnTo>
                    <a:pt x="148" y="762"/>
                  </a:lnTo>
                  <a:lnTo>
                    <a:pt x="139" y="766"/>
                  </a:lnTo>
                  <a:lnTo>
                    <a:pt x="130" y="770"/>
                  </a:lnTo>
                  <a:lnTo>
                    <a:pt x="121" y="776"/>
                  </a:lnTo>
                  <a:lnTo>
                    <a:pt x="113" y="781"/>
                  </a:lnTo>
                  <a:lnTo>
                    <a:pt x="107" y="788"/>
                  </a:lnTo>
                  <a:lnTo>
                    <a:pt x="107" y="788"/>
                  </a:lnTo>
                  <a:lnTo>
                    <a:pt x="100" y="794"/>
                  </a:lnTo>
                  <a:lnTo>
                    <a:pt x="95" y="802"/>
                  </a:lnTo>
                  <a:lnTo>
                    <a:pt x="90" y="810"/>
                  </a:lnTo>
                  <a:lnTo>
                    <a:pt x="86" y="819"/>
                  </a:lnTo>
                  <a:lnTo>
                    <a:pt x="83" y="829"/>
                  </a:lnTo>
                  <a:lnTo>
                    <a:pt x="80" y="837"/>
                  </a:lnTo>
                  <a:lnTo>
                    <a:pt x="78" y="847"/>
                  </a:lnTo>
                  <a:lnTo>
                    <a:pt x="78" y="857"/>
                  </a:lnTo>
                  <a:lnTo>
                    <a:pt x="78" y="857"/>
                  </a:lnTo>
                  <a:lnTo>
                    <a:pt x="78" y="868"/>
                  </a:lnTo>
                  <a:lnTo>
                    <a:pt x="80" y="878"/>
                  </a:lnTo>
                  <a:lnTo>
                    <a:pt x="83" y="887"/>
                  </a:lnTo>
                  <a:lnTo>
                    <a:pt x="86" y="897"/>
                  </a:lnTo>
                  <a:lnTo>
                    <a:pt x="90" y="905"/>
                  </a:lnTo>
                  <a:lnTo>
                    <a:pt x="95" y="914"/>
                  </a:lnTo>
                  <a:lnTo>
                    <a:pt x="100" y="922"/>
                  </a:lnTo>
                  <a:lnTo>
                    <a:pt x="107" y="928"/>
                  </a:lnTo>
                  <a:lnTo>
                    <a:pt x="107" y="928"/>
                  </a:lnTo>
                  <a:lnTo>
                    <a:pt x="113" y="935"/>
                  </a:lnTo>
                  <a:lnTo>
                    <a:pt x="121" y="940"/>
                  </a:lnTo>
                  <a:lnTo>
                    <a:pt x="130" y="946"/>
                  </a:lnTo>
                  <a:lnTo>
                    <a:pt x="139" y="950"/>
                  </a:lnTo>
                  <a:lnTo>
                    <a:pt x="148" y="954"/>
                  </a:lnTo>
                  <a:lnTo>
                    <a:pt x="157" y="956"/>
                  </a:lnTo>
                  <a:lnTo>
                    <a:pt x="167" y="957"/>
                  </a:lnTo>
                  <a:lnTo>
                    <a:pt x="176" y="958"/>
                  </a:lnTo>
                  <a:lnTo>
                    <a:pt x="176" y="958"/>
                  </a:lnTo>
                  <a:lnTo>
                    <a:pt x="186" y="957"/>
                  </a:lnTo>
                  <a:lnTo>
                    <a:pt x="196" y="956"/>
                  </a:lnTo>
                  <a:lnTo>
                    <a:pt x="206" y="954"/>
                  </a:lnTo>
                  <a:lnTo>
                    <a:pt x="215" y="950"/>
                  </a:lnTo>
                  <a:lnTo>
                    <a:pt x="224" y="946"/>
                  </a:lnTo>
                  <a:lnTo>
                    <a:pt x="232" y="940"/>
                  </a:lnTo>
                  <a:lnTo>
                    <a:pt x="239" y="935"/>
                  </a:lnTo>
                  <a:lnTo>
                    <a:pt x="247" y="928"/>
                  </a:lnTo>
                  <a:lnTo>
                    <a:pt x="247" y="928"/>
                  </a:lnTo>
                  <a:lnTo>
                    <a:pt x="253" y="922"/>
                  </a:lnTo>
                  <a:lnTo>
                    <a:pt x="258" y="914"/>
                  </a:lnTo>
                  <a:lnTo>
                    <a:pt x="264" y="905"/>
                  </a:lnTo>
                  <a:lnTo>
                    <a:pt x="268" y="897"/>
                  </a:lnTo>
                  <a:lnTo>
                    <a:pt x="272" y="887"/>
                  </a:lnTo>
                  <a:lnTo>
                    <a:pt x="274" y="878"/>
                  </a:lnTo>
                  <a:lnTo>
                    <a:pt x="275" y="868"/>
                  </a:lnTo>
                  <a:lnTo>
                    <a:pt x="276" y="857"/>
                  </a:lnTo>
                  <a:lnTo>
                    <a:pt x="276" y="857"/>
                  </a:lnTo>
                  <a:lnTo>
                    <a:pt x="275" y="847"/>
                  </a:lnTo>
                  <a:lnTo>
                    <a:pt x="274" y="837"/>
                  </a:lnTo>
                  <a:lnTo>
                    <a:pt x="272" y="829"/>
                  </a:lnTo>
                  <a:lnTo>
                    <a:pt x="268" y="819"/>
                  </a:lnTo>
                  <a:lnTo>
                    <a:pt x="264" y="810"/>
                  </a:lnTo>
                  <a:lnTo>
                    <a:pt x="258" y="802"/>
                  </a:lnTo>
                  <a:lnTo>
                    <a:pt x="253" y="794"/>
                  </a:lnTo>
                  <a:lnTo>
                    <a:pt x="247" y="788"/>
                  </a:lnTo>
                  <a:lnTo>
                    <a:pt x="247"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ambria" panose="02040503050406030204" pitchFamily="18" charset="0"/>
                <a:ea typeface="Cambria" panose="02040503050406030204" pitchFamily="18" charset="0"/>
              </a:endParaRPr>
            </a:p>
          </p:txBody>
        </p:sp>
      </p:grpSp>
      <p:cxnSp>
        <p:nvCxnSpPr>
          <p:cNvPr id="31" name="Connecteur en angle 11">
            <a:extLst>
              <a:ext uri="{FF2B5EF4-FFF2-40B4-BE49-F238E27FC236}">
                <a16:creationId xmlns:a16="http://schemas.microsoft.com/office/drawing/2014/main" id="{D228ED73-BE8C-D5E1-9D53-11B507C8EE5A}"/>
              </a:ext>
            </a:extLst>
          </p:cNvPr>
          <p:cNvCxnSpPr>
            <a:cxnSpLocks/>
          </p:cNvCxnSpPr>
          <p:nvPr/>
        </p:nvCxnSpPr>
        <p:spPr>
          <a:xfrm rot="16200000" flipH="1">
            <a:off x="6448682" y="1159038"/>
            <a:ext cx="746355" cy="2277833"/>
          </a:xfrm>
          <a:prstGeom prst="bentConnector3">
            <a:avLst>
              <a:gd name="adj1" fmla="val 50000"/>
            </a:avLst>
          </a:prstGeom>
          <a:ln w="1270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3" name="Connecteur en angle 54">
            <a:extLst>
              <a:ext uri="{FF2B5EF4-FFF2-40B4-BE49-F238E27FC236}">
                <a16:creationId xmlns:a16="http://schemas.microsoft.com/office/drawing/2014/main" id="{B4AB78AA-70C0-A79E-1774-43FE83B6114E}"/>
              </a:ext>
            </a:extLst>
          </p:cNvPr>
          <p:cNvCxnSpPr>
            <a:cxnSpLocks/>
            <a:stCxn id="27" idx="2"/>
            <a:endCxn id="9" idx="0"/>
          </p:cNvCxnSpPr>
          <p:nvPr/>
        </p:nvCxnSpPr>
        <p:spPr>
          <a:xfrm rot="5400000">
            <a:off x="2993343" y="13064"/>
            <a:ext cx="777886" cy="4601314"/>
          </a:xfrm>
          <a:prstGeom prst="bentConnector3">
            <a:avLst>
              <a:gd name="adj1" fmla="val 50000"/>
            </a:avLst>
          </a:prstGeom>
          <a:ln w="1270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4" name="Connecteur en angle 55">
            <a:extLst>
              <a:ext uri="{FF2B5EF4-FFF2-40B4-BE49-F238E27FC236}">
                <a16:creationId xmlns:a16="http://schemas.microsoft.com/office/drawing/2014/main" id="{7F1E4BF4-6DEE-5B78-86C4-09BA2925190C}"/>
              </a:ext>
            </a:extLst>
          </p:cNvPr>
          <p:cNvCxnSpPr>
            <a:cxnSpLocks/>
          </p:cNvCxnSpPr>
          <p:nvPr/>
        </p:nvCxnSpPr>
        <p:spPr>
          <a:xfrm rot="5400000">
            <a:off x="4545910" y="1545529"/>
            <a:ext cx="746355" cy="1527713"/>
          </a:xfrm>
          <a:prstGeom prst="bentConnector3">
            <a:avLst>
              <a:gd name="adj1" fmla="val 50000"/>
            </a:avLst>
          </a:prstGeom>
          <a:ln w="1270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pic>
        <p:nvPicPr>
          <p:cNvPr id="5" name="Picture 2">
            <a:extLst>
              <a:ext uri="{FF2B5EF4-FFF2-40B4-BE49-F238E27FC236}">
                <a16:creationId xmlns:a16="http://schemas.microsoft.com/office/drawing/2014/main" id="{4CABB555-DA60-F320-E004-33EDFAF6AB2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6596" y="-180496"/>
            <a:ext cx="1619862" cy="126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039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27376-4AEC-3393-C4E6-84493CA8B180}"/>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03A6FD8D-F876-704F-F2B7-A1C77C546EAD}"/>
              </a:ext>
            </a:extLst>
          </p:cNvPr>
          <p:cNvSpPr txBox="1"/>
          <p:nvPr/>
        </p:nvSpPr>
        <p:spPr>
          <a:xfrm>
            <a:off x="1911927" y="1917568"/>
            <a:ext cx="4825532" cy="4401205"/>
          </a:xfrm>
          <a:prstGeom prst="rect">
            <a:avLst/>
          </a:prstGeom>
          <a:noFill/>
        </p:spPr>
        <p:txBody>
          <a:bodyPr wrap="square" rtlCol="0">
            <a:spAutoFit/>
          </a:bodyPr>
          <a:lstStyle/>
          <a:p>
            <a:pPr algn="just"/>
            <a:endParaRPr lang="fr-FR" sz="2000" noProof="0" dirty="0">
              <a:solidFill>
                <a:schemeClr val="accent1">
                  <a:lumMod val="75000"/>
                </a:schemeClr>
              </a:solidFill>
              <a:latin typeface="Cambria" panose="02040503050406030204" pitchFamily="18" charset="0"/>
              <a:ea typeface="Cambria" panose="02040503050406030204" pitchFamily="18" charset="0"/>
            </a:endParaRPr>
          </a:p>
          <a:p>
            <a:pPr algn="just"/>
            <a:endParaRPr lang="fr-FR" sz="2000" noProof="0" dirty="0">
              <a:solidFill>
                <a:schemeClr val="accent1">
                  <a:lumMod val="75000"/>
                </a:schemeClr>
              </a:solidFill>
              <a:latin typeface="Cambria" panose="02040503050406030204" pitchFamily="18" charset="0"/>
              <a:ea typeface="Cambria" panose="02040503050406030204" pitchFamily="18" charset="0"/>
            </a:endParaRPr>
          </a:p>
          <a:p>
            <a:pPr algn="just"/>
            <a:r>
              <a:rPr lang="fr-FR" sz="2000" noProof="0" dirty="0">
                <a:latin typeface="Cambria" panose="02040503050406030204" pitchFamily="18" charset="0"/>
                <a:ea typeface="Cambria" panose="02040503050406030204" pitchFamily="18" charset="0"/>
              </a:rPr>
              <a:t>Toutes les informations relatives à la formation se retrouveront ici :</a:t>
            </a:r>
          </a:p>
          <a:p>
            <a:pPr algn="just"/>
            <a:endParaRPr lang="fr-FR" sz="2000" noProof="0" dirty="0">
              <a:solidFill>
                <a:schemeClr val="accent1">
                  <a:lumMod val="75000"/>
                </a:schemeClr>
              </a:solidFill>
              <a:latin typeface="Cambria" panose="02040503050406030204" pitchFamily="18" charset="0"/>
              <a:ea typeface="Cambria" panose="02040503050406030204" pitchFamily="18" charset="0"/>
            </a:endParaRPr>
          </a:p>
          <a:p>
            <a:pPr algn="just"/>
            <a:r>
              <a:rPr lang="fr-FR" sz="2000" noProof="0" dirty="0">
                <a:solidFill>
                  <a:schemeClr val="accent1">
                    <a:lumMod val="75000"/>
                  </a:schemeClr>
                </a:solidFill>
                <a:latin typeface="Cambria" panose="02040503050406030204" pitchFamily="18" charset="0"/>
                <a:ea typeface="Cambria" panose="02040503050406030204" pitchFamily="18" charset="0"/>
                <a:hlinkClick r:id="rId2"/>
              </a:rPr>
              <a:t>https://innofluence.eu/index.php/formation-en-developpement-et-soumission-de-projets-de-recherche/</a:t>
            </a:r>
            <a:endParaRPr lang="fr-FR" sz="2000" noProof="0" dirty="0">
              <a:solidFill>
                <a:schemeClr val="accent1">
                  <a:lumMod val="75000"/>
                </a:schemeClr>
              </a:solidFill>
              <a:latin typeface="Cambria" panose="02040503050406030204" pitchFamily="18" charset="0"/>
              <a:ea typeface="Cambria" panose="02040503050406030204" pitchFamily="18" charset="0"/>
            </a:endParaRPr>
          </a:p>
          <a:p>
            <a:pPr algn="just"/>
            <a:endParaRPr lang="fr-FR" sz="2000" dirty="0">
              <a:solidFill>
                <a:schemeClr val="accent1">
                  <a:lumMod val="75000"/>
                </a:schemeClr>
              </a:solidFill>
              <a:latin typeface="Cambria" panose="02040503050406030204" pitchFamily="18" charset="0"/>
              <a:ea typeface="Cambria" panose="02040503050406030204" pitchFamily="18" charset="0"/>
            </a:endParaRPr>
          </a:p>
          <a:p>
            <a:pPr algn="just"/>
            <a:endParaRPr lang="fr-FR" sz="2000" noProof="0" dirty="0">
              <a:solidFill>
                <a:schemeClr val="accent1">
                  <a:lumMod val="75000"/>
                </a:schemeClr>
              </a:solidFill>
              <a:latin typeface="Cambria" panose="02040503050406030204" pitchFamily="18" charset="0"/>
              <a:ea typeface="Cambria" panose="02040503050406030204" pitchFamily="18" charset="0"/>
            </a:endParaRPr>
          </a:p>
          <a:p>
            <a:pPr algn="r"/>
            <a:endParaRPr lang="fr-FR" sz="2000" dirty="0">
              <a:solidFill>
                <a:schemeClr val="accent1">
                  <a:lumMod val="75000"/>
                </a:schemeClr>
              </a:solidFill>
              <a:latin typeface="Cambria" panose="02040503050406030204" pitchFamily="18" charset="0"/>
              <a:ea typeface="Cambria" panose="02040503050406030204" pitchFamily="18" charset="0"/>
            </a:endParaRPr>
          </a:p>
          <a:p>
            <a:pPr algn="r"/>
            <a:r>
              <a:rPr lang="fr-FR" sz="2000" noProof="0" dirty="0">
                <a:solidFill>
                  <a:schemeClr val="accent1">
                    <a:lumMod val="75000"/>
                  </a:schemeClr>
                </a:solidFill>
                <a:latin typeface="Cambria" panose="02040503050406030204" pitchFamily="18" charset="0"/>
                <a:ea typeface="Cambria" panose="02040503050406030204" pitchFamily="18" charset="0"/>
              </a:rPr>
              <a:t>Nous utiliserons SLIDO pour les interactions</a:t>
            </a:r>
          </a:p>
          <a:p>
            <a:pPr algn="r"/>
            <a:r>
              <a:rPr lang="fr-FR" sz="2000" b="1" dirty="0">
                <a:solidFill>
                  <a:schemeClr val="accent1">
                    <a:lumMod val="75000"/>
                  </a:schemeClr>
                </a:solidFill>
                <a:latin typeface="Cambria" panose="02040503050406030204" pitchFamily="18" charset="0"/>
                <a:ea typeface="Cambria" panose="02040503050406030204" pitchFamily="18" charset="0"/>
              </a:rPr>
              <a:t>Http://slido.com</a:t>
            </a:r>
            <a:r>
              <a:rPr lang="fr-FR" sz="2000" b="1" noProof="0" dirty="0">
                <a:solidFill>
                  <a:schemeClr val="accent1">
                    <a:lumMod val="75000"/>
                  </a:schemeClr>
                </a:solidFill>
                <a:latin typeface="Cambria" panose="02040503050406030204" pitchFamily="18" charset="0"/>
                <a:ea typeface="Cambria" panose="02040503050406030204" pitchFamily="18" charset="0"/>
              </a:rPr>
              <a:t> </a:t>
            </a:r>
          </a:p>
        </p:txBody>
      </p:sp>
      <p:pic>
        <p:nvPicPr>
          <p:cNvPr id="4" name="Image 3" descr="Une image contenant capture d’écran, Graphique, texte, conception&#10;&#10;Description générée automatiquement">
            <a:extLst>
              <a:ext uri="{FF2B5EF4-FFF2-40B4-BE49-F238E27FC236}">
                <a16:creationId xmlns:a16="http://schemas.microsoft.com/office/drawing/2014/main" id="{FC4DB9CF-755E-1566-ED9A-0A3CDE6299A1}"/>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274171" y="2404361"/>
            <a:ext cx="2341393" cy="2049277"/>
          </a:xfrm>
          <a:prstGeom prst="rect">
            <a:avLst/>
          </a:prstGeom>
        </p:spPr>
      </p:pic>
      <p:sp>
        <p:nvSpPr>
          <p:cNvPr id="3" name="Espace réservé du numéro de diapositive 3">
            <a:extLst>
              <a:ext uri="{FF2B5EF4-FFF2-40B4-BE49-F238E27FC236}">
                <a16:creationId xmlns:a16="http://schemas.microsoft.com/office/drawing/2014/main" id="{7BA9D8B1-007E-8FB3-C661-FAD35DD8061F}"/>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7A26BC6-3AD6-4031-B39F-1DDABC68D122}" type="slidenum">
              <a:rPr lang="fr-FR" smtClean="0"/>
              <a:pPr>
                <a:defRPr/>
              </a:pPr>
              <a:t>4</a:t>
            </a:fld>
            <a:endParaRPr lang="fr-FR" dirty="0">
              <a:solidFill>
                <a:prstClr val="black">
                  <a:tint val="75000"/>
                </a:prst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75307339"/>
      </p:ext>
    </p:extLst>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ED038-27BF-2F43-9EF0-1876697391C8}"/>
            </a:ext>
          </a:extLst>
        </p:cNvPr>
        <p:cNvGrpSpPr/>
        <p:nvPr/>
      </p:nvGrpSpPr>
      <p:grpSpPr>
        <a:xfrm>
          <a:off x="0" y="0"/>
          <a:ext cx="0" cy="0"/>
          <a:chOff x="0" y="0"/>
          <a:chExt cx="0" cy="0"/>
        </a:xfrm>
      </p:grpSpPr>
      <p:cxnSp>
        <p:nvCxnSpPr>
          <p:cNvPr id="35" name="Connecteur en angle 56">
            <a:extLst>
              <a:ext uri="{FF2B5EF4-FFF2-40B4-BE49-F238E27FC236}">
                <a16:creationId xmlns:a16="http://schemas.microsoft.com/office/drawing/2014/main" id="{B534C4B9-4E8D-B107-C619-EA881533BE5C}"/>
              </a:ext>
            </a:extLst>
          </p:cNvPr>
          <p:cNvCxnSpPr>
            <a:cxnSpLocks/>
            <a:endCxn id="21" idx="0"/>
          </p:cNvCxnSpPr>
          <p:nvPr/>
        </p:nvCxnSpPr>
        <p:spPr>
          <a:xfrm>
            <a:off x="7875046" y="2299515"/>
            <a:ext cx="3025748" cy="353662"/>
          </a:xfrm>
          <a:prstGeom prst="bentConnector2">
            <a:avLst/>
          </a:prstGeom>
          <a:ln w="1270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BB1E2AB5-A6C5-F179-DA03-EAE0591BB6D0}"/>
              </a:ext>
            </a:extLst>
          </p:cNvPr>
          <p:cNvSpPr>
            <a:spLocks noGrp="1"/>
          </p:cNvSpPr>
          <p:nvPr>
            <p:ph type="sldNum" sz="quarter" idx="12"/>
          </p:nvPr>
        </p:nvSpPr>
        <p:spPr>
          <a:prstGeom prst="rect">
            <a:avLst/>
          </a:prstGeom>
        </p:spPr>
        <p:txBody>
          <a:bodyPr vert="horz" lIns="91440" tIns="45720" rIns="91440" bIns="45720" rtlCol="0" anchor="ctr"/>
          <a:lstStyle>
            <a:defPPr>
              <a:defRPr lang="fr-FR"/>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7A26BC6-3AD6-4031-B39F-1DDABC68D122}" type="slidenum">
              <a:rPr lang="fr-FR" smtClean="0"/>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r-FR" sz="1200" b="1" i="0" u="none" strike="noStrike" kern="1200" cap="none" spc="0" normalizeH="0" baseline="0" noProof="0" dirty="0">
              <a:ln>
                <a:noFill/>
              </a:ln>
              <a:solidFill>
                <a:prstClr val="black">
                  <a:tint val="75000"/>
                </a:prstClr>
              </a:solidFill>
              <a:effectLst/>
              <a:uLnTx/>
              <a:uFillTx/>
              <a:latin typeface="Cambria" panose="02040503050406030204" pitchFamily="18" charset="0"/>
              <a:ea typeface="Cambria" panose="02040503050406030204" pitchFamily="18" charset="0"/>
            </a:endParaRPr>
          </a:p>
        </p:txBody>
      </p:sp>
      <p:sp>
        <p:nvSpPr>
          <p:cNvPr id="2" name="Titre 1">
            <a:extLst>
              <a:ext uri="{FF2B5EF4-FFF2-40B4-BE49-F238E27FC236}">
                <a16:creationId xmlns:a16="http://schemas.microsoft.com/office/drawing/2014/main" id="{E36C404B-58D9-B210-4EA4-F1926DC5FD56}"/>
              </a:ext>
            </a:extLst>
          </p:cNvPr>
          <p:cNvSpPr>
            <a:spLocks noGrp="1"/>
          </p:cNvSpPr>
          <p:nvPr>
            <p:ph type="title"/>
          </p:nvPr>
        </p:nvSpPr>
        <p:spPr/>
        <p:txBody>
          <a:bodyPr/>
          <a:lstStyle/>
          <a:p>
            <a:r>
              <a:rPr lang="fr-FR" dirty="0"/>
              <a:t>PRIMA</a:t>
            </a:r>
          </a:p>
        </p:txBody>
      </p:sp>
      <p:grpSp>
        <p:nvGrpSpPr>
          <p:cNvPr id="7" name="Groupe 6">
            <a:extLst>
              <a:ext uri="{FF2B5EF4-FFF2-40B4-BE49-F238E27FC236}">
                <a16:creationId xmlns:a16="http://schemas.microsoft.com/office/drawing/2014/main" id="{3988A3FD-9954-9B4C-D8FE-3B697D5696E5}"/>
              </a:ext>
            </a:extLst>
          </p:cNvPr>
          <p:cNvGrpSpPr/>
          <p:nvPr/>
        </p:nvGrpSpPr>
        <p:grpSpPr>
          <a:xfrm>
            <a:off x="58010" y="2702665"/>
            <a:ext cx="1946281" cy="3720493"/>
            <a:chOff x="560070" y="2226846"/>
            <a:chExt cx="2937510" cy="1845808"/>
          </a:xfrm>
        </p:grpSpPr>
        <p:sp>
          <p:nvSpPr>
            <p:cNvPr id="8" name="Rectangle 7">
              <a:extLst>
                <a:ext uri="{FF2B5EF4-FFF2-40B4-BE49-F238E27FC236}">
                  <a16:creationId xmlns:a16="http://schemas.microsoft.com/office/drawing/2014/main" id="{848D419B-8E2A-641F-644D-34869438251A}"/>
                </a:ext>
              </a:extLst>
            </p:cNvPr>
            <p:cNvSpPr/>
            <p:nvPr/>
          </p:nvSpPr>
          <p:spPr>
            <a:xfrm>
              <a:off x="560070" y="2226846"/>
              <a:ext cx="2937510" cy="1845808"/>
            </a:xfrm>
            <a:prstGeom prst="rect">
              <a:avLst/>
            </a:prstGeom>
            <a:solidFill>
              <a:sysClr val="window" lastClr="FFFFFF"/>
            </a:solidFill>
            <a:ln w="9525" cap="flat" cmpd="sng" algn="ctr">
              <a:noFill/>
              <a:prstDash val="solid"/>
            </a:ln>
            <a:effectLst>
              <a:outerShdw blurRad="215900" sx="102000" sy="102000" algn="ctr" rotWithShape="0">
                <a:prstClr val="black">
                  <a:alpha val="20000"/>
                </a:prstClr>
              </a:outerShdw>
            </a:effectLst>
          </p:spPr>
          <p:txBody>
            <a:bodyPr rtlCol="0" anchor="ctr"/>
            <a:lstStyle/>
            <a:p>
              <a:pPr algn="ctr" defTabSz="457200" eaLnBrk="0" fontAlgn="auto" hangingPunct="0">
                <a:spcBef>
                  <a:spcPts val="0"/>
                </a:spcBef>
                <a:spcAft>
                  <a:spcPts val="0"/>
                </a:spcAft>
                <a:defRPr/>
              </a:pPr>
              <a:endParaRPr lang="fr-FR" sz="1600" kern="0" dirty="0">
                <a:solidFill>
                  <a:prstClr val="white"/>
                </a:solidFill>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4E760E04-8833-3555-5677-09BAB4302311}"/>
                </a:ext>
              </a:extLst>
            </p:cNvPr>
            <p:cNvSpPr/>
            <p:nvPr/>
          </p:nvSpPr>
          <p:spPr>
            <a:xfrm>
              <a:off x="560070" y="2226846"/>
              <a:ext cx="2937510" cy="424914"/>
            </a:xfrm>
            <a:prstGeom prst="rect">
              <a:avLst/>
            </a:prstGeom>
            <a:solidFill>
              <a:schemeClr val="accent1"/>
            </a:solidFill>
            <a:ln w="9525" cap="flat" cmpd="sng" algn="ctr">
              <a:noFill/>
              <a:prstDash val="solid"/>
            </a:ln>
            <a:effectLst/>
          </p:spPr>
          <p:txBody>
            <a:bodyPr rtlCol="0" anchor="ctr"/>
            <a:lstStyle/>
            <a:p>
              <a:pPr marL="0" marR="0" lvl="0" indent="0" algn="ctr" defTabSz="457200" eaLnBrk="0" fontAlgn="auto" latinLnBrk="0" hangingPunct="0">
                <a:lnSpc>
                  <a:spcPct val="95000"/>
                </a:lnSpc>
                <a:spcBef>
                  <a:spcPts val="0"/>
                </a:spcBef>
                <a:spcAft>
                  <a:spcPts val="0"/>
                </a:spcAft>
                <a:buClrTx/>
                <a:buSzTx/>
                <a:buFontTx/>
                <a:buNone/>
                <a:tabLst/>
                <a:defRPr/>
              </a:pPr>
              <a:r>
                <a:rPr lang="fr-FR" sz="1200" b="1" kern="0" cap="small" dirty="0">
                  <a:solidFill>
                    <a:prstClr val="white"/>
                  </a:solidFill>
                  <a:latin typeface="Cambria" panose="02040503050406030204" pitchFamily="18" charset="0"/>
                  <a:ea typeface="Cambria" panose="02040503050406030204" pitchFamily="18" charset="0"/>
                </a:rPr>
                <a:t>Objectif</a:t>
              </a:r>
            </a:p>
          </p:txBody>
        </p:sp>
        <p:sp>
          <p:nvSpPr>
            <p:cNvPr id="10" name="ZoneTexte 9">
              <a:extLst>
                <a:ext uri="{FF2B5EF4-FFF2-40B4-BE49-F238E27FC236}">
                  <a16:creationId xmlns:a16="http://schemas.microsoft.com/office/drawing/2014/main" id="{24EB745B-1D16-71C3-9C23-D459AF579EDF}"/>
                </a:ext>
              </a:extLst>
            </p:cNvPr>
            <p:cNvSpPr txBox="1"/>
            <p:nvPr/>
          </p:nvSpPr>
          <p:spPr>
            <a:xfrm>
              <a:off x="640081" y="2708910"/>
              <a:ext cx="2857499" cy="923416"/>
            </a:xfrm>
            <a:prstGeom prst="rect">
              <a:avLst/>
            </a:prstGeom>
            <a:noFill/>
          </p:spPr>
          <p:txBody>
            <a:bodyPr wrap="square" rtlCol="0">
              <a:spAutoFit/>
            </a:bodyPr>
            <a:lstStyle/>
            <a:p>
              <a:pPr defTabSz="457200" fontAlgn="auto">
                <a:lnSpc>
                  <a:spcPct val="95000"/>
                </a:lnSpc>
                <a:spcBef>
                  <a:spcPts val="0"/>
                </a:spcBef>
                <a:spcAft>
                  <a:spcPts val="0"/>
                </a:spcAft>
                <a:buClr>
                  <a:srgbClr val="E95E3F"/>
                </a:buClr>
                <a:defRPr/>
              </a:pPr>
              <a:r>
                <a:rPr lang="fr-FR" altLang="fr-FR" sz="1100" b="1" kern="0" dirty="0">
                  <a:latin typeface="Cambria" panose="02040503050406030204" pitchFamily="18" charset="0"/>
                  <a:ea typeface="Cambria" panose="02040503050406030204" pitchFamily="18" charset="0"/>
                </a:rPr>
                <a:t>Soutient la R&amp;I dans le bassin méditerranéen</a:t>
              </a:r>
            </a:p>
            <a:p>
              <a:pPr defTabSz="457200" fontAlgn="auto">
                <a:lnSpc>
                  <a:spcPct val="95000"/>
                </a:lnSpc>
                <a:spcBef>
                  <a:spcPts val="0"/>
                </a:spcBef>
                <a:spcAft>
                  <a:spcPts val="0"/>
                </a:spcAft>
                <a:buClr>
                  <a:srgbClr val="E95E3F"/>
                </a:buClr>
                <a:defRPr/>
              </a:pPr>
              <a:endParaRPr lang="fr-FR" altLang="fr-FR" sz="1100" b="1" kern="0" dirty="0">
                <a:solidFill>
                  <a:schemeClr val="accent1"/>
                </a:solidFill>
                <a:latin typeface="Cambria" panose="02040503050406030204" pitchFamily="18" charset="0"/>
                <a:ea typeface="Cambria" panose="02040503050406030204" pitchFamily="18" charset="0"/>
              </a:endParaRPr>
            </a:p>
            <a:p>
              <a:pPr defTabSz="457200" fontAlgn="auto">
                <a:lnSpc>
                  <a:spcPct val="95000"/>
                </a:lnSpc>
                <a:spcBef>
                  <a:spcPts val="0"/>
                </a:spcBef>
                <a:spcAft>
                  <a:spcPts val="0"/>
                </a:spcAft>
                <a:buClr>
                  <a:srgbClr val="E95E3F"/>
                </a:buClr>
                <a:defRPr/>
              </a:pPr>
              <a:r>
                <a:rPr lang="fr-FR" altLang="fr-FR" sz="1100" b="1" kern="0" dirty="0">
                  <a:latin typeface="Cambria" panose="02040503050406030204" pitchFamily="18" charset="0"/>
                  <a:ea typeface="Cambria" panose="02040503050406030204" pitchFamily="18" charset="0"/>
                </a:rPr>
                <a:t>Thématiques</a:t>
              </a:r>
            </a:p>
            <a:p>
              <a:pPr marL="171450" indent="-171450" defTabSz="457200" fontAlgn="auto">
                <a:lnSpc>
                  <a:spcPct val="95000"/>
                </a:lnSpc>
                <a:spcBef>
                  <a:spcPts val="0"/>
                </a:spcBef>
                <a:spcAft>
                  <a:spcPts val="0"/>
                </a:spcAft>
                <a:buClr>
                  <a:schemeClr val="tx1"/>
                </a:buClr>
                <a:buFontTx/>
                <a:buChar char="-"/>
                <a:defRPr/>
              </a:pPr>
              <a:r>
                <a:rPr lang="fr-FR" altLang="fr-FR" sz="1100" kern="0" dirty="0">
                  <a:latin typeface="Cambria" panose="02040503050406030204" pitchFamily="18" charset="0"/>
                  <a:ea typeface="Cambria" panose="02040503050406030204" pitchFamily="18" charset="0"/>
                </a:rPr>
                <a:t>La gestion durable de l’eau</a:t>
              </a:r>
            </a:p>
            <a:p>
              <a:pPr marL="171450" indent="-171450" defTabSz="457200" fontAlgn="auto">
                <a:lnSpc>
                  <a:spcPct val="95000"/>
                </a:lnSpc>
                <a:spcBef>
                  <a:spcPts val="0"/>
                </a:spcBef>
                <a:spcAft>
                  <a:spcPts val="0"/>
                </a:spcAft>
                <a:buClr>
                  <a:schemeClr val="tx1"/>
                </a:buClr>
                <a:buFontTx/>
                <a:buChar char="-"/>
                <a:defRPr/>
              </a:pPr>
              <a:r>
                <a:rPr lang="fr-FR" altLang="fr-FR" sz="1100" kern="0" dirty="0">
                  <a:latin typeface="Cambria" panose="02040503050406030204" pitchFamily="18" charset="0"/>
                  <a:ea typeface="Cambria" panose="02040503050406030204" pitchFamily="18" charset="0"/>
                </a:rPr>
                <a:t>Les systèmes de productions agricoles</a:t>
              </a:r>
            </a:p>
            <a:p>
              <a:pPr marL="171450" indent="-171450" defTabSz="457200" fontAlgn="auto">
                <a:lnSpc>
                  <a:spcPct val="95000"/>
                </a:lnSpc>
                <a:spcBef>
                  <a:spcPts val="0"/>
                </a:spcBef>
                <a:spcAft>
                  <a:spcPts val="0"/>
                </a:spcAft>
                <a:buClr>
                  <a:schemeClr val="tx1"/>
                </a:buClr>
                <a:buFontTx/>
                <a:buChar char="-"/>
                <a:defRPr/>
              </a:pPr>
              <a:r>
                <a:rPr lang="fr-FR" altLang="fr-FR" sz="1100" kern="0" dirty="0">
                  <a:latin typeface="Cambria" panose="02040503050406030204" pitchFamily="18" charset="0"/>
                  <a:ea typeface="Cambria" panose="02040503050406030204" pitchFamily="18" charset="0"/>
                </a:rPr>
                <a:t>Les chaines de valeur de l’agroalimentaire méditerranéen </a:t>
              </a:r>
            </a:p>
          </p:txBody>
        </p:sp>
      </p:grpSp>
      <p:grpSp>
        <p:nvGrpSpPr>
          <p:cNvPr id="11" name="Groupe 10">
            <a:extLst>
              <a:ext uri="{FF2B5EF4-FFF2-40B4-BE49-F238E27FC236}">
                <a16:creationId xmlns:a16="http://schemas.microsoft.com/office/drawing/2014/main" id="{DE6A5BA1-5BFE-3A53-6E47-75CA836F110F}"/>
              </a:ext>
            </a:extLst>
          </p:cNvPr>
          <p:cNvGrpSpPr/>
          <p:nvPr/>
        </p:nvGrpSpPr>
        <p:grpSpPr>
          <a:xfrm>
            <a:off x="2094303" y="2671133"/>
            <a:ext cx="4121853" cy="4197153"/>
            <a:chOff x="560070" y="2226846"/>
            <a:chExt cx="2937510" cy="2053820"/>
          </a:xfrm>
        </p:grpSpPr>
        <p:sp>
          <p:nvSpPr>
            <p:cNvPr id="12" name="Rectangle 11">
              <a:extLst>
                <a:ext uri="{FF2B5EF4-FFF2-40B4-BE49-F238E27FC236}">
                  <a16:creationId xmlns:a16="http://schemas.microsoft.com/office/drawing/2014/main" id="{D7EB23A5-A0B2-4857-3105-3878FCB044C4}"/>
                </a:ext>
              </a:extLst>
            </p:cNvPr>
            <p:cNvSpPr/>
            <p:nvPr/>
          </p:nvSpPr>
          <p:spPr>
            <a:xfrm>
              <a:off x="560070" y="2226846"/>
              <a:ext cx="2937510" cy="1831589"/>
            </a:xfrm>
            <a:prstGeom prst="rect">
              <a:avLst/>
            </a:prstGeom>
            <a:solidFill>
              <a:sysClr val="window" lastClr="FFFFFF"/>
            </a:solidFill>
            <a:ln w="9525" cap="flat" cmpd="sng" algn="ctr">
              <a:noFill/>
              <a:prstDash val="solid"/>
            </a:ln>
            <a:effectLst>
              <a:outerShdw blurRad="215900" sx="102000" sy="102000" algn="ctr" rotWithShape="0">
                <a:prstClr val="black">
                  <a:alpha val="20000"/>
                </a:prstClr>
              </a:outerShdw>
            </a:effectLst>
          </p:spPr>
          <p:txBody>
            <a:bodyPr rtlCol="0" anchor="ctr"/>
            <a:lstStyle/>
            <a:p>
              <a:pPr algn="ctr" defTabSz="457200" eaLnBrk="0" fontAlgn="auto" hangingPunct="0">
                <a:spcBef>
                  <a:spcPts val="0"/>
                </a:spcBef>
                <a:spcAft>
                  <a:spcPts val="0"/>
                </a:spcAft>
                <a:defRPr/>
              </a:pPr>
              <a:endParaRPr lang="fr-FR" sz="1600" kern="0" dirty="0">
                <a:solidFill>
                  <a:prstClr val="white"/>
                </a:solidFill>
                <a:latin typeface="Cambria" panose="02040503050406030204" pitchFamily="18" charset="0"/>
                <a:ea typeface="Cambria" panose="02040503050406030204" pitchFamily="18" charset="0"/>
              </a:endParaRPr>
            </a:p>
          </p:txBody>
        </p:sp>
        <p:sp>
          <p:nvSpPr>
            <p:cNvPr id="13" name="Rectangle 12">
              <a:extLst>
                <a:ext uri="{FF2B5EF4-FFF2-40B4-BE49-F238E27FC236}">
                  <a16:creationId xmlns:a16="http://schemas.microsoft.com/office/drawing/2014/main" id="{37F85378-2FDC-61BA-3DF1-FDCFEA92BC8C}"/>
                </a:ext>
              </a:extLst>
            </p:cNvPr>
            <p:cNvSpPr/>
            <p:nvPr/>
          </p:nvSpPr>
          <p:spPr>
            <a:xfrm>
              <a:off x="560070" y="2226846"/>
              <a:ext cx="2937510" cy="424914"/>
            </a:xfrm>
            <a:prstGeom prst="rect">
              <a:avLst/>
            </a:prstGeom>
            <a:solidFill>
              <a:schemeClr val="accent2"/>
            </a:solidFill>
            <a:ln w="9525" cap="flat" cmpd="sng" algn="ctr">
              <a:noFill/>
              <a:prstDash val="solid"/>
            </a:ln>
            <a:effectLst/>
          </p:spPr>
          <p:txBody>
            <a:bodyPr rtlCol="0" anchor="ctr"/>
            <a:lstStyle/>
            <a:p>
              <a:pPr marL="0" marR="0" lvl="0" indent="0" algn="ctr" defTabSz="457200" eaLnBrk="0" fontAlgn="auto" latinLnBrk="0" hangingPunct="0">
                <a:lnSpc>
                  <a:spcPct val="95000"/>
                </a:lnSpc>
                <a:spcBef>
                  <a:spcPts val="0"/>
                </a:spcBef>
                <a:spcAft>
                  <a:spcPts val="0"/>
                </a:spcAft>
                <a:buClrTx/>
                <a:buSzTx/>
                <a:buFontTx/>
                <a:buNone/>
                <a:tabLst/>
                <a:defRPr/>
              </a:pPr>
              <a:r>
                <a:rPr lang="fr-FR" sz="1200" b="1" kern="0" cap="small" dirty="0">
                  <a:solidFill>
                    <a:prstClr val="white"/>
                  </a:solidFill>
                  <a:latin typeface="Cambria" panose="02040503050406030204" pitchFamily="18" charset="0"/>
                  <a:ea typeface="Cambria" panose="02040503050406030204" pitchFamily="18" charset="0"/>
                </a:rPr>
                <a:t>Type de projet à financer et modalité de financement</a:t>
              </a:r>
            </a:p>
          </p:txBody>
        </p:sp>
        <p:sp>
          <p:nvSpPr>
            <p:cNvPr id="14" name="ZoneTexte 13">
              <a:extLst>
                <a:ext uri="{FF2B5EF4-FFF2-40B4-BE49-F238E27FC236}">
                  <a16:creationId xmlns:a16="http://schemas.microsoft.com/office/drawing/2014/main" id="{078CE13E-BA05-1790-6F15-EC98134B516B}"/>
                </a:ext>
              </a:extLst>
            </p:cNvPr>
            <p:cNvSpPr txBox="1"/>
            <p:nvPr/>
          </p:nvSpPr>
          <p:spPr>
            <a:xfrm>
              <a:off x="575158" y="2661648"/>
              <a:ext cx="2863045" cy="1619018"/>
            </a:xfrm>
            <a:prstGeom prst="rect">
              <a:avLst/>
            </a:prstGeom>
            <a:noFill/>
          </p:spPr>
          <p:txBody>
            <a:bodyPr wrap="square" rtlCol="0">
              <a:spAutoFit/>
            </a:bodyPr>
            <a:lstStyle/>
            <a:p>
              <a:pPr defTabSz="457200" fontAlgn="auto">
                <a:lnSpc>
                  <a:spcPct val="95000"/>
                </a:lnSpc>
                <a:spcBef>
                  <a:spcPts val="0"/>
                </a:spcBef>
                <a:spcAft>
                  <a:spcPts val="0"/>
                </a:spcAft>
                <a:buClr>
                  <a:srgbClr val="E95E3F"/>
                </a:buClr>
                <a:defRPr/>
              </a:pPr>
              <a:r>
                <a:rPr lang="fr-FR" altLang="fr-FR" sz="1100" kern="0" dirty="0">
                  <a:latin typeface="Cambria" panose="02040503050406030204" pitchFamily="18" charset="0"/>
                  <a:ea typeface="Cambria" panose="02040503050406030204" pitchFamily="18" charset="0"/>
                </a:rPr>
                <a:t>Publication des calls sous 2 formats : </a:t>
              </a:r>
            </a:p>
            <a:p>
              <a:pPr marL="171450" indent="-171450" defTabSz="457200" fontAlgn="auto">
                <a:lnSpc>
                  <a:spcPct val="95000"/>
                </a:lnSpc>
                <a:spcBef>
                  <a:spcPts val="0"/>
                </a:spcBef>
                <a:spcAft>
                  <a:spcPts val="0"/>
                </a:spcAft>
                <a:buClr>
                  <a:schemeClr val="tx1"/>
                </a:buClr>
                <a:buFontTx/>
                <a:buChar char="-"/>
                <a:defRPr/>
              </a:pPr>
              <a:r>
                <a:rPr lang="fr-FR" altLang="fr-FR" sz="1100" b="1" kern="0" dirty="0">
                  <a:latin typeface="Cambria" panose="02040503050406030204" pitchFamily="18" charset="0"/>
                  <a:ea typeface="Cambria" panose="02040503050406030204" pitchFamily="18" charset="0"/>
                </a:rPr>
                <a:t>Section 1</a:t>
              </a:r>
              <a:r>
                <a:rPr lang="fr-FR" altLang="fr-FR" sz="1100" kern="0" dirty="0">
                  <a:latin typeface="Cambria" panose="02040503050406030204" pitchFamily="18" charset="0"/>
                  <a:ea typeface="Cambria" panose="02040503050406030204" pitchFamily="18" charset="0"/>
                </a:rPr>
                <a:t> : Les projets sont soumis auprès de PRIMA, financés par la CE et suivent les règles de participation HEU (Taux de succès moyen de 4,5%).  Les actions de démonstration et innovation sont financées.</a:t>
              </a:r>
            </a:p>
            <a:p>
              <a:pPr marL="171450" indent="-171450" defTabSz="457200" fontAlgn="auto">
                <a:lnSpc>
                  <a:spcPct val="95000"/>
                </a:lnSpc>
                <a:spcBef>
                  <a:spcPts val="0"/>
                </a:spcBef>
                <a:spcAft>
                  <a:spcPts val="0"/>
                </a:spcAft>
                <a:buClr>
                  <a:schemeClr val="tx1"/>
                </a:buClr>
                <a:buFontTx/>
                <a:buChar char="-"/>
                <a:defRPr/>
              </a:pPr>
              <a:r>
                <a:rPr lang="fr-FR" altLang="fr-FR" sz="1100" b="1" kern="0" dirty="0">
                  <a:latin typeface="Cambria" panose="02040503050406030204" pitchFamily="18" charset="0"/>
                  <a:ea typeface="Cambria" panose="02040503050406030204" pitchFamily="18" charset="0"/>
                </a:rPr>
                <a:t>Section 2</a:t>
              </a:r>
              <a:r>
                <a:rPr lang="fr-FR" altLang="fr-FR" sz="1100" kern="0" dirty="0">
                  <a:latin typeface="Cambria" panose="02040503050406030204" pitchFamily="18" charset="0"/>
                  <a:ea typeface="Cambria" panose="02040503050406030204" pitchFamily="18" charset="0"/>
                </a:rPr>
                <a:t> : les projets sont soumis auprès de PRIMA mais les agences nationales en assurent le financement. Il faut donc suivre leurs règles de participation (éligibilité, contractualisation, suivi de la mise en œuvre). Seules des RIA sont financées. (taux de succès moyen de 17%).</a:t>
              </a:r>
            </a:p>
            <a:p>
              <a:pPr marL="171450" indent="-171450" defTabSz="457200" fontAlgn="auto">
                <a:lnSpc>
                  <a:spcPct val="95000"/>
                </a:lnSpc>
                <a:spcBef>
                  <a:spcPts val="0"/>
                </a:spcBef>
                <a:spcAft>
                  <a:spcPts val="0"/>
                </a:spcAft>
                <a:buClr>
                  <a:schemeClr val="tx1"/>
                </a:buClr>
                <a:buFontTx/>
                <a:buChar char="-"/>
                <a:defRPr/>
              </a:pPr>
              <a:r>
                <a:rPr lang="en-US" altLang="fr-FR" sz="1100" kern="0" dirty="0">
                  <a:latin typeface="Cambria" panose="02040503050406030204" pitchFamily="18" charset="0"/>
                  <a:ea typeface="Cambria" panose="02040503050406030204" pitchFamily="18" charset="0"/>
                </a:rPr>
                <a:t>PRIMA Woman Greening Food Systems Award</a:t>
              </a:r>
              <a:r>
                <a:rPr lang="fr-FR" altLang="fr-FR" sz="1100" kern="0" dirty="0">
                  <a:latin typeface="Cambria" panose="02040503050406030204" pitchFamily="18" charset="0"/>
                  <a:ea typeface="Cambria" panose="02040503050406030204" pitchFamily="18" charset="0"/>
                </a:rPr>
                <a:t> visant à vise à reconnaître et célébrer les contributions exceptionnelles des femmes méditerranéennes dans la promotion de systèmes alimentaires durables et résilients.</a:t>
              </a:r>
            </a:p>
            <a:p>
              <a:pPr marL="171450" indent="-171450" defTabSz="457200" fontAlgn="auto">
                <a:lnSpc>
                  <a:spcPct val="95000"/>
                </a:lnSpc>
                <a:spcBef>
                  <a:spcPts val="0"/>
                </a:spcBef>
                <a:spcAft>
                  <a:spcPts val="0"/>
                </a:spcAft>
                <a:buClr>
                  <a:schemeClr val="tx1"/>
                </a:buClr>
                <a:buFontTx/>
                <a:buChar char="-"/>
                <a:defRPr/>
              </a:pPr>
              <a:r>
                <a:rPr lang="fr-FR" altLang="fr-FR" sz="1100" kern="0" dirty="0">
                  <a:latin typeface="Cambria" panose="02040503050406030204" pitchFamily="18" charset="0"/>
                  <a:ea typeface="Cambria" panose="02040503050406030204" pitchFamily="18" charset="0"/>
                </a:rPr>
                <a:t>PRIMA Training and </a:t>
              </a:r>
              <a:r>
                <a:rPr lang="fr-FR" altLang="fr-FR" sz="1100" kern="0" dirty="0" err="1">
                  <a:latin typeface="Cambria" panose="02040503050406030204" pitchFamily="18" charset="0"/>
                  <a:ea typeface="Cambria" panose="02040503050406030204" pitchFamily="18" charset="0"/>
                </a:rPr>
                <a:t>Mobility</a:t>
              </a:r>
              <a:r>
                <a:rPr lang="fr-FR" altLang="fr-FR" sz="1100" kern="0" dirty="0">
                  <a:latin typeface="Cambria" panose="02040503050406030204" pitchFamily="18" charset="0"/>
                  <a:ea typeface="Cambria" panose="02040503050406030204" pitchFamily="18" charset="0"/>
                </a:rPr>
                <a:t> </a:t>
              </a:r>
              <a:r>
                <a:rPr lang="fr-FR" altLang="fr-FR" sz="1100" kern="0" dirty="0" err="1">
                  <a:latin typeface="Cambria" panose="02040503050406030204" pitchFamily="18" charset="0"/>
                  <a:ea typeface="Cambria" panose="02040503050406030204" pitchFamily="18" charset="0"/>
                </a:rPr>
                <a:t>Award</a:t>
              </a:r>
              <a:r>
                <a:rPr lang="fr-FR" altLang="fr-FR" sz="1100" kern="0" dirty="0">
                  <a:latin typeface="Cambria" panose="02040503050406030204" pitchFamily="18" charset="0"/>
                  <a:ea typeface="Cambria" panose="02040503050406030204" pitchFamily="18" charset="0"/>
                </a:rPr>
                <a:t> (PTMA) : initiative visant à renforcer les capacités de recherche et d'innovation en Méditerranée.</a:t>
              </a:r>
            </a:p>
            <a:p>
              <a:pPr defTabSz="457200" fontAlgn="auto">
                <a:lnSpc>
                  <a:spcPct val="95000"/>
                </a:lnSpc>
                <a:spcBef>
                  <a:spcPts val="0"/>
                </a:spcBef>
                <a:spcAft>
                  <a:spcPts val="0"/>
                </a:spcAft>
                <a:buClr>
                  <a:srgbClr val="E95E3F"/>
                </a:buClr>
                <a:defRPr/>
              </a:pPr>
              <a:endParaRPr lang="fr-FR" altLang="fr-FR" sz="1100" kern="0" dirty="0">
                <a:latin typeface="Cambria" panose="02040503050406030204" pitchFamily="18" charset="0"/>
                <a:ea typeface="Cambria" panose="02040503050406030204" pitchFamily="18" charset="0"/>
              </a:endParaRPr>
            </a:p>
            <a:p>
              <a:pPr defTabSz="457200" fontAlgn="auto">
                <a:lnSpc>
                  <a:spcPct val="95000"/>
                </a:lnSpc>
                <a:spcBef>
                  <a:spcPts val="0"/>
                </a:spcBef>
                <a:spcAft>
                  <a:spcPts val="0"/>
                </a:spcAft>
                <a:buClr>
                  <a:srgbClr val="E95E3F"/>
                </a:buClr>
                <a:defRPr/>
              </a:pPr>
              <a:endParaRPr lang="fr-FR" altLang="fr-FR" sz="1100" kern="0" dirty="0">
                <a:latin typeface="Cambria" panose="02040503050406030204" pitchFamily="18" charset="0"/>
                <a:ea typeface="Cambria" panose="02040503050406030204" pitchFamily="18" charset="0"/>
              </a:endParaRPr>
            </a:p>
            <a:p>
              <a:pPr defTabSz="457200" fontAlgn="auto">
                <a:lnSpc>
                  <a:spcPct val="95000"/>
                </a:lnSpc>
                <a:spcBef>
                  <a:spcPts val="0"/>
                </a:spcBef>
                <a:spcAft>
                  <a:spcPts val="0"/>
                </a:spcAft>
                <a:buClr>
                  <a:srgbClr val="E95E3F"/>
                </a:buClr>
                <a:defRPr/>
              </a:pPr>
              <a:endParaRPr lang="fr-FR" altLang="fr-FR" sz="1100" kern="0" dirty="0">
                <a:latin typeface="Cambria" panose="02040503050406030204" pitchFamily="18" charset="0"/>
                <a:ea typeface="Cambria" panose="02040503050406030204" pitchFamily="18" charset="0"/>
              </a:endParaRPr>
            </a:p>
          </p:txBody>
        </p:sp>
      </p:grpSp>
      <p:grpSp>
        <p:nvGrpSpPr>
          <p:cNvPr id="15" name="Groupe 14">
            <a:extLst>
              <a:ext uri="{FF2B5EF4-FFF2-40B4-BE49-F238E27FC236}">
                <a16:creationId xmlns:a16="http://schemas.microsoft.com/office/drawing/2014/main" id="{AC0AFA5C-A2B2-8EA9-FE31-1F03D6921C41}"/>
              </a:ext>
            </a:extLst>
          </p:cNvPr>
          <p:cNvGrpSpPr/>
          <p:nvPr/>
        </p:nvGrpSpPr>
        <p:grpSpPr>
          <a:xfrm>
            <a:off x="6308396" y="2671133"/>
            <a:ext cx="3304759" cy="3743005"/>
            <a:chOff x="560070" y="2226846"/>
            <a:chExt cx="2937510" cy="1844881"/>
          </a:xfrm>
        </p:grpSpPr>
        <p:sp>
          <p:nvSpPr>
            <p:cNvPr id="16" name="Rectangle 15">
              <a:extLst>
                <a:ext uri="{FF2B5EF4-FFF2-40B4-BE49-F238E27FC236}">
                  <a16:creationId xmlns:a16="http://schemas.microsoft.com/office/drawing/2014/main" id="{84412927-D4E8-C31D-0117-119D2DCB67BC}"/>
                </a:ext>
              </a:extLst>
            </p:cNvPr>
            <p:cNvSpPr/>
            <p:nvPr/>
          </p:nvSpPr>
          <p:spPr>
            <a:xfrm>
              <a:off x="560070" y="2226846"/>
              <a:ext cx="2937510" cy="1844881"/>
            </a:xfrm>
            <a:prstGeom prst="rect">
              <a:avLst/>
            </a:prstGeom>
            <a:solidFill>
              <a:sysClr val="window" lastClr="FFFFFF"/>
            </a:solidFill>
            <a:ln w="9525" cap="flat" cmpd="sng" algn="ctr">
              <a:noFill/>
              <a:prstDash val="solid"/>
            </a:ln>
            <a:effectLst>
              <a:outerShdw blurRad="215900" sx="102000" sy="102000" algn="ctr" rotWithShape="0">
                <a:prstClr val="black">
                  <a:alpha val="20000"/>
                </a:prstClr>
              </a:outerShdw>
            </a:effectLst>
          </p:spPr>
          <p:txBody>
            <a:bodyPr rtlCol="0" anchor="ctr"/>
            <a:lstStyle/>
            <a:p>
              <a:pPr algn="ctr" defTabSz="457200" eaLnBrk="0" fontAlgn="auto" hangingPunct="0">
                <a:spcBef>
                  <a:spcPts val="0"/>
                </a:spcBef>
                <a:spcAft>
                  <a:spcPts val="0"/>
                </a:spcAft>
                <a:defRPr/>
              </a:pPr>
              <a:endParaRPr lang="fr-FR" sz="1600" kern="0" dirty="0">
                <a:solidFill>
                  <a:prstClr val="white"/>
                </a:solidFill>
                <a:latin typeface="Cambria" panose="02040503050406030204" pitchFamily="18" charset="0"/>
                <a:ea typeface="Cambria" panose="02040503050406030204" pitchFamily="18" charset="0"/>
              </a:endParaRPr>
            </a:p>
          </p:txBody>
        </p:sp>
        <p:sp>
          <p:nvSpPr>
            <p:cNvPr id="17" name="Rectangle 16">
              <a:extLst>
                <a:ext uri="{FF2B5EF4-FFF2-40B4-BE49-F238E27FC236}">
                  <a16:creationId xmlns:a16="http://schemas.microsoft.com/office/drawing/2014/main" id="{C45CD206-EB93-D974-98C7-C202F66F3534}"/>
                </a:ext>
              </a:extLst>
            </p:cNvPr>
            <p:cNvSpPr/>
            <p:nvPr/>
          </p:nvSpPr>
          <p:spPr>
            <a:xfrm>
              <a:off x="560070" y="2226846"/>
              <a:ext cx="2937510" cy="424914"/>
            </a:xfrm>
            <a:prstGeom prst="rect">
              <a:avLst/>
            </a:prstGeom>
            <a:solidFill>
              <a:schemeClr val="accent3"/>
            </a:solidFill>
            <a:ln w="9525" cap="flat" cmpd="sng" algn="ctr">
              <a:noFill/>
              <a:prstDash val="solid"/>
            </a:ln>
            <a:effectLst/>
          </p:spPr>
          <p:txBody>
            <a:bodyPr rtlCol="0" anchor="ctr"/>
            <a:lstStyle/>
            <a:p>
              <a:pPr marL="0" marR="0" lvl="0" indent="0" algn="ctr" defTabSz="457200" eaLnBrk="0" fontAlgn="auto" latinLnBrk="0" hangingPunct="0">
                <a:lnSpc>
                  <a:spcPct val="95000"/>
                </a:lnSpc>
                <a:spcBef>
                  <a:spcPts val="0"/>
                </a:spcBef>
                <a:spcAft>
                  <a:spcPts val="0"/>
                </a:spcAft>
                <a:buClrTx/>
                <a:buSzTx/>
                <a:buFontTx/>
                <a:buNone/>
                <a:tabLst/>
                <a:defRPr/>
              </a:pPr>
              <a:r>
                <a:rPr lang="fr-FR" sz="1200" b="1" kern="0" cap="small" dirty="0">
                  <a:solidFill>
                    <a:prstClr val="white"/>
                  </a:solidFill>
                  <a:latin typeface="Cambria" panose="02040503050406030204" pitchFamily="18" charset="0"/>
                  <a:ea typeface="Cambria" panose="02040503050406030204" pitchFamily="18" charset="0"/>
                </a:rPr>
                <a:t>Critère D’éligibilité et d’évaluation</a:t>
              </a:r>
              <a:endParaRPr lang="fr-FR" sz="1200" b="1" strike="sngStrike" kern="0" cap="small" dirty="0">
                <a:solidFill>
                  <a:prstClr val="white"/>
                </a:solidFill>
                <a:latin typeface="Cambria" panose="02040503050406030204" pitchFamily="18" charset="0"/>
                <a:ea typeface="Cambria" panose="02040503050406030204" pitchFamily="18" charset="0"/>
              </a:endParaRPr>
            </a:p>
          </p:txBody>
        </p:sp>
        <p:sp>
          <p:nvSpPr>
            <p:cNvPr id="18" name="ZoneTexte 17">
              <a:extLst>
                <a:ext uri="{FF2B5EF4-FFF2-40B4-BE49-F238E27FC236}">
                  <a16:creationId xmlns:a16="http://schemas.microsoft.com/office/drawing/2014/main" id="{E89146B3-1233-6167-970B-4A60E7A87A86}"/>
                </a:ext>
              </a:extLst>
            </p:cNvPr>
            <p:cNvSpPr txBox="1"/>
            <p:nvPr/>
          </p:nvSpPr>
          <p:spPr>
            <a:xfrm>
              <a:off x="640079" y="2708910"/>
              <a:ext cx="2857499" cy="1314614"/>
            </a:xfrm>
            <a:prstGeom prst="rect">
              <a:avLst/>
            </a:prstGeom>
            <a:noFill/>
          </p:spPr>
          <p:txBody>
            <a:bodyPr wrap="square" rtlCol="0">
              <a:noAutofit/>
            </a:bodyPr>
            <a:lstStyle/>
            <a:p>
              <a:pPr defTabSz="457200" fontAlgn="auto">
                <a:lnSpc>
                  <a:spcPct val="95000"/>
                </a:lnSpc>
                <a:spcBef>
                  <a:spcPts val="0"/>
                </a:spcBef>
                <a:spcAft>
                  <a:spcPts val="0"/>
                </a:spcAft>
                <a:buClr>
                  <a:srgbClr val="E95E3F"/>
                </a:buClr>
                <a:defRPr/>
              </a:pPr>
              <a:r>
                <a:rPr lang="fr-FR" altLang="fr-FR" sz="1100" b="1" kern="0" dirty="0">
                  <a:latin typeface="Cambria" panose="02040503050406030204" pitchFamily="18" charset="0"/>
                  <a:ea typeface="Cambria" panose="02040503050406030204" pitchFamily="18" charset="0"/>
                </a:rPr>
                <a:t>Eligibilité</a:t>
              </a:r>
            </a:p>
            <a:p>
              <a:pPr marL="171450" indent="-171450" defTabSz="457200" fontAlgn="auto">
                <a:lnSpc>
                  <a:spcPct val="95000"/>
                </a:lnSpc>
                <a:spcBef>
                  <a:spcPts val="0"/>
                </a:spcBef>
                <a:spcAft>
                  <a:spcPts val="0"/>
                </a:spcAft>
                <a:buClr>
                  <a:schemeClr val="tx1"/>
                </a:buClr>
                <a:buFontTx/>
                <a:buChar char="-"/>
                <a:defRPr/>
              </a:pPr>
              <a:r>
                <a:rPr lang="fr-FR" altLang="fr-FR" sz="1100" kern="0" dirty="0">
                  <a:latin typeface="Cambria" panose="02040503050406030204" pitchFamily="18" charset="0"/>
                  <a:ea typeface="Cambria" panose="02040503050406030204" pitchFamily="18" charset="0"/>
                </a:rPr>
                <a:t>La participation de consortiums composés d’entités issues des pays participants à PRIMA.</a:t>
              </a:r>
            </a:p>
            <a:p>
              <a:pPr marL="171450" indent="-171450" defTabSz="457200" fontAlgn="auto">
                <a:lnSpc>
                  <a:spcPct val="95000"/>
                </a:lnSpc>
                <a:spcBef>
                  <a:spcPts val="0"/>
                </a:spcBef>
                <a:spcAft>
                  <a:spcPts val="0"/>
                </a:spcAft>
                <a:buClr>
                  <a:schemeClr val="tx1"/>
                </a:buClr>
                <a:buFontTx/>
                <a:buChar char="-"/>
                <a:defRPr/>
              </a:pPr>
              <a:r>
                <a:rPr lang="fr-FR" altLang="fr-FR" sz="1100" kern="0" dirty="0">
                  <a:latin typeface="Cambria" panose="02040503050406030204" pitchFamily="18" charset="0"/>
                  <a:ea typeface="Cambria" panose="02040503050406030204" pitchFamily="18" charset="0"/>
                </a:rPr>
                <a:t>L’alignement avec les domaines thématiques définis dans l’appel.</a:t>
              </a:r>
            </a:p>
            <a:p>
              <a:pPr marL="171450" indent="-171450" defTabSz="457200" fontAlgn="auto">
                <a:lnSpc>
                  <a:spcPct val="95000"/>
                </a:lnSpc>
                <a:spcBef>
                  <a:spcPts val="0"/>
                </a:spcBef>
                <a:spcAft>
                  <a:spcPts val="0"/>
                </a:spcAft>
                <a:buClr>
                  <a:schemeClr val="tx1"/>
                </a:buClr>
                <a:buFontTx/>
                <a:buChar char="-"/>
                <a:defRPr/>
              </a:pPr>
              <a:r>
                <a:rPr lang="fr-FR" altLang="fr-FR" sz="1100" kern="0" dirty="0">
                  <a:latin typeface="Cambria" panose="02040503050406030204" pitchFamily="18" charset="0"/>
                  <a:ea typeface="Cambria" panose="02040503050406030204" pitchFamily="18" charset="0"/>
                </a:rPr>
                <a:t>Le respect des lignes directrices spécifiques aux projets.</a:t>
              </a:r>
            </a:p>
            <a:p>
              <a:pPr defTabSz="457200" fontAlgn="auto">
                <a:lnSpc>
                  <a:spcPct val="95000"/>
                </a:lnSpc>
                <a:spcBef>
                  <a:spcPts val="0"/>
                </a:spcBef>
                <a:spcAft>
                  <a:spcPts val="0"/>
                </a:spcAft>
                <a:buClr>
                  <a:srgbClr val="E95E3F"/>
                </a:buClr>
                <a:defRPr/>
              </a:pPr>
              <a:r>
                <a:rPr lang="fr-FR" altLang="fr-FR" sz="1100" b="1" kern="0" dirty="0">
                  <a:latin typeface="Cambria" panose="02040503050406030204" pitchFamily="18" charset="0"/>
                  <a:ea typeface="Cambria" panose="02040503050406030204" pitchFamily="18" charset="0"/>
                </a:rPr>
                <a:t>Evaluation : Même critère que HEU</a:t>
              </a:r>
              <a:r>
                <a:rPr lang="fr-FR" altLang="fr-FR" sz="1100" kern="0" dirty="0">
                  <a:latin typeface="Cambria" panose="02040503050406030204" pitchFamily="18" charset="0"/>
                  <a:ea typeface="Cambria" panose="02040503050406030204" pitchFamily="18" charset="0"/>
                </a:rPr>
                <a:t>  </a:t>
              </a:r>
            </a:p>
            <a:p>
              <a:pPr marL="171450" indent="-171450" defTabSz="457200" fontAlgn="auto">
                <a:lnSpc>
                  <a:spcPct val="95000"/>
                </a:lnSpc>
                <a:spcBef>
                  <a:spcPts val="0"/>
                </a:spcBef>
                <a:spcAft>
                  <a:spcPts val="0"/>
                </a:spcAft>
                <a:buClr>
                  <a:schemeClr val="tx1"/>
                </a:buClr>
                <a:buFontTx/>
                <a:buChar char="-"/>
                <a:defRPr/>
              </a:pPr>
              <a:r>
                <a:rPr lang="fr-FR" altLang="fr-FR" sz="1100" kern="0" dirty="0">
                  <a:latin typeface="Cambria" panose="02040503050406030204" pitchFamily="18" charset="0"/>
                  <a:ea typeface="Cambria" panose="02040503050406030204" pitchFamily="18" charset="0"/>
                </a:rPr>
                <a:t>L’excellence : clarté des objectifs, solidité du concept, potentiel d’innovation.</a:t>
              </a:r>
            </a:p>
            <a:p>
              <a:pPr marL="171450" indent="-171450" defTabSz="457200" fontAlgn="auto">
                <a:lnSpc>
                  <a:spcPct val="95000"/>
                </a:lnSpc>
                <a:spcBef>
                  <a:spcPts val="0"/>
                </a:spcBef>
                <a:spcAft>
                  <a:spcPts val="0"/>
                </a:spcAft>
                <a:buClr>
                  <a:schemeClr val="tx1"/>
                </a:buClr>
                <a:buFontTx/>
                <a:buChar char="-"/>
                <a:defRPr/>
              </a:pPr>
              <a:r>
                <a:rPr lang="fr-FR" altLang="fr-FR" sz="1100" kern="0" dirty="0">
                  <a:latin typeface="Cambria" panose="02040503050406030204" pitchFamily="18" charset="0"/>
                  <a:ea typeface="Cambria" panose="02040503050406030204" pitchFamily="18" charset="0"/>
                </a:rPr>
                <a:t>L’impact : contribution aux résultats attendus, impact socio-économique, plan de diffusion.</a:t>
              </a:r>
            </a:p>
            <a:p>
              <a:pPr marL="171450" indent="-171450" defTabSz="457200" fontAlgn="auto">
                <a:lnSpc>
                  <a:spcPct val="95000"/>
                </a:lnSpc>
                <a:spcBef>
                  <a:spcPts val="0"/>
                </a:spcBef>
                <a:spcAft>
                  <a:spcPts val="0"/>
                </a:spcAft>
                <a:buClr>
                  <a:schemeClr val="tx1"/>
                </a:buClr>
                <a:buFontTx/>
                <a:buChar char="-"/>
                <a:defRPr/>
              </a:pPr>
              <a:r>
                <a:rPr lang="fr-FR" altLang="fr-FR" sz="1100" kern="0" dirty="0">
                  <a:latin typeface="Cambria" panose="02040503050406030204" pitchFamily="18" charset="0"/>
                  <a:ea typeface="Cambria" panose="02040503050406030204" pitchFamily="18" charset="0"/>
                </a:rPr>
                <a:t>La qualité et l’efficacité de la mise en œuvre : pertinence du plan de travail, composition du consortium, allocation des ressources.</a:t>
              </a:r>
            </a:p>
            <a:p>
              <a:pPr defTabSz="457200" fontAlgn="auto">
                <a:lnSpc>
                  <a:spcPct val="95000"/>
                </a:lnSpc>
                <a:spcBef>
                  <a:spcPts val="0"/>
                </a:spcBef>
                <a:spcAft>
                  <a:spcPts val="0"/>
                </a:spcAft>
                <a:buClr>
                  <a:srgbClr val="E95E3F"/>
                </a:buClr>
                <a:defRPr/>
              </a:pPr>
              <a:endParaRPr lang="fr-FR" altLang="fr-FR" sz="1100" b="1" kern="0" dirty="0">
                <a:solidFill>
                  <a:schemeClr val="accent3"/>
                </a:solidFill>
                <a:latin typeface="Cambria" panose="02040503050406030204" pitchFamily="18" charset="0"/>
                <a:ea typeface="Cambria" panose="02040503050406030204" pitchFamily="18" charset="0"/>
              </a:endParaRPr>
            </a:p>
          </p:txBody>
        </p:sp>
      </p:grpSp>
      <p:grpSp>
        <p:nvGrpSpPr>
          <p:cNvPr id="19" name="Groupe 18">
            <a:extLst>
              <a:ext uri="{FF2B5EF4-FFF2-40B4-BE49-F238E27FC236}">
                <a16:creationId xmlns:a16="http://schemas.microsoft.com/office/drawing/2014/main" id="{BE1CF586-0465-30CF-DA5F-63E0F3C1EC65}"/>
              </a:ext>
            </a:extLst>
          </p:cNvPr>
          <p:cNvGrpSpPr/>
          <p:nvPr/>
        </p:nvGrpSpPr>
        <p:grpSpPr>
          <a:xfrm>
            <a:off x="9739397" y="2653177"/>
            <a:ext cx="2322794" cy="3747121"/>
            <a:chOff x="560070" y="2226846"/>
            <a:chExt cx="2937510" cy="1845156"/>
          </a:xfrm>
        </p:grpSpPr>
        <p:sp>
          <p:nvSpPr>
            <p:cNvPr id="20" name="Rectangle 19">
              <a:extLst>
                <a:ext uri="{FF2B5EF4-FFF2-40B4-BE49-F238E27FC236}">
                  <a16:creationId xmlns:a16="http://schemas.microsoft.com/office/drawing/2014/main" id="{4F80E77D-6EEA-C1B5-F723-C819D49464CB}"/>
                </a:ext>
              </a:extLst>
            </p:cNvPr>
            <p:cNvSpPr/>
            <p:nvPr/>
          </p:nvSpPr>
          <p:spPr>
            <a:xfrm>
              <a:off x="560070" y="2226846"/>
              <a:ext cx="2937510" cy="1845156"/>
            </a:xfrm>
            <a:prstGeom prst="rect">
              <a:avLst/>
            </a:prstGeom>
            <a:solidFill>
              <a:sysClr val="window" lastClr="FFFFFF"/>
            </a:solidFill>
            <a:ln w="9525" cap="flat" cmpd="sng" algn="ctr">
              <a:noFill/>
              <a:prstDash val="solid"/>
            </a:ln>
            <a:effectLst>
              <a:outerShdw blurRad="215900" sx="102000" sy="102000" algn="ctr" rotWithShape="0">
                <a:prstClr val="black">
                  <a:alpha val="20000"/>
                </a:prstClr>
              </a:outerShdw>
            </a:effectLst>
          </p:spPr>
          <p:txBody>
            <a:bodyPr rtlCol="0" anchor="ctr"/>
            <a:lstStyle/>
            <a:p>
              <a:pPr algn="ctr" defTabSz="457200" eaLnBrk="0" fontAlgn="auto" hangingPunct="0">
                <a:spcBef>
                  <a:spcPts val="0"/>
                </a:spcBef>
                <a:spcAft>
                  <a:spcPts val="0"/>
                </a:spcAft>
                <a:defRPr/>
              </a:pPr>
              <a:endParaRPr lang="fr-FR" sz="1600" kern="0" dirty="0">
                <a:solidFill>
                  <a:prstClr val="white"/>
                </a:solidFill>
                <a:latin typeface="Cambria" panose="02040503050406030204" pitchFamily="18" charset="0"/>
                <a:ea typeface="Cambria" panose="02040503050406030204" pitchFamily="18" charset="0"/>
              </a:endParaRPr>
            </a:p>
          </p:txBody>
        </p:sp>
        <p:sp>
          <p:nvSpPr>
            <p:cNvPr id="21" name="Rectangle 20">
              <a:extLst>
                <a:ext uri="{FF2B5EF4-FFF2-40B4-BE49-F238E27FC236}">
                  <a16:creationId xmlns:a16="http://schemas.microsoft.com/office/drawing/2014/main" id="{DAC2D9FF-F641-330F-B136-438FDE8B8898}"/>
                </a:ext>
              </a:extLst>
            </p:cNvPr>
            <p:cNvSpPr/>
            <p:nvPr/>
          </p:nvSpPr>
          <p:spPr>
            <a:xfrm>
              <a:off x="560070" y="2226846"/>
              <a:ext cx="2937510" cy="424914"/>
            </a:xfrm>
            <a:prstGeom prst="rect">
              <a:avLst/>
            </a:prstGeom>
            <a:solidFill>
              <a:schemeClr val="accent4"/>
            </a:solidFill>
            <a:ln w="9525" cap="flat" cmpd="sng" algn="ctr">
              <a:noFill/>
              <a:prstDash val="solid"/>
            </a:ln>
            <a:effectLst/>
          </p:spPr>
          <p:txBody>
            <a:bodyPr rtlCol="0" anchor="ctr"/>
            <a:lstStyle/>
            <a:p>
              <a:pPr marL="0" marR="0" lvl="0" indent="0" algn="ctr" defTabSz="457200" eaLnBrk="0" fontAlgn="auto" latinLnBrk="0" hangingPunct="0">
                <a:lnSpc>
                  <a:spcPct val="95000"/>
                </a:lnSpc>
                <a:spcBef>
                  <a:spcPts val="0"/>
                </a:spcBef>
                <a:spcAft>
                  <a:spcPts val="0"/>
                </a:spcAft>
                <a:buClrTx/>
                <a:buSzTx/>
                <a:buFontTx/>
                <a:buNone/>
                <a:tabLst/>
                <a:defRPr/>
              </a:pPr>
              <a:r>
                <a:rPr lang="fr-FR" sz="1200" b="1" kern="0" cap="small" dirty="0">
                  <a:solidFill>
                    <a:prstClr val="white"/>
                  </a:solidFill>
                  <a:latin typeface="Cambria" panose="02040503050406030204" pitchFamily="18" charset="0"/>
                  <a:ea typeface="Cambria" panose="02040503050406030204" pitchFamily="18" charset="0"/>
                </a:rPr>
                <a:t>Budget &amp; calendrier </a:t>
              </a:r>
            </a:p>
          </p:txBody>
        </p:sp>
        <p:sp>
          <p:nvSpPr>
            <p:cNvPr id="22" name="ZoneTexte 21">
              <a:extLst>
                <a:ext uri="{FF2B5EF4-FFF2-40B4-BE49-F238E27FC236}">
                  <a16:creationId xmlns:a16="http://schemas.microsoft.com/office/drawing/2014/main" id="{496F25E1-67C6-B00C-5964-4621C5568D50}"/>
                </a:ext>
              </a:extLst>
            </p:cNvPr>
            <p:cNvSpPr txBox="1"/>
            <p:nvPr/>
          </p:nvSpPr>
          <p:spPr>
            <a:xfrm>
              <a:off x="640080" y="2708910"/>
              <a:ext cx="2857500" cy="124654"/>
            </a:xfrm>
            <a:prstGeom prst="rect">
              <a:avLst/>
            </a:prstGeom>
            <a:noFill/>
          </p:spPr>
          <p:txBody>
            <a:bodyPr wrap="square" rtlCol="0">
              <a:spAutoFit/>
            </a:bodyPr>
            <a:lstStyle/>
            <a:p>
              <a:pPr defTabSz="457200" fontAlgn="auto">
                <a:lnSpc>
                  <a:spcPct val="95000"/>
                </a:lnSpc>
                <a:spcBef>
                  <a:spcPts val="0"/>
                </a:spcBef>
                <a:spcAft>
                  <a:spcPts val="0"/>
                </a:spcAft>
                <a:buClr>
                  <a:srgbClr val="E95E3F"/>
                </a:buClr>
                <a:defRPr/>
              </a:pPr>
              <a:endParaRPr lang="fr-FR" altLang="fr-FR" sz="1100" kern="0" dirty="0">
                <a:latin typeface="Cambria" panose="02040503050406030204" pitchFamily="18" charset="0"/>
                <a:ea typeface="Cambria" panose="02040503050406030204" pitchFamily="18" charset="0"/>
              </a:endParaRPr>
            </a:p>
          </p:txBody>
        </p:sp>
      </p:grpSp>
      <p:sp>
        <p:nvSpPr>
          <p:cNvPr id="26" name="ZoneTexte 25">
            <a:extLst>
              <a:ext uri="{FF2B5EF4-FFF2-40B4-BE49-F238E27FC236}">
                <a16:creationId xmlns:a16="http://schemas.microsoft.com/office/drawing/2014/main" id="{D17AFC0B-911E-2B26-ADA6-94AB46159392}"/>
              </a:ext>
            </a:extLst>
          </p:cNvPr>
          <p:cNvSpPr txBox="1"/>
          <p:nvPr/>
        </p:nvSpPr>
        <p:spPr>
          <a:xfrm>
            <a:off x="9863335" y="3531384"/>
            <a:ext cx="2148205" cy="2504532"/>
          </a:xfrm>
          <a:prstGeom prst="rect">
            <a:avLst/>
          </a:prstGeom>
          <a:noFill/>
        </p:spPr>
        <p:txBody>
          <a:bodyPr wrap="square" rtlCol="0">
            <a:spAutoFit/>
          </a:bodyPr>
          <a:lstStyle/>
          <a:p>
            <a:pPr defTabSz="457200" fontAlgn="auto">
              <a:lnSpc>
                <a:spcPct val="95000"/>
              </a:lnSpc>
              <a:spcBef>
                <a:spcPts val="0"/>
              </a:spcBef>
              <a:spcAft>
                <a:spcPts val="0"/>
              </a:spcAft>
              <a:buClr>
                <a:srgbClr val="E95E3F"/>
              </a:buClr>
              <a:defRPr/>
            </a:pPr>
            <a:r>
              <a:rPr lang="fr-FR" altLang="fr-FR" sz="1100" b="1" kern="0" dirty="0">
                <a:latin typeface="Cambria" panose="02040503050406030204" pitchFamily="18" charset="0"/>
                <a:ea typeface="Cambria" panose="02040503050406030204" pitchFamily="18" charset="0"/>
              </a:rPr>
              <a:t>Budget</a:t>
            </a:r>
          </a:p>
          <a:p>
            <a:pPr marL="171450" indent="-171450" defTabSz="457200">
              <a:lnSpc>
                <a:spcPct val="95000"/>
              </a:lnSpc>
              <a:buClr>
                <a:srgbClr val="E95E3F"/>
              </a:buClr>
              <a:buFontTx/>
              <a:buChar char="-"/>
              <a:defRPr/>
            </a:pPr>
            <a:r>
              <a:rPr lang="fr-FR" altLang="fr-FR" sz="1100" kern="0" dirty="0">
                <a:latin typeface="Cambria" panose="02040503050406030204" pitchFamily="18" charset="0"/>
                <a:ea typeface="Cambria" panose="02040503050406030204" pitchFamily="18" charset="0"/>
              </a:rPr>
              <a:t>Un budget estimatif de 105 M€ pour 2025 – 2027, hors compléments Etats participants. (Sous réserve de validation après publication du programme définitif).</a:t>
            </a:r>
          </a:p>
          <a:p>
            <a:pPr marL="171450" indent="-171450" defTabSz="457200">
              <a:lnSpc>
                <a:spcPct val="95000"/>
              </a:lnSpc>
              <a:buClr>
                <a:srgbClr val="E95E3F"/>
              </a:buClr>
              <a:buFontTx/>
              <a:buChar char="-"/>
              <a:defRPr/>
            </a:pPr>
            <a:r>
              <a:rPr lang="fr-FR" altLang="fr-FR" sz="1100" kern="0" dirty="0">
                <a:latin typeface="Cambria" panose="02040503050406030204" pitchFamily="18" charset="0"/>
                <a:ea typeface="Cambria" panose="02040503050406030204" pitchFamily="18" charset="0"/>
              </a:rPr>
              <a:t>Co-financement via des fonds EU et nationaux</a:t>
            </a:r>
          </a:p>
          <a:p>
            <a:pPr defTabSz="457200" fontAlgn="auto">
              <a:lnSpc>
                <a:spcPct val="95000"/>
              </a:lnSpc>
              <a:spcBef>
                <a:spcPts val="0"/>
              </a:spcBef>
              <a:spcAft>
                <a:spcPts val="0"/>
              </a:spcAft>
              <a:buClr>
                <a:srgbClr val="E95E3F"/>
              </a:buClr>
              <a:defRPr/>
            </a:pPr>
            <a:endParaRPr lang="fr-FR" altLang="fr-FR" sz="1100" b="1" kern="0" dirty="0">
              <a:latin typeface="Cambria" panose="02040503050406030204" pitchFamily="18" charset="0"/>
              <a:ea typeface="Cambria" panose="02040503050406030204" pitchFamily="18" charset="0"/>
            </a:endParaRPr>
          </a:p>
          <a:p>
            <a:pPr defTabSz="457200" fontAlgn="auto">
              <a:lnSpc>
                <a:spcPct val="95000"/>
              </a:lnSpc>
              <a:spcBef>
                <a:spcPts val="0"/>
              </a:spcBef>
              <a:spcAft>
                <a:spcPts val="0"/>
              </a:spcAft>
              <a:buClr>
                <a:srgbClr val="E95E3F"/>
              </a:buClr>
              <a:defRPr/>
            </a:pPr>
            <a:r>
              <a:rPr lang="fr-FR" altLang="fr-FR" sz="1100" b="1" kern="0" dirty="0">
                <a:latin typeface="Cambria" panose="02040503050406030204" pitchFamily="18" charset="0"/>
                <a:ea typeface="Cambria" panose="02040503050406030204" pitchFamily="18" charset="0"/>
              </a:rPr>
              <a:t>Calendrier</a:t>
            </a:r>
          </a:p>
          <a:p>
            <a:pPr marL="171450" indent="-171450" defTabSz="457200" fontAlgn="auto">
              <a:lnSpc>
                <a:spcPct val="95000"/>
              </a:lnSpc>
              <a:spcBef>
                <a:spcPts val="0"/>
              </a:spcBef>
              <a:spcAft>
                <a:spcPts val="0"/>
              </a:spcAft>
              <a:buClr>
                <a:schemeClr val="tx1"/>
              </a:buClr>
              <a:buFontTx/>
              <a:buChar char="-"/>
              <a:defRPr/>
            </a:pPr>
            <a:r>
              <a:rPr lang="fr-FR" altLang="fr-FR" sz="1100" kern="0" dirty="0">
                <a:latin typeface="Cambria" panose="02040503050406030204" pitchFamily="18" charset="0"/>
                <a:ea typeface="Cambria" panose="02040503050406030204" pitchFamily="18" charset="0"/>
              </a:rPr>
              <a:t>Deadline à venir après publication du programme de travail attendu courant Mars 2025</a:t>
            </a:r>
          </a:p>
        </p:txBody>
      </p:sp>
      <p:sp>
        <p:nvSpPr>
          <p:cNvPr id="27" name="ZoneTexte 26">
            <a:extLst>
              <a:ext uri="{FF2B5EF4-FFF2-40B4-BE49-F238E27FC236}">
                <a16:creationId xmlns:a16="http://schemas.microsoft.com/office/drawing/2014/main" id="{D28FC4AF-D80B-08DE-AE59-FC166BA7D895}"/>
              </a:ext>
            </a:extLst>
          </p:cNvPr>
          <p:cNvSpPr txBox="1"/>
          <p:nvPr/>
        </p:nvSpPr>
        <p:spPr>
          <a:xfrm>
            <a:off x="1137219" y="1586224"/>
            <a:ext cx="9091448" cy="338554"/>
          </a:xfrm>
          <a:prstGeom prst="rect">
            <a:avLst/>
          </a:prstGeom>
          <a:noFill/>
        </p:spPr>
        <p:txBody>
          <a:bodyPr wrap="square" rtlCol="0">
            <a:spAutoFit/>
          </a:bodyPr>
          <a:lstStyle/>
          <a:p>
            <a:pPr algn="ctr" defTabSz="457200" eaLnBrk="0" hangingPunct="0"/>
            <a:r>
              <a:rPr lang="fr-FR" sz="1600" b="1" cap="small" dirty="0">
                <a:latin typeface="Cambria" panose="02040503050406030204" pitchFamily="18" charset="0"/>
                <a:ea typeface="Cambria" panose="02040503050406030204" pitchFamily="18" charset="0"/>
              </a:rPr>
              <a:t>PRIMA : Partenariat pour la Recherche et l’innovation en méditerranée</a:t>
            </a:r>
          </a:p>
        </p:txBody>
      </p:sp>
      <p:grpSp>
        <p:nvGrpSpPr>
          <p:cNvPr id="28" name="Group 4">
            <a:extLst>
              <a:ext uri="{FF2B5EF4-FFF2-40B4-BE49-F238E27FC236}">
                <a16:creationId xmlns:a16="http://schemas.microsoft.com/office/drawing/2014/main" id="{03E96DDB-4C80-A95F-C1CD-F2C8762F1182}"/>
              </a:ext>
            </a:extLst>
          </p:cNvPr>
          <p:cNvGrpSpPr>
            <a:grpSpLocks noChangeAspect="1"/>
          </p:cNvGrpSpPr>
          <p:nvPr/>
        </p:nvGrpSpPr>
        <p:grpSpPr bwMode="auto">
          <a:xfrm>
            <a:off x="5254001" y="537889"/>
            <a:ext cx="749232" cy="974538"/>
            <a:chOff x="4537" y="1305"/>
            <a:chExt cx="344" cy="420"/>
          </a:xfrm>
          <a:solidFill>
            <a:schemeClr val="accent1"/>
          </a:solidFill>
        </p:grpSpPr>
        <p:sp>
          <p:nvSpPr>
            <p:cNvPr id="29" name="Freeform 5">
              <a:extLst>
                <a:ext uri="{FF2B5EF4-FFF2-40B4-BE49-F238E27FC236}">
                  <a16:creationId xmlns:a16="http://schemas.microsoft.com/office/drawing/2014/main" id="{CD8E2987-2E30-DC47-6E76-E50C7807DD6D}"/>
                </a:ext>
              </a:extLst>
            </p:cNvPr>
            <p:cNvSpPr>
              <a:spLocks noEditPoints="1"/>
            </p:cNvSpPr>
            <p:nvPr/>
          </p:nvSpPr>
          <p:spPr bwMode="auto">
            <a:xfrm>
              <a:off x="4537" y="1305"/>
              <a:ext cx="344" cy="420"/>
            </a:xfrm>
            <a:custGeom>
              <a:avLst/>
              <a:gdLst>
                <a:gd name="T0" fmla="*/ 361 w 1376"/>
                <a:gd name="T1" fmla="*/ 33 h 1680"/>
                <a:gd name="T2" fmla="*/ 370 w 1376"/>
                <a:gd name="T3" fmla="*/ 25 h 1680"/>
                <a:gd name="T4" fmla="*/ 388 w 1376"/>
                <a:gd name="T5" fmla="*/ 13 h 1680"/>
                <a:gd name="T6" fmla="*/ 408 w 1376"/>
                <a:gd name="T7" fmla="*/ 6 h 1680"/>
                <a:gd name="T8" fmla="*/ 430 w 1376"/>
                <a:gd name="T9" fmla="*/ 1 h 1680"/>
                <a:gd name="T10" fmla="*/ 1264 w 1376"/>
                <a:gd name="T11" fmla="*/ 0 h 1680"/>
                <a:gd name="T12" fmla="*/ 1275 w 1376"/>
                <a:gd name="T13" fmla="*/ 1 h 1680"/>
                <a:gd name="T14" fmla="*/ 1298 w 1376"/>
                <a:gd name="T15" fmla="*/ 6 h 1680"/>
                <a:gd name="T16" fmla="*/ 1317 w 1376"/>
                <a:gd name="T17" fmla="*/ 13 h 1680"/>
                <a:gd name="T18" fmla="*/ 1335 w 1376"/>
                <a:gd name="T19" fmla="*/ 25 h 1680"/>
                <a:gd name="T20" fmla="*/ 1351 w 1376"/>
                <a:gd name="T21" fmla="*/ 41 h 1680"/>
                <a:gd name="T22" fmla="*/ 1363 w 1376"/>
                <a:gd name="T23" fmla="*/ 59 h 1680"/>
                <a:gd name="T24" fmla="*/ 1370 w 1376"/>
                <a:gd name="T25" fmla="*/ 79 h 1680"/>
                <a:gd name="T26" fmla="*/ 1375 w 1376"/>
                <a:gd name="T27" fmla="*/ 101 h 1680"/>
                <a:gd name="T28" fmla="*/ 1376 w 1376"/>
                <a:gd name="T29" fmla="*/ 1568 h 1680"/>
                <a:gd name="T30" fmla="*/ 1375 w 1376"/>
                <a:gd name="T31" fmla="*/ 1580 h 1680"/>
                <a:gd name="T32" fmla="*/ 1370 w 1376"/>
                <a:gd name="T33" fmla="*/ 1601 h 1680"/>
                <a:gd name="T34" fmla="*/ 1363 w 1376"/>
                <a:gd name="T35" fmla="*/ 1621 h 1680"/>
                <a:gd name="T36" fmla="*/ 1351 w 1376"/>
                <a:gd name="T37" fmla="*/ 1639 h 1680"/>
                <a:gd name="T38" fmla="*/ 1335 w 1376"/>
                <a:gd name="T39" fmla="*/ 1655 h 1680"/>
                <a:gd name="T40" fmla="*/ 1317 w 1376"/>
                <a:gd name="T41" fmla="*/ 1667 h 1680"/>
                <a:gd name="T42" fmla="*/ 1298 w 1376"/>
                <a:gd name="T43" fmla="*/ 1676 h 1680"/>
                <a:gd name="T44" fmla="*/ 1275 w 1376"/>
                <a:gd name="T45" fmla="*/ 1680 h 1680"/>
                <a:gd name="T46" fmla="*/ 111 w 1376"/>
                <a:gd name="T47" fmla="*/ 1680 h 1680"/>
                <a:gd name="T48" fmla="*/ 99 w 1376"/>
                <a:gd name="T49" fmla="*/ 1680 h 1680"/>
                <a:gd name="T50" fmla="*/ 77 w 1376"/>
                <a:gd name="T51" fmla="*/ 1676 h 1680"/>
                <a:gd name="T52" fmla="*/ 57 w 1376"/>
                <a:gd name="T53" fmla="*/ 1667 h 1680"/>
                <a:gd name="T54" fmla="*/ 40 w 1376"/>
                <a:gd name="T55" fmla="*/ 1655 h 1680"/>
                <a:gd name="T56" fmla="*/ 25 w 1376"/>
                <a:gd name="T57" fmla="*/ 1639 h 1680"/>
                <a:gd name="T58" fmla="*/ 13 w 1376"/>
                <a:gd name="T59" fmla="*/ 1621 h 1680"/>
                <a:gd name="T60" fmla="*/ 4 w 1376"/>
                <a:gd name="T61" fmla="*/ 1601 h 1680"/>
                <a:gd name="T62" fmla="*/ 0 w 1376"/>
                <a:gd name="T63" fmla="*/ 1580 h 1680"/>
                <a:gd name="T64" fmla="*/ 0 w 1376"/>
                <a:gd name="T65" fmla="*/ 442 h 1680"/>
                <a:gd name="T66" fmla="*/ 0 w 1376"/>
                <a:gd name="T67" fmla="*/ 431 h 1680"/>
                <a:gd name="T68" fmla="*/ 4 w 1376"/>
                <a:gd name="T69" fmla="*/ 409 h 1680"/>
                <a:gd name="T70" fmla="*/ 12 w 1376"/>
                <a:gd name="T71" fmla="*/ 390 h 1680"/>
                <a:gd name="T72" fmla="*/ 24 w 1376"/>
                <a:gd name="T73" fmla="*/ 371 h 1680"/>
                <a:gd name="T74" fmla="*/ 32 w 1376"/>
                <a:gd name="T75" fmla="*/ 363 h 1680"/>
                <a:gd name="T76" fmla="*/ 117 w 1376"/>
                <a:gd name="T77" fmla="*/ 473 h 1680"/>
                <a:gd name="T78" fmla="*/ 1258 w 1376"/>
                <a:gd name="T79" fmla="*/ 1562 h 1680"/>
                <a:gd name="T80" fmla="*/ 491 w 1376"/>
                <a:gd name="T81" fmla="*/ 118 h 1680"/>
                <a:gd name="T82" fmla="*/ 491 w 1376"/>
                <a:gd name="T83" fmla="*/ 382 h 1680"/>
                <a:gd name="T84" fmla="*/ 489 w 1376"/>
                <a:gd name="T85" fmla="*/ 401 h 1680"/>
                <a:gd name="T86" fmla="*/ 484 w 1376"/>
                <a:gd name="T87" fmla="*/ 418 h 1680"/>
                <a:gd name="T88" fmla="*/ 475 w 1376"/>
                <a:gd name="T89" fmla="*/ 434 h 1680"/>
                <a:gd name="T90" fmla="*/ 464 w 1376"/>
                <a:gd name="T91" fmla="*/ 447 h 1680"/>
                <a:gd name="T92" fmla="*/ 451 w 1376"/>
                <a:gd name="T93" fmla="*/ 457 h 1680"/>
                <a:gd name="T94" fmla="*/ 435 w 1376"/>
                <a:gd name="T95" fmla="*/ 466 h 1680"/>
                <a:gd name="T96" fmla="*/ 418 w 1376"/>
                <a:gd name="T97" fmla="*/ 470 h 1680"/>
                <a:gd name="T98" fmla="*/ 399 w 1376"/>
                <a:gd name="T99" fmla="*/ 473 h 1680"/>
                <a:gd name="T100" fmla="*/ 170 w 1376"/>
                <a:gd name="T101" fmla="*/ 394 h 1680"/>
                <a:gd name="T102" fmla="*/ 400 w 1376"/>
                <a:gd name="T103" fmla="*/ 394 h 1680"/>
                <a:gd name="T104" fmla="*/ 409 w 1376"/>
                <a:gd name="T105" fmla="*/ 391 h 1680"/>
                <a:gd name="T106" fmla="*/ 412 w 1376"/>
                <a:gd name="T107" fmla="*/ 382 h 1680"/>
                <a:gd name="T108" fmla="*/ 170 w 1376"/>
                <a:gd name="T109" fmla="*/ 394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76" h="1680">
                  <a:moveTo>
                    <a:pt x="32" y="363"/>
                  </a:moveTo>
                  <a:lnTo>
                    <a:pt x="361" y="33"/>
                  </a:lnTo>
                  <a:lnTo>
                    <a:pt x="361" y="33"/>
                  </a:lnTo>
                  <a:lnTo>
                    <a:pt x="370" y="25"/>
                  </a:lnTo>
                  <a:lnTo>
                    <a:pt x="379" y="19"/>
                  </a:lnTo>
                  <a:lnTo>
                    <a:pt x="388" y="13"/>
                  </a:lnTo>
                  <a:lnTo>
                    <a:pt x="398" y="9"/>
                  </a:lnTo>
                  <a:lnTo>
                    <a:pt x="408" y="6"/>
                  </a:lnTo>
                  <a:lnTo>
                    <a:pt x="419" y="2"/>
                  </a:lnTo>
                  <a:lnTo>
                    <a:pt x="430" y="1"/>
                  </a:lnTo>
                  <a:lnTo>
                    <a:pt x="441" y="0"/>
                  </a:lnTo>
                  <a:lnTo>
                    <a:pt x="1264" y="0"/>
                  </a:lnTo>
                  <a:lnTo>
                    <a:pt x="1264" y="0"/>
                  </a:lnTo>
                  <a:lnTo>
                    <a:pt x="1275" y="1"/>
                  </a:lnTo>
                  <a:lnTo>
                    <a:pt x="1286" y="2"/>
                  </a:lnTo>
                  <a:lnTo>
                    <a:pt x="1298" y="6"/>
                  </a:lnTo>
                  <a:lnTo>
                    <a:pt x="1307" y="9"/>
                  </a:lnTo>
                  <a:lnTo>
                    <a:pt x="1317" y="13"/>
                  </a:lnTo>
                  <a:lnTo>
                    <a:pt x="1326" y="19"/>
                  </a:lnTo>
                  <a:lnTo>
                    <a:pt x="1335" y="25"/>
                  </a:lnTo>
                  <a:lnTo>
                    <a:pt x="1343" y="33"/>
                  </a:lnTo>
                  <a:lnTo>
                    <a:pt x="1351" y="41"/>
                  </a:lnTo>
                  <a:lnTo>
                    <a:pt x="1357" y="50"/>
                  </a:lnTo>
                  <a:lnTo>
                    <a:pt x="1363" y="59"/>
                  </a:lnTo>
                  <a:lnTo>
                    <a:pt x="1367" y="69"/>
                  </a:lnTo>
                  <a:lnTo>
                    <a:pt x="1370" y="79"/>
                  </a:lnTo>
                  <a:lnTo>
                    <a:pt x="1374" y="90"/>
                  </a:lnTo>
                  <a:lnTo>
                    <a:pt x="1375" y="101"/>
                  </a:lnTo>
                  <a:lnTo>
                    <a:pt x="1376" y="112"/>
                  </a:lnTo>
                  <a:lnTo>
                    <a:pt x="1376" y="1568"/>
                  </a:lnTo>
                  <a:lnTo>
                    <a:pt x="1376" y="1568"/>
                  </a:lnTo>
                  <a:lnTo>
                    <a:pt x="1375" y="1580"/>
                  </a:lnTo>
                  <a:lnTo>
                    <a:pt x="1374" y="1591"/>
                  </a:lnTo>
                  <a:lnTo>
                    <a:pt x="1370" y="1601"/>
                  </a:lnTo>
                  <a:lnTo>
                    <a:pt x="1367" y="1612"/>
                  </a:lnTo>
                  <a:lnTo>
                    <a:pt x="1363" y="1621"/>
                  </a:lnTo>
                  <a:lnTo>
                    <a:pt x="1357" y="1631"/>
                  </a:lnTo>
                  <a:lnTo>
                    <a:pt x="1351" y="1639"/>
                  </a:lnTo>
                  <a:lnTo>
                    <a:pt x="1343" y="1648"/>
                  </a:lnTo>
                  <a:lnTo>
                    <a:pt x="1335" y="1655"/>
                  </a:lnTo>
                  <a:lnTo>
                    <a:pt x="1326" y="1661"/>
                  </a:lnTo>
                  <a:lnTo>
                    <a:pt x="1317" y="1667"/>
                  </a:lnTo>
                  <a:lnTo>
                    <a:pt x="1307" y="1671"/>
                  </a:lnTo>
                  <a:lnTo>
                    <a:pt x="1298" y="1676"/>
                  </a:lnTo>
                  <a:lnTo>
                    <a:pt x="1286" y="1678"/>
                  </a:lnTo>
                  <a:lnTo>
                    <a:pt x="1275" y="1680"/>
                  </a:lnTo>
                  <a:lnTo>
                    <a:pt x="1264" y="1680"/>
                  </a:lnTo>
                  <a:lnTo>
                    <a:pt x="111" y="1680"/>
                  </a:lnTo>
                  <a:lnTo>
                    <a:pt x="111" y="1680"/>
                  </a:lnTo>
                  <a:lnTo>
                    <a:pt x="99" y="1680"/>
                  </a:lnTo>
                  <a:lnTo>
                    <a:pt x="88" y="1678"/>
                  </a:lnTo>
                  <a:lnTo>
                    <a:pt x="77" y="1676"/>
                  </a:lnTo>
                  <a:lnTo>
                    <a:pt x="67" y="1671"/>
                  </a:lnTo>
                  <a:lnTo>
                    <a:pt x="57" y="1667"/>
                  </a:lnTo>
                  <a:lnTo>
                    <a:pt x="49" y="1661"/>
                  </a:lnTo>
                  <a:lnTo>
                    <a:pt x="40" y="1655"/>
                  </a:lnTo>
                  <a:lnTo>
                    <a:pt x="32" y="1648"/>
                  </a:lnTo>
                  <a:lnTo>
                    <a:pt x="25" y="1639"/>
                  </a:lnTo>
                  <a:lnTo>
                    <a:pt x="19" y="1631"/>
                  </a:lnTo>
                  <a:lnTo>
                    <a:pt x="13" y="1621"/>
                  </a:lnTo>
                  <a:lnTo>
                    <a:pt x="8" y="1612"/>
                  </a:lnTo>
                  <a:lnTo>
                    <a:pt x="4" y="1601"/>
                  </a:lnTo>
                  <a:lnTo>
                    <a:pt x="2" y="1591"/>
                  </a:lnTo>
                  <a:lnTo>
                    <a:pt x="0" y="1580"/>
                  </a:lnTo>
                  <a:lnTo>
                    <a:pt x="0" y="1568"/>
                  </a:lnTo>
                  <a:lnTo>
                    <a:pt x="0" y="442"/>
                  </a:lnTo>
                  <a:lnTo>
                    <a:pt x="0" y="442"/>
                  </a:lnTo>
                  <a:lnTo>
                    <a:pt x="0" y="431"/>
                  </a:lnTo>
                  <a:lnTo>
                    <a:pt x="1" y="421"/>
                  </a:lnTo>
                  <a:lnTo>
                    <a:pt x="4" y="409"/>
                  </a:lnTo>
                  <a:lnTo>
                    <a:pt x="8" y="400"/>
                  </a:lnTo>
                  <a:lnTo>
                    <a:pt x="12" y="390"/>
                  </a:lnTo>
                  <a:lnTo>
                    <a:pt x="18" y="380"/>
                  </a:lnTo>
                  <a:lnTo>
                    <a:pt x="24" y="371"/>
                  </a:lnTo>
                  <a:lnTo>
                    <a:pt x="32" y="363"/>
                  </a:lnTo>
                  <a:lnTo>
                    <a:pt x="32" y="363"/>
                  </a:lnTo>
                  <a:close/>
                  <a:moveTo>
                    <a:pt x="399" y="473"/>
                  </a:moveTo>
                  <a:lnTo>
                    <a:pt x="117" y="473"/>
                  </a:lnTo>
                  <a:lnTo>
                    <a:pt x="117" y="1562"/>
                  </a:lnTo>
                  <a:lnTo>
                    <a:pt x="1258" y="1562"/>
                  </a:lnTo>
                  <a:lnTo>
                    <a:pt x="1258" y="118"/>
                  </a:lnTo>
                  <a:lnTo>
                    <a:pt x="491" y="118"/>
                  </a:lnTo>
                  <a:lnTo>
                    <a:pt x="491" y="382"/>
                  </a:lnTo>
                  <a:lnTo>
                    <a:pt x="491" y="382"/>
                  </a:lnTo>
                  <a:lnTo>
                    <a:pt x="491" y="392"/>
                  </a:lnTo>
                  <a:lnTo>
                    <a:pt x="489" y="401"/>
                  </a:lnTo>
                  <a:lnTo>
                    <a:pt x="486" y="409"/>
                  </a:lnTo>
                  <a:lnTo>
                    <a:pt x="484" y="418"/>
                  </a:lnTo>
                  <a:lnTo>
                    <a:pt x="480" y="426"/>
                  </a:lnTo>
                  <a:lnTo>
                    <a:pt x="475" y="434"/>
                  </a:lnTo>
                  <a:lnTo>
                    <a:pt x="470" y="440"/>
                  </a:lnTo>
                  <a:lnTo>
                    <a:pt x="464" y="447"/>
                  </a:lnTo>
                  <a:lnTo>
                    <a:pt x="458" y="453"/>
                  </a:lnTo>
                  <a:lnTo>
                    <a:pt x="451" y="457"/>
                  </a:lnTo>
                  <a:lnTo>
                    <a:pt x="443" y="462"/>
                  </a:lnTo>
                  <a:lnTo>
                    <a:pt x="435" y="466"/>
                  </a:lnTo>
                  <a:lnTo>
                    <a:pt x="427" y="468"/>
                  </a:lnTo>
                  <a:lnTo>
                    <a:pt x="418" y="470"/>
                  </a:lnTo>
                  <a:lnTo>
                    <a:pt x="409" y="473"/>
                  </a:lnTo>
                  <a:lnTo>
                    <a:pt x="399" y="473"/>
                  </a:lnTo>
                  <a:lnTo>
                    <a:pt x="399" y="473"/>
                  </a:lnTo>
                  <a:close/>
                  <a:moveTo>
                    <a:pt x="170" y="394"/>
                  </a:moveTo>
                  <a:lnTo>
                    <a:pt x="400" y="394"/>
                  </a:lnTo>
                  <a:lnTo>
                    <a:pt x="400" y="394"/>
                  </a:lnTo>
                  <a:lnTo>
                    <a:pt x="405" y="393"/>
                  </a:lnTo>
                  <a:lnTo>
                    <a:pt x="409" y="391"/>
                  </a:lnTo>
                  <a:lnTo>
                    <a:pt x="411" y="387"/>
                  </a:lnTo>
                  <a:lnTo>
                    <a:pt x="412" y="382"/>
                  </a:lnTo>
                  <a:lnTo>
                    <a:pt x="412" y="149"/>
                  </a:lnTo>
                  <a:lnTo>
                    <a:pt x="170" y="394"/>
                  </a:lnTo>
                  <a:lnTo>
                    <a:pt x="170" y="3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0D3267"/>
                </a:solidFill>
                <a:latin typeface="Cambria" panose="02040503050406030204" pitchFamily="18" charset="0"/>
                <a:ea typeface="Cambria" panose="02040503050406030204" pitchFamily="18" charset="0"/>
              </a:endParaRPr>
            </a:p>
          </p:txBody>
        </p:sp>
        <p:sp>
          <p:nvSpPr>
            <p:cNvPr id="30" name="Freeform 6">
              <a:extLst>
                <a:ext uri="{FF2B5EF4-FFF2-40B4-BE49-F238E27FC236}">
                  <a16:creationId xmlns:a16="http://schemas.microsoft.com/office/drawing/2014/main" id="{210515C3-B2E2-D5F5-2962-1F8ADE2CF815}"/>
                </a:ext>
              </a:extLst>
            </p:cNvPr>
            <p:cNvSpPr>
              <a:spLocks noEditPoints="1"/>
            </p:cNvSpPr>
            <p:nvPr/>
          </p:nvSpPr>
          <p:spPr bwMode="auto">
            <a:xfrm>
              <a:off x="4586" y="1400"/>
              <a:ext cx="246" cy="259"/>
            </a:xfrm>
            <a:custGeom>
              <a:avLst/>
              <a:gdLst>
                <a:gd name="T0" fmla="*/ 327 w 983"/>
                <a:gd name="T1" fmla="*/ 951 h 1037"/>
                <a:gd name="T2" fmla="*/ 246 w 983"/>
                <a:gd name="T3" fmla="*/ 1022 h 1037"/>
                <a:gd name="T4" fmla="*/ 125 w 983"/>
                <a:gd name="T5" fmla="*/ 1029 h 1037"/>
                <a:gd name="T6" fmla="*/ 31 w 983"/>
                <a:gd name="T7" fmla="*/ 958 h 1037"/>
                <a:gd name="T8" fmla="*/ 1 w 983"/>
                <a:gd name="T9" fmla="*/ 840 h 1037"/>
                <a:gd name="T10" fmla="*/ 52 w 983"/>
                <a:gd name="T11" fmla="*/ 731 h 1037"/>
                <a:gd name="T12" fmla="*/ 149 w 983"/>
                <a:gd name="T13" fmla="*/ 681 h 1037"/>
                <a:gd name="T14" fmla="*/ 108 w 983"/>
                <a:gd name="T15" fmla="*/ 535 h 1037"/>
                <a:gd name="T16" fmla="*/ 182 w 983"/>
                <a:gd name="T17" fmla="*/ 507 h 1037"/>
                <a:gd name="T18" fmla="*/ 296 w 983"/>
                <a:gd name="T19" fmla="*/ 294 h 1037"/>
                <a:gd name="T20" fmla="*/ 445 w 983"/>
                <a:gd name="T21" fmla="*/ 181 h 1037"/>
                <a:gd name="T22" fmla="*/ 526 w 983"/>
                <a:gd name="T23" fmla="*/ 32 h 1037"/>
                <a:gd name="T24" fmla="*/ 945 w 983"/>
                <a:gd name="T25" fmla="*/ 0 h 1037"/>
                <a:gd name="T26" fmla="*/ 982 w 983"/>
                <a:gd name="T27" fmla="*/ 32 h 1037"/>
                <a:gd name="T28" fmla="*/ 966 w 983"/>
                <a:gd name="T29" fmla="*/ 347 h 1037"/>
                <a:gd name="T30" fmla="*/ 903 w 983"/>
                <a:gd name="T31" fmla="*/ 459 h 1037"/>
                <a:gd name="T32" fmla="*/ 896 w 983"/>
                <a:gd name="T33" fmla="*/ 502 h 1037"/>
                <a:gd name="T34" fmla="*/ 861 w 983"/>
                <a:gd name="T35" fmla="*/ 688 h 1037"/>
                <a:gd name="T36" fmla="*/ 942 w 983"/>
                <a:gd name="T37" fmla="*/ 745 h 1037"/>
                <a:gd name="T38" fmla="*/ 983 w 983"/>
                <a:gd name="T39" fmla="*/ 857 h 1037"/>
                <a:gd name="T40" fmla="*/ 931 w 983"/>
                <a:gd name="T41" fmla="*/ 985 h 1037"/>
                <a:gd name="T42" fmla="*/ 824 w 983"/>
                <a:gd name="T43" fmla="*/ 1036 h 1037"/>
                <a:gd name="T44" fmla="*/ 708 w 983"/>
                <a:gd name="T45" fmla="*/ 1006 h 1037"/>
                <a:gd name="T46" fmla="*/ 642 w 983"/>
                <a:gd name="T47" fmla="*/ 922 h 1037"/>
                <a:gd name="T48" fmla="*/ 508 w 983"/>
                <a:gd name="T49" fmla="*/ 965 h 1037"/>
                <a:gd name="T50" fmla="*/ 485 w 983"/>
                <a:gd name="T51" fmla="*/ 936 h 1037"/>
                <a:gd name="T52" fmla="*/ 422 w 983"/>
                <a:gd name="T53" fmla="*/ 253 h 1037"/>
                <a:gd name="T54" fmla="*/ 281 w 983"/>
                <a:gd name="T55" fmla="*/ 404 h 1037"/>
                <a:gd name="T56" fmla="*/ 284 w 983"/>
                <a:gd name="T57" fmla="*/ 569 h 1037"/>
                <a:gd name="T58" fmla="*/ 294 w 983"/>
                <a:gd name="T59" fmla="*/ 610 h 1037"/>
                <a:gd name="T60" fmla="*/ 270 w 983"/>
                <a:gd name="T61" fmla="*/ 707 h 1037"/>
                <a:gd name="T62" fmla="*/ 335 w 983"/>
                <a:gd name="T63" fmla="*/ 778 h 1037"/>
                <a:gd name="T64" fmla="*/ 486 w 983"/>
                <a:gd name="T65" fmla="*/ 771 h 1037"/>
                <a:gd name="T66" fmla="*/ 631 w 983"/>
                <a:gd name="T67" fmla="*/ 841 h 1037"/>
                <a:gd name="T68" fmla="*/ 672 w 983"/>
                <a:gd name="T69" fmla="*/ 742 h 1037"/>
                <a:gd name="T70" fmla="*/ 752 w 983"/>
                <a:gd name="T71" fmla="*/ 688 h 1037"/>
                <a:gd name="T72" fmla="*/ 716 w 983"/>
                <a:gd name="T73" fmla="*/ 502 h 1037"/>
                <a:gd name="T74" fmla="*/ 789 w 983"/>
                <a:gd name="T75" fmla="*/ 358 h 1037"/>
                <a:gd name="T76" fmla="*/ 536 w 983"/>
                <a:gd name="T77" fmla="*/ 343 h 1037"/>
                <a:gd name="T78" fmla="*/ 603 w 983"/>
                <a:gd name="T79" fmla="*/ 78 h 1037"/>
                <a:gd name="T80" fmla="*/ 862 w 983"/>
                <a:gd name="T81" fmla="*/ 776 h 1037"/>
                <a:gd name="T82" fmla="*/ 796 w 983"/>
                <a:gd name="T83" fmla="*/ 759 h 1037"/>
                <a:gd name="T84" fmla="*/ 737 w 983"/>
                <a:gd name="T85" fmla="*/ 788 h 1037"/>
                <a:gd name="T86" fmla="*/ 708 w 983"/>
                <a:gd name="T87" fmla="*/ 857 h 1037"/>
                <a:gd name="T88" fmla="*/ 730 w 983"/>
                <a:gd name="T89" fmla="*/ 922 h 1037"/>
                <a:gd name="T90" fmla="*/ 787 w 983"/>
                <a:gd name="T91" fmla="*/ 956 h 1037"/>
                <a:gd name="T92" fmla="*/ 854 w 983"/>
                <a:gd name="T93" fmla="*/ 946 h 1037"/>
                <a:gd name="T94" fmla="*/ 897 w 983"/>
                <a:gd name="T95" fmla="*/ 897 h 1037"/>
                <a:gd name="T96" fmla="*/ 900 w 983"/>
                <a:gd name="T97" fmla="*/ 829 h 1037"/>
                <a:gd name="T98" fmla="*/ 247 w 983"/>
                <a:gd name="T99" fmla="*/ 788 h 1037"/>
                <a:gd name="T100" fmla="*/ 176 w 983"/>
                <a:gd name="T101" fmla="*/ 758 h 1037"/>
                <a:gd name="T102" fmla="*/ 113 w 983"/>
                <a:gd name="T103" fmla="*/ 781 h 1037"/>
                <a:gd name="T104" fmla="*/ 80 w 983"/>
                <a:gd name="T105" fmla="*/ 837 h 1037"/>
                <a:gd name="T106" fmla="*/ 90 w 983"/>
                <a:gd name="T107" fmla="*/ 905 h 1037"/>
                <a:gd name="T108" fmla="*/ 139 w 983"/>
                <a:gd name="T109" fmla="*/ 950 h 1037"/>
                <a:gd name="T110" fmla="*/ 206 w 983"/>
                <a:gd name="T111" fmla="*/ 954 h 1037"/>
                <a:gd name="T112" fmla="*/ 258 w 983"/>
                <a:gd name="T113" fmla="*/ 914 h 1037"/>
                <a:gd name="T114" fmla="*/ 275 w 983"/>
                <a:gd name="T115" fmla="*/ 847 h 1037"/>
                <a:gd name="T116" fmla="*/ 247 w 983"/>
                <a:gd name="T117" fmla="*/ 788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83" h="1037">
                  <a:moveTo>
                    <a:pt x="485" y="886"/>
                  </a:moveTo>
                  <a:lnTo>
                    <a:pt x="351" y="886"/>
                  </a:lnTo>
                  <a:lnTo>
                    <a:pt x="351" y="886"/>
                  </a:lnTo>
                  <a:lnTo>
                    <a:pt x="349" y="899"/>
                  </a:lnTo>
                  <a:lnTo>
                    <a:pt x="344" y="914"/>
                  </a:lnTo>
                  <a:lnTo>
                    <a:pt x="340" y="927"/>
                  </a:lnTo>
                  <a:lnTo>
                    <a:pt x="335" y="939"/>
                  </a:lnTo>
                  <a:lnTo>
                    <a:pt x="327" y="951"/>
                  </a:lnTo>
                  <a:lnTo>
                    <a:pt x="320" y="964"/>
                  </a:lnTo>
                  <a:lnTo>
                    <a:pt x="311" y="974"/>
                  </a:lnTo>
                  <a:lnTo>
                    <a:pt x="301" y="985"/>
                  </a:lnTo>
                  <a:lnTo>
                    <a:pt x="301" y="985"/>
                  </a:lnTo>
                  <a:lnTo>
                    <a:pt x="289" y="996"/>
                  </a:lnTo>
                  <a:lnTo>
                    <a:pt x="276" y="1006"/>
                  </a:lnTo>
                  <a:lnTo>
                    <a:pt x="262" y="1015"/>
                  </a:lnTo>
                  <a:lnTo>
                    <a:pt x="246" y="1022"/>
                  </a:lnTo>
                  <a:lnTo>
                    <a:pt x="230" y="1029"/>
                  </a:lnTo>
                  <a:lnTo>
                    <a:pt x="213" y="1033"/>
                  </a:lnTo>
                  <a:lnTo>
                    <a:pt x="195" y="1036"/>
                  </a:lnTo>
                  <a:lnTo>
                    <a:pt x="176" y="1037"/>
                  </a:lnTo>
                  <a:lnTo>
                    <a:pt x="176" y="1037"/>
                  </a:lnTo>
                  <a:lnTo>
                    <a:pt x="159" y="1036"/>
                  </a:lnTo>
                  <a:lnTo>
                    <a:pt x="141" y="1033"/>
                  </a:lnTo>
                  <a:lnTo>
                    <a:pt x="125" y="1029"/>
                  </a:lnTo>
                  <a:lnTo>
                    <a:pt x="108" y="1022"/>
                  </a:lnTo>
                  <a:lnTo>
                    <a:pt x="92" y="1015"/>
                  </a:lnTo>
                  <a:lnTo>
                    <a:pt x="78" y="1006"/>
                  </a:lnTo>
                  <a:lnTo>
                    <a:pt x="65" y="996"/>
                  </a:lnTo>
                  <a:lnTo>
                    <a:pt x="52" y="985"/>
                  </a:lnTo>
                  <a:lnTo>
                    <a:pt x="52" y="985"/>
                  </a:lnTo>
                  <a:lnTo>
                    <a:pt x="41" y="971"/>
                  </a:lnTo>
                  <a:lnTo>
                    <a:pt x="31" y="958"/>
                  </a:lnTo>
                  <a:lnTo>
                    <a:pt x="22" y="943"/>
                  </a:lnTo>
                  <a:lnTo>
                    <a:pt x="14" y="927"/>
                  </a:lnTo>
                  <a:lnTo>
                    <a:pt x="8" y="911"/>
                  </a:lnTo>
                  <a:lnTo>
                    <a:pt x="4" y="894"/>
                  </a:lnTo>
                  <a:lnTo>
                    <a:pt x="1" y="876"/>
                  </a:lnTo>
                  <a:lnTo>
                    <a:pt x="0" y="857"/>
                  </a:lnTo>
                  <a:lnTo>
                    <a:pt x="0" y="857"/>
                  </a:lnTo>
                  <a:lnTo>
                    <a:pt x="1" y="840"/>
                  </a:lnTo>
                  <a:lnTo>
                    <a:pt x="4" y="822"/>
                  </a:lnTo>
                  <a:lnTo>
                    <a:pt x="8" y="804"/>
                  </a:lnTo>
                  <a:lnTo>
                    <a:pt x="14" y="789"/>
                  </a:lnTo>
                  <a:lnTo>
                    <a:pt x="22" y="773"/>
                  </a:lnTo>
                  <a:lnTo>
                    <a:pt x="31" y="758"/>
                  </a:lnTo>
                  <a:lnTo>
                    <a:pt x="41" y="745"/>
                  </a:lnTo>
                  <a:lnTo>
                    <a:pt x="52" y="731"/>
                  </a:lnTo>
                  <a:lnTo>
                    <a:pt x="52" y="731"/>
                  </a:lnTo>
                  <a:lnTo>
                    <a:pt x="62" y="722"/>
                  </a:lnTo>
                  <a:lnTo>
                    <a:pt x="73" y="714"/>
                  </a:lnTo>
                  <a:lnTo>
                    <a:pt x="84" y="706"/>
                  </a:lnTo>
                  <a:lnTo>
                    <a:pt x="96" y="699"/>
                  </a:lnTo>
                  <a:lnTo>
                    <a:pt x="109" y="693"/>
                  </a:lnTo>
                  <a:lnTo>
                    <a:pt x="122" y="688"/>
                  </a:lnTo>
                  <a:lnTo>
                    <a:pt x="136" y="685"/>
                  </a:lnTo>
                  <a:lnTo>
                    <a:pt x="149" y="681"/>
                  </a:lnTo>
                  <a:lnTo>
                    <a:pt x="99" y="572"/>
                  </a:lnTo>
                  <a:lnTo>
                    <a:pt x="99" y="572"/>
                  </a:lnTo>
                  <a:lnTo>
                    <a:pt x="97" y="565"/>
                  </a:lnTo>
                  <a:lnTo>
                    <a:pt x="96" y="557"/>
                  </a:lnTo>
                  <a:lnTo>
                    <a:pt x="97" y="550"/>
                  </a:lnTo>
                  <a:lnTo>
                    <a:pt x="99" y="543"/>
                  </a:lnTo>
                  <a:lnTo>
                    <a:pt x="105" y="538"/>
                  </a:lnTo>
                  <a:lnTo>
                    <a:pt x="108" y="535"/>
                  </a:lnTo>
                  <a:lnTo>
                    <a:pt x="111" y="533"/>
                  </a:lnTo>
                  <a:lnTo>
                    <a:pt x="115" y="532"/>
                  </a:lnTo>
                  <a:lnTo>
                    <a:pt x="120" y="531"/>
                  </a:lnTo>
                  <a:lnTo>
                    <a:pt x="125" y="532"/>
                  </a:lnTo>
                  <a:lnTo>
                    <a:pt x="130" y="532"/>
                  </a:lnTo>
                  <a:lnTo>
                    <a:pt x="174" y="543"/>
                  </a:lnTo>
                  <a:lnTo>
                    <a:pt x="174" y="543"/>
                  </a:lnTo>
                  <a:lnTo>
                    <a:pt x="182" y="507"/>
                  </a:lnTo>
                  <a:lnTo>
                    <a:pt x="193" y="472"/>
                  </a:lnTo>
                  <a:lnTo>
                    <a:pt x="206" y="439"/>
                  </a:lnTo>
                  <a:lnTo>
                    <a:pt x="221" y="407"/>
                  </a:lnTo>
                  <a:lnTo>
                    <a:pt x="237" y="377"/>
                  </a:lnTo>
                  <a:lnTo>
                    <a:pt x="255" y="347"/>
                  </a:lnTo>
                  <a:lnTo>
                    <a:pt x="275" y="321"/>
                  </a:lnTo>
                  <a:lnTo>
                    <a:pt x="296" y="294"/>
                  </a:lnTo>
                  <a:lnTo>
                    <a:pt x="296" y="294"/>
                  </a:lnTo>
                  <a:lnTo>
                    <a:pt x="320" y="269"/>
                  </a:lnTo>
                  <a:lnTo>
                    <a:pt x="346" y="245"/>
                  </a:lnTo>
                  <a:lnTo>
                    <a:pt x="373" y="224"/>
                  </a:lnTo>
                  <a:lnTo>
                    <a:pt x="386" y="214"/>
                  </a:lnTo>
                  <a:lnTo>
                    <a:pt x="401" y="204"/>
                  </a:lnTo>
                  <a:lnTo>
                    <a:pt x="415" y="197"/>
                  </a:lnTo>
                  <a:lnTo>
                    <a:pt x="431" y="188"/>
                  </a:lnTo>
                  <a:lnTo>
                    <a:pt x="445" y="181"/>
                  </a:lnTo>
                  <a:lnTo>
                    <a:pt x="461" y="175"/>
                  </a:lnTo>
                  <a:lnTo>
                    <a:pt x="476" y="168"/>
                  </a:lnTo>
                  <a:lnTo>
                    <a:pt x="493" y="164"/>
                  </a:lnTo>
                  <a:lnTo>
                    <a:pt x="508" y="158"/>
                  </a:lnTo>
                  <a:lnTo>
                    <a:pt x="525" y="155"/>
                  </a:lnTo>
                  <a:lnTo>
                    <a:pt x="525" y="40"/>
                  </a:lnTo>
                  <a:lnTo>
                    <a:pt x="525" y="40"/>
                  </a:lnTo>
                  <a:lnTo>
                    <a:pt x="526" y="32"/>
                  </a:lnTo>
                  <a:lnTo>
                    <a:pt x="528" y="24"/>
                  </a:lnTo>
                  <a:lnTo>
                    <a:pt x="532" y="17"/>
                  </a:lnTo>
                  <a:lnTo>
                    <a:pt x="538" y="12"/>
                  </a:lnTo>
                  <a:lnTo>
                    <a:pt x="543" y="6"/>
                  </a:lnTo>
                  <a:lnTo>
                    <a:pt x="551" y="3"/>
                  </a:lnTo>
                  <a:lnTo>
                    <a:pt x="559" y="1"/>
                  </a:lnTo>
                  <a:lnTo>
                    <a:pt x="567" y="0"/>
                  </a:lnTo>
                  <a:lnTo>
                    <a:pt x="945" y="0"/>
                  </a:lnTo>
                  <a:lnTo>
                    <a:pt x="945" y="0"/>
                  </a:lnTo>
                  <a:lnTo>
                    <a:pt x="952" y="1"/>
                  </a:lnTo>
                  <a:lnTo>
                    <a:pt x="959" y="3"/>
                  </a:lnTo>
                  <a:lnTo>
                    <a:pt x="966" y="6"/>
                  </a:lnTo>
                  <a:lnTo>
                    <a:pt x="972" y="12"/>
                  </a:lnTo>
                  <a:lnTo>
                    <a:pt x="977" y="17"/>
                  </a:lnTo>
                  <a:lnTo>
                    <a:pt x="980" y="24"/>
                  </a:lnTo>
                  <a:lnTo>
                    <a:pt x="982" y="32"/>
                  </a:lnTo>
                  <a:lnTo>
                    <a:pt x="983" y="40"/>
                  </a:lnTo>
                  <a:lnTo>
                    <a:pt x="983" y="315"/>
                  </a:lnTo>
                  <a:lnTo>
                    <a:pt x="983" y="315"/>
                  </a:lnTo>
                  <a:lnTo>
                    <a:pt x="982" y="323"/>
                  </a:lnTo>
                  <a:lnTo>
                    <a:pt x="980" y="331"/>
                  </a:lnTo>
                  <a:lnTo>
                    <a:pt x="977" y="337"/>
                  </a:lnTo>
                  <a:lnTo>
                    <a:pt x="972" y="343"/>
                  </a:lnTo>
                  <a:lnTo>
                    <a:pt x="966" y="347"/>
                  </a:lnTo>
                  <a:lnTo>
                    <a:pt x="959" y="352"/>
                  </a:lnTo>
                  <a:lnTo>
                    <a:pt x="952" y="354"/>
                  </a:lnTo>
                  <a:lnTo>
                    <a:pt x="945" y="354"/>
                  </a:lnTo>
                  <a:lnTo>
                    <a:pt x="820" y="354"/>
                  </a:lnTo>
                  <a:lnTo>
                    <a:pt x="820" y="354"/>
                  </a:lnTo>
                  <a:lnTo>
                    <a:pt x="824" y="358"/>
                  </a:lnTo>
                  <a:lnTo>
                    <a:pt x="903" y="459"/>
                  </a:lnTo>
                  <a:lnTo>
                    <a:pt x="903" y="459"/>
                  </a:lnTo>
                  <a:lnTo>
                    <a:pt x="907" y="465"/>
                  </a:lnTo>
                  <a:lnTo>
                    <a:pt x="909" y="472"/>
                  </a:lnTo>
                  <a:lnTo>
                    <a:pt x="910" y="480"/>
                  </a:lnTo>
                  <a:lnTo>
                    <a:pt x="909" y="487"/>
                  </a:lnTo>
                  <a:lnTo>
                    <a:pt x="906" y="494"/>
                  </a:lnTo>
                  <a:lnTo>
                    <a:pt x="904" y="498"/>
                  </a:lnTo>
                  <a:lnTo>
                    <a:pt x="900" y="500"/>
                  </a:lnTo>
                  <a:lnTo>
                    <a:pt x="896" y="502"/>
                  </a:lnTo>
                  <a:lnTo>
                    <a:pt x="893" y="503"/>
                  </a:lnTo>
                  <a:lnTo>
                    <a:pt x="887" y="504"/>
                  </a:lnTo>
                  <a:lnTo>
                    <a:pt x="882" y="505"/>
                  </a:lnTo>
                  <a:lnTo>
                    <a:pt x="833" y="505"/>
                  </a:lnTo>
                  <a:lnTo>
                    <a:pt x="833" y="681"/>
                  </a:lnTo>
                  <a:lnTo>
                    <a:pt x="833" y="681"/>
                  </a:lnTo>
                  <a:lnTo>
                    <a:pt x="846" y="684"/>
                  </a:lnTo>
                  <a:lnTo>
                    <a:pt x="861" y="688"/>
                  </a:lnTo>
                  <a:lnTo>
                    <a:pt x="874" y="693"/>
                  </a:lnTo>
                  <a:lnTo>
                    <a:pt x="886" y="699"/>
                  </a:lnTo>
                  <a:lnTo>
                    <a:pt x="899" y="706"/>
                  </a:lnTo>
                  <a:lnTo>
                    <a:pt x="910" y="714"/>
                  </a:lnTo>
                  <a:lnTo>
                    <a:pt x="921" y="722"/>
                  </a:lnTo>
                  <a:lnTo>
                    <a:pt x="931" y="731"/>
                  </a:lnTo>
                  <a:lnTo>
                    <a:pt x="931" y="731"/>
                  </a:lnTo>
                  <a:lnTo>
                    <a:pt x="942" y="745"/>
                  </a:lnTo>
                  <a:lnTo>
                    <a:pt x="953" y="758"/>
                  </a:lnTo>
                  <a:lnTo>
                    <a:pt x="962" y="773"/>
                  </a:lnTo>
                  <a:lnTo>
                    <a:pt x="969" y="789"/>
                  </a:lnTo>
                  <a:lnTo>
                    <a:pt x="976" y="804"/>
                  </a:lnTo>
                  <a:lnTo>
                    <a:pt x="980" y="822"/>
                  </a:lnTo>
                  <a:lnTo>
                    <a:pt x="982" y="840"/>
                  </a:lnTo>
                  <a:lnTo>
                    <a:pt x="983" y="857"/>
                  </a:lnTo>
                  <a:lnTo>
                    <a:pt x="983" y="857"/>
                  </a:lnTo>
                  <a:lnTo>
                    <a:pt x="982" y="876"/>
                  </a:lnTo>
                  <a:lnTo>
                    <a:pt x="980" y="894"/>
                  </a:lnTo>
                  <a:lnTo>
                    <a:pt x="976" y="911"/>
                  </a:lnTo>
                  <a:lnTo>
                    <a:pt x="969" y="927"/>
                  </a:lnTo>
                  <a:lnTo>
                    <a:pt x="962" y="943"/>
                  </a:lnTo>
                  <a:lnTo>
                    <a:pt x="953" y="958"/>
                  </a:lnTo>
                  <a:lnTo>
                    <a:pt x="942" y="971"/>
                  </a:lnTo>
                  <a:lnTo>
                    <a:pt x="931" y="985"/>
                  </a:lnTo>
                  <a:lnTo>
                    <a:pt x="931" y="985"/>
                  </a:lnTo>
                  <a:lnTo>
                    <a:pt x="919" y="996"/>
                  </a:lnTo>
                  <a:lnTo>
                    <a:pt x="905" y="1006"/>
                  </a:lnTo>
                  <a:lnTo>
                    <a:pt x="890" y="1015"/>
                  </a:lnTo>
                  <a:lnTo>
                    <a:pt x="875" y="1022"/>
                  </a:lnTo>
                  <a:lnTo>
                    <a:pt x="859" y="1029"/>
                  </a:lnTo>
                  <a:lnTo>
                    <a:pt x="842" y="1033"/>
                  </a:lnTo>
                  <a:lnTo>
                    <a:pt x="824" y="1036"/>
                  </a:lnTo>
                  <a:lnTo>
                    <a:pt x="806" y="1037"/>
                  </a:lnTo>
                  <a:lnTo>
                    <a:pt x="806" y="1037"/>
                  </a:lnTo>
                  <a:lnTo>
                    <a:pt x="789" y="1036"/>
                  </a:lnTo>
                  <a:lnTo>
                    <a:pt x="771" y="1033"/>
                  </a:lnTo>
                  <a:lnTo>
                    <a:pt x="754" y="1029"/>
                  </a:lnTo>
                  <a:lnTo>
                    <a:pt x="738" y="1022"/>
                  </a:lnTo>
                  <a:lnTo>
                    <a:pt x="722" y="1015"/>
                  </a:lnTo>
                  <a:lnTo>
                    <a:pt x="708" y="1006"/>
                  </a:lnTo>
                  <a:lnTo>
                    <a:pt x="694" y="996"/>
                  </a:lnTo>
                  <a:lnTo>
                    <a:pt x="682" y="985"/>
                  </a:lnTo>
                  <a:lnTo>
                    <a:pt x="682" y="985"/>
                  </a:lnTo>
                  <a:lnTo>
                    <a:pt x="672" y="974"/>
                  </a:lnTo>
                  <a:lnTo>
                    <a:pt x="663" y="961"/>
                  </a:lnTo>
                  <a:lnTo>
                    <a:pt x="654" y="949"/>
                  </a:lnTo>
                  <a:lnTo>
                    <a:pt x="647" y="936"/>
                  </a:lnTo>
                  <a:lnTo>
                    <a:pt x="642" y="922"/>
                  </a:lnTo>
                  <a:lnTo>
                    <a:pt x="636" y="907"/>
                  </a:lnTo>
                  <a:lnTo>
                    <a:pt x="633" y="893"/>
                  </a:lnTo>
                  <a:lnTo>
                    <a:pt x="631" y="877"/>
                  </a:lnTo>
                  <a:lnTo>
                    <a:pt x="528" y="957"/>
                  </a:lnTo>
                  <a:lnTo>
                    <a:pt x="528" y="957"/>
                  </a:lnTo>
                  <a:lnTo>
                    <a:pt x="522" y="961"/>
                  </a:lnTo>
                  <a:lnTo>
                    <a:pt x="516" y="964"/>
                  </a:lnTo>
                  <a:lnTo>
                    <a:pt x="508" y="965"/>
                  </a:lnTo>
                  <a:lnTo>
                    <a:pt x="501" y="964"/>
                  </a:lnTo>
                  <a:lnTo>
                    <a:pt x="495" y="959"/>
                  </a:lnTo>
                  <a:lnTo>
                    <a:pt x="493" y="957"/>
                  </a:lnTo>
                  <a:lnTo>
                    <a:pt x="490" y="954"/>
                  </a:lnTo>
                  <a:lnTo>
                    <a:pt x="488" y="950"/>
                  </a:lnTo>
                  <a:lnTo>
                    <a:pt x="486" y="946"/>
                  </a:lnTo>
                  <a:lnTo>
                    <a:pt x="486" y="942"/>
                  </a:lnTo>
                  <a:lnTo>
                    <a:pt x="485" y="936"/>
                  </a:lnTo>
                  <a:lnTo>
                    <a:pt x="485" y="886"/>
                  </a:lnTo>
                  <a:lnTo>
                    <a:pt x="485" y="886"/>
                  </a:lnTo>
                  <a:close/>
                  <a:moveTo>
                    <a:pt x="525" y="209"/>
                  </a:moveTo>
                  <a:lnTo>
                    <a:pt x="525" y="209"/>
                  </a:lnTo>
                  <a:lnTo>
                    <a:pt x="498" y="217"/>
                  </a:lnTo>
                  <a:lnTo>
                    <a:pt x="472" y="227"/>
                  </a:lnTo>
                  <a:lnTo>
                    <a:pt x="446" y="239"/>
                  </a:lnTo>
                  <a:lnTo>
                    <a:pt x="422" y="253"/>
                  </a:lnTo>
                  <a:lnTo>
                    <a:pt x="399" y="270"/>
                  </a:lnTo>
                  <a:lnTo>
                    <a:pt x="377" y="287"/>
                  </a:lnTo>
                  <a:lnTo>
                    <a:pt x="356" y="307"/>
                  </a:lnTo>
                  <a:lnTo>
                    <a:pt x="335" y="330"/>
                  </a:lnTo>
                  <a:lnTo>
                    <a:pt x="335" y="330"/>
                  </a:lnTo>
                  <a:lnTo>
                    <a:pt x="316" y="353"/>
                  </a:lnTo>
                  <a:lnTo>
                    <a:pt x="298" y="377"/>
                  </a:lnTo>
                  <a:lnTo>
                    <a:pt x="281" y="404"/>
                  </a:lnTo>
                  <a:lnTo>
                    <a:pt x="267" y="431"/>
                  </a:lnTo>
                  <a:lnTo>
                    <a:pt x="254" y="460"/>
                  </a:lnTo>
                  <a:lnTo>
                    <a:pt x="242" y="491"/>
                  </a:lnTo>
                  <a:lnTo>
                    <a:pt x="232" y="522"/>
                  </a:lnTo>
                  <a:lnTo>
                    <a:pt x="224" y="554"/>
                  </a:lnTo>
                  <a:lnTo>
                    <a:pt x="279" y="567"/>
                  </a:lnTo>
                  <a:lnTo>
                    <a:pt x="279" y="567"/>
                  </a:lnTo>
                  <a:lnTo>
                    <a:pt x="284" y="569"/>
                  </a:lnTo>
                  <a:lnTo>
                    <a:pt x="288" y="571"/>
                  </a:lnTo>
                  <a:lnTo>
                    <a:pt x="291" y="573"/>
                  </a:lnTo>
                  <a:lnTo>
                    <a:pt x="294" y="575"/>
                  </a:lnTo>
                  <a:lnTo>
                    <a:pt x="298" y="582"/>
                  </a:lnTo>
                  <a:lnTo>
                    <a:pt x="299" y="588"/>
                  </a:lnTo>
                  <a:lnTo>
                    <a:pt x="299" y="596"/>
                  </a:lnTo>
                  <a:lnTo>
                    <a:pt x="297" y="603"/>
                  </a:lnTo>
                  <a:lnTo>
                    <a:pt x="294" y="610"/>
                  </a:lnTo>
                  <a:lnTo>
                    <a:pt x="288" y="615"/>
                  </a:lnTo>
                  <a:lnTo>
                    <a:pt x="209" y="683"/>
                  </a:lnTo>
                  <a:lnTo>
                    <a:pt x="209" y="683"/>
                  </a:lnTo>
                  <a:lnTo>
                    <a:pt x="222" y="685"/>
                  </a:lnTo>
                  <a:lnTo>
                    <a:pt x="234" y="689"/>
                  </a:lnTo>
                  <a:lnTo>
                    <a:pt x="247" y="694"/>
                  </a:lnTo>
                  <a:lnTo>
                    <a:pt x="259" y="700"/>
                  </a:lnTo>
                  <a:lnTo>
                    <a:pt x="270" y="707"/>
                  </a:lnTo>
                  <a:lnTo>
                    <a:pt x="281" y="715"/>
                  </a:lnTo>
                  <a:lnTo>
                    <a:pt x="293" y="722"/>
                  </a:lnTo>
                  <a:lnTo>
                    <a:pt x="301" y="731"/>
                  </a:lnTo>
                  <a:lnTo>
                    <a:pt x="301" y="731"/>
                  </a:lnTo>
                  <a:lnTo>
                    <a:pt x="311" y="742"/>
                  </a:lnTo>
                  <a:lnTo>
                    <a:pt x="320" y="753"/>
                  </a:lnTo>
                  <a:lnTo>
                    <a:pt x="328" y="766"/>
                  </a:lnTo>
                  <a:lnTo>
                    <a:pt x="335" y="778"/>
                  </a:lnTo>
                  <a:lnTo>
                    <a:pt x="341" y="791"/>
                  </a:lnTo>
                  <a:lnTo>
                    <a:pt x="346" y="804"/>
                  </a:lnTo>
                  <a:lnTo>
                    <a:pt x="349" y="819"/>
                  </a:lnTo>
                  <a:lnTo>
                    <a:pt x="352" y="833"/>
                  </a:lnTo>
                  <a:lnTo>
                    <a:pt x="485" y="833"/>
                  </a:lnTo>
                  <a:lnTo>
                    <a:pt x="485" y="781"/>
                  </a:lnTo>
                  <a:lnTo>
                    <a:pt x="485" y="781"/>
                  </a:lnTo>
                  <a:lnTo>
                    <a:pt x="486" y="771"/>
                  </a:lnTo>
                  <a:lnTo>
                    <a:pt x="489" y="764"/>
                  </a:lnTo>
                  <a:lnTo>
                    <a:pt x="495" y="759"/>
                  </a:lnTo>
                  <a:lnTo>
                    <a:pt x="500" y="756"/>
                  </a:lnTo>
                  <a:lnTo>
                    <a:pt x="507" y="754"/>
                  </a:lnTo>
                  <a:lnTo>
                    <a:pt x="515" y="754"/>
                  </a:lnTo>
                  <a:lnTo>
                    <a:pt x="521" y="757"/>
                  </a:lnTo>
                  <a:lnTo>
                    <a:pt x="528" y="761"/>
                  </a:lnTo>
                  <a:lnTo>
                    <a:pt x="631" y="841"/>
                  </a:lnTo>
                  <a:lnTo>
                    <a:pt x="631" y="841"/>
                  </a:lnTo>
                  <a:lnTo>
                    <a:pt x="633" y="825"/>
                  </a:lnTo>
                  <a:lnTo>
                    <a:pt x="636" y="810"/>
                  </a:lnTo>
                  <a:lnTo>
                    <a:pt x="641" y="795"/>
                  </a:lnTo>
                  <a:lnTo>
                    <a:pt x="647" y="781"/>
                  </a:lnTo>
                  <a:lnTo>
                    <a:pt x="654" y="768"/>
                  </a:lnTo>
                  <a:lnTo>
                    <a:pt x="663" y="754"/>
                  </a:lnTo>
                  <a:lnTo>
                    <a:pt x="672" y="742"/>
                  </a:lnTo>
                  <a:lnTo>
                    <a:pt x="682" y="731"/>
                  </a:lnTo>
                  <a:lnTo>
                    <a:pt x="682" y="731"/>
                  </a:lnTo>
                  <a:lnTo>
                    <a:pt x="691" y="722"/>
                  </a:lnTo>
                  <a:lnTo>
                    <a:pt x="703" y="714"/>
                  </a:lnTo>
                  <a:lnTo>
                    <a:pt x="714" y="706"/>
                  </a:lnTo>
                  <a:lnTo>
                    <a:pt x="726" y="699"/>
                  </a:lnTo>
                  <a:lnTo>
                    <a:pt x="739" y="693"/>
                  </a:lnTo>
                  <a:lnTo>
                    <a:pt x="752" y="688"/>
                  </a:lnTo>
                  <a:lnTo>
                    <a:pt x="766" y="684"/>
                  </a:lnTo>
                  <a:lnTo>
                    <a:pt x="780" y="681"/>
                  </a:lnTo>
                  <a:lnTo>
                    <a:pt x="781" y="505"/>
                  </a:lnTo>
                  <a:lnTo>
                    <a:pt x="729" y="505"/>
                  </a:lnTo>
                  <a:lnTo>
                    <a:pt x="729" y="505"/>
                  </a:lnTo>
                  <a:lnTo>
                    <a:pt x="724" y="504"/>
                  </a:lnTo>
                  <a:lnTo>
                    <a:pt x="719" y="503"/>
                  </a:lnTo>
                  <a:lnTo>
                    <a:pt x="716" y="502"/>
                  </a:lnTo>
                  <a:lnTo>
                    <a:pt x="712" y="500"/>
                  </a:lnTo>
                  <a:lnTo>
                    <a:pt x="707" y="494"/>
                  </a:lnTo>
                  <a:lnTo>
                    <a:pt x="704" y="488"/>
                  </a:lnTo>
                  <a:lnTo>
                    <a:pt x="703" y="481"/>
                  </a:lnTo>
                  <a:lnTo>
                    <a:pt x="703" y="473"/>
                  </a:lnTo>
                  <a:lnTo>
                    <a:pt x="705" y="466"/>
                  </a:lnTo>
                  <a:lnTo>
                    <a:pt x="709" y="459"/>
                  </a:lnTo>
                  <a:lnTo>
                    <a:pt x="789" y="358"/>
                  </a:lnTo>
                  <a:lnTo>
                    <a:pt x="789" y="358"/>
                  </a:lnTo>
                  <a:lnTo>
                    <a:pt x="792" y="354"/>
                  </a:lnTo>
                  <a:lnTo>
                    <a:pt x="563" y="354"/>
                  </a:lnTo>
                  <a:lnTo>
                    <a:pt x="563" y="354"/>
                  </a:lnTo>
                  <a:lnTo>
                    <a:pt x="556" y="353"/>
                  </a:lnTo>
                  <a:lnTo>
                    <a:pt x="548" y="352"/>
                  </a:lnTo>
                  <a:lnTo>
                    <a:pt x="541" y="347"/>
                  </a:lnTo>
                  <a:lnTo>
                    <a:pt x="536" y="343"/>
                  </a:lnTo>
                  <a:lnTo>
                    <a:pt x="531" y="337"/>
                  </a:lnTo>
                  <a:lnTo>
                    <a:pt x="528" y="331"/>
                  </a:lnTo>
                  <a:lnTo>
                    <a:pt x="526" y="324"/>
                  </a:lnTo>
                  <a:lnTo>
                    <a:pt x="525" y="315"/>
                  </a:lnTo>
                  <a:lnTo>
                    <a:pt x="525" y="209"/>
                  </a:lnTo>
                  <a:lnTo>
                    <a:pt x="525" y="209"/>
                  </a:lnTo>
                  <a:close/>
                  <a:moveTo>
                    <a:pt x="905" y="78"/>
                  </a:moveTo>
                  <a:lnTo>
                    <a:pt x="603" y="78"/>
                  </a:lnTo>
                  <a:lnTo>
                    <a:pt x="603" y="275"/>
                  </a:lnTo>
                  <a:lnTo>
                    <a:pt x="905" y="275"/>
                  </a:lnTo>
                  <a:lnTo>
                    <a:pt x="905" y="78"/>
                  </a:lnTo>
                  <a:lnTo>
                    <a:pt x="905" y="78"/>
                  </a:lnTo>
                  <a:close/>
                  <a:moveTo>
                    <a:pt x="876" y="788"/>
                  </a:moveTo>
                  <a:lnTo>
                    <a:pt x="876" y="788"/>
                  </a:lnTo>
                  <a:lnTo>
                    <a:pt x="869" y="781"/>
                  </a:lnTo>
                  <a:lnTo>
                    <a:pt x="862" y="776"/>
                  </a:lnTo>
                  <a:lnTo>
                    <a:pt x="854" y="770"/>
                  </a:lnTo>
                  <a:lnTo>
                    <a:pt x="845" y="766"/>
                  </a:lnTo>
                  <a:lnTo>
                    <a:pt x="836" y="762"/>
                  </a:lnTo>
                  <a:lnTo>
                    <a:pt x="826" y="760"/>
                  </a:lnTo>
                  <a:lnTo>
                    <a:pt x="816" y="759"/>
                  </a:lnTo>
                  <a:lnTo>
                    <a:pt x="806" y="758"/>
                  </a:lnTo>
                  <a:lnTo>
                    <a:pt x="806" y="758"/>
                  </a:lnTo>
                  <a:lnTo>
                    <a:pt x="796" y="759"/>
                  </a:lnTo>
                  <a:lnTo>
                    <a:pt x="787" y="760"/>
                  </a:lnTo>
                  <a:lnTo>
                    <a:pt x="777" y="762"/>
                  </a:lnTo>
                  <a:lnTo>
                    <a:pt x="768" y="766"/>
                  </a:lnTo>
                  <a:lnTo>
                    <a:pt x="759" y="770"/>
                  </a:lnTo>
                  <a:lnTo>
                    <a:pt x="751" y="776"/>
                  </a:lnTo>
                  <a:lnTo>
                    <a:pt x="743" y="781"/>
                  </a:lnTo>
                  <a:lnTo>
                    <a:pt x="737" y="788"/>
                  </a:lnTo>
                  <a:lnTo>
                    <a:pt x="737" y="788"/>
                  </a:lnTo>
                  <a:lnTo>
                    <a:pt x="730" y="794"/>
                  </a:lnTo>
                  <a:lnTo>
                    <a:pt x="725" y="802"/>
                  </a:lnTo>
                  <a:lnTo>
                    <a:pt x="719" y="810"/>
                  </a:lnTo>
                  <a:lnTo>
                    <a:pt x="716" y="819"/>
                  </a:lnTo>
                  <a:lnTo>
                    <a:pt x="712" y="829"/>
                  </a:lnTo>
                  <a:lnTo>
                    <a:pt x="710" y="837"/>
                  </a:lnTo>
                  <a:lnTo>
                    <a:pt x="708" y="847"/>
                  </a:lnTo>
                  <a:lnTo>
                    <a:pt x="708" y="857"/>
                  </a:lnTo>
                  <a:lnTo>
                    <a:pt x="708" y="857"/>
                  </a:lnTo>
                  <a:lnTo>
                    <a:pt x="708" y="868"/>
                  </a:lnTo>
                  <a:lnTo>
                    <a:pt x="710" y="878"/>
                  </a:lnTo>
                  <a:lnTo>
                    <a:pt x="712" y="887"/>
                  </a:lnTo>
                  <a:lnTo>
                    <a:pt x="716" y="897"/>
                  </a:lnTo>
                  <a:lnTo>
                    <a:pt x="719" y="905"/>
                  </a:lnTo>
                  <a:lnTo>
                    <a:pt x="725" y="914"/>
                  </a:lnTo>
                  <a:lnTo>
                    <a:pt x="730" y="922"/>
                  </a:lnTo>
                  <a:lnTo>
                    <a:pt x="737" y="928"/>
                  </a:lnTo>
                  <a:lnTo>
                    <a:pt x="737" y="928"/>
                  </a:lnTo>
                  <a:lnTo>
                    <a:pt x="743" y="935"/>
                  </a:lnTo>
                  <a:lnTo>
                    <a:pt x="751" y="940"/>
                  </a:lnTo>
                  <a:lnTo>
                    <a:pt x="759" y="946"/>
                  </a:lnTo>
                  <a:lnTo>
                    <a:pt x="768" y="950"/>
                  </a:lnTo>
                  <a:lnTo>
                    <a:pt x="777" y="954"/>
                  </a:lnTo>
                  <a:lnTo>
                    <a:pt x="787" y="956"/>
                  </a:lnTo>
                  <a:lnTo>
                    <a:pt x="796" y="957"/>
                  </a:lnTo>
                  <a:lnTo>
                    <a:pt x="806" y="958"/>
                  </a:lnTo>
                  <a:lnTo>
                    <a:pt x="806" y="958"/>
                  </a:lnTo>
                  <a:lnTo>
                    <a:pt x="816" y="957"/>
                  </a:lnTo>
                  <a:lnTo>
                    <a:pt x="826" y="956"/>
                  </a:lnTo>
                  <a:lnTo>
                    <a:pt x="836" y="954"/>
                  </a:lnTo>
                  <a:lnTo>
                    <a:pt x="845" y="950"/>
                  </a:lnTo>
                  <a:lnTo>
                    <a:pt x="854" y="946"/>
                  </a:lnTo>
                  <a:lnTo>
                    <a:pt x="862" y="940"/>
                  </a:lnTo>
                  <a:lnTo>
                    <a:pt x="869" y="935"/>
                  </a:lnTo>
                  <a:lnTo>
                    <a:pt x="876" y="928"/>
                  </a:lnTo>
                  <a:lnTo>
                    <a:pt x="876" y="928"/>
                  </a:lnTo>
                  <a:lnTo>
                    <a:pt x="883" y="922"/>
                  </a:lnTo>
                  <a:lnTo>
                    <a:pt x="888" y="914"/>
                  </a:lnTo>
                  <a:lnTo>
                    <a:pt x="894" y="905"/>
                  </a:lnTo>
                  <a:lnTo>
                    <a:pt x="897" y="897"/>
                  </a:lnTo>
                  <a:lnTo>
                    <a:pt x="900" y="887"/>
                  </a:lnTo>
                  <a:lnTo>
                    <a:pt x="904" y="878"/>
                  </a:lnTo>
                  <a:lnTo>
                    <a:pt x="905" y="868"/>
                  </a:lnTo>
                  <a:lnTo>
                    <a:pt x="905" y="857"/>
                  </a:lnTo>
                  <a:lnTo>
                    <a:pt x="905" y="857"/>
                  </a:lnTo>
                  <a:lnTo>
                    <a:pt x="905" y="847"/>
                  </a:lnTo>
                  <a:lnTo>
                    <a:pt x="904" y="837"/>
                  </a:lnTo>
                  <a:lnTo>
                    <a:pt x="900" y="829"/>
                  </a:lnTo>
                  <a:lnTo>
                    <a:pt x="897" y="819"/>
                  </a:lnTo>
                  <a:lnTo>
                    <a:pt x="894" y="810"/>
                  </a:lnTo>
                  <a:lnTo>
                    <a:pt x="888" y="802"/>
                  </a:lnTo>
                  <a:lnTo>
                    <a:pt x="883" y="794"/>
                  </a:lnTo>
                  <a:lnTo>
                    <a:pt x="876" y="788"/>
                  </a:lnTo>
                  <a:lnTo>
                    <a:pt x="876" y="788"/>
                  </a:lnTo>
                  <a:close/>
                  <a:moveTo>
                    <a:pt x="247" y="788"/>
                  </a:moveTo>
                  <a:lnTo>
                    <a:pt x="247" y="788"/>
                  </a:lnTo>
                  <a:lnTo>
                    <a:pt x="239" y="781"/>
                  </a:lnTo>
                  <a:lnTo>
                    <a:pt x="232" y="776"/>
                  </a:lnTo>
                  <a:lnTo>
                    <a:pt x="224" y="770"/>
                  </a:lnTo>
                  <a:lnTo>
                    <a:pt x="215" y="766"/>
                  </a:lnTo>
                  <a:lnTo>
                    <a:pt x="206" y="762"/>
                  </a:lnTo>
                  <a:lnTo>
                    <a:pt x="196" y="760"/>
                  </a:lnTo>
                  <a:lnTo>
                    <a:pt x="186" y="759"/>
                  </a:lnTo>
                  <a:lnTo>
                    <a:pt x="176" y="758"/>
                  </a:lnTo>
                  <a:lnTo>
                    <a:pt x="176" y="758"/>
                  </a:lnTo>
                  <a:lnTo>
                    <a:pt x="167" y="759"/>
                  </a:lnTo>
                  <a:lnTo>
                    <a:pt x="157" y="760"/>
                  </a:lnTo>
                  <a:lnTo>
                    <a:pt x="148" y="762"/>
                  </a:lnTo>
                  <a:lnTo>
                    <a:pt x="139" y="766"/>
                  </a:lnTo>
                  <a:lnTo>
                    <a:pt x="130" y="770"/>
                  </a:lnTo>
                  <a:lnTo>
                    <a:pt x="121" y="776"/>
                  </a:lnTo>
                  <a:lnTo>
                    <a:pt x="113" y="781"/>
                  </a:lnTo>
                  <a:lnTo>
                    <a:pt x="107" y="788"/>
                  </a:lnTo>
                  <a:lnTo>
                    <a:pt x="107" y="788"/>
                  </a:lnTo>
                  <a:lnTo>
                    <a:pt x="100" y="794"/>
                  </a:lnTo>
                  <a:lnTo>
                    <a:pt x="95" y="802"/>
                  </a:lnTo>
                  <a:lnTo>
                    <a:pt x="90" y="810"/>
                  </a:lnTo>
                  <a:lnTo>
                    <a:pt x="86" y="819"/>
                  </a:lnTo>
                  <a:lnTo>
                    <a:pt x="83" y="829"/>
                  </a:lnTo>
                  <a:lnTo>
                    <a:pt x="80" y="837"/>
                  </a:lnTo>
                  <a:lnTo>
                    <a:pt x="78" y="847"/>
                  </a:lnTo>
                  <a:lnTo>
                    <a:pt x="78" y="857"/>
                  </a:lnTo>
                  <a:lnTo>
                    <a:pt x="78" y="857"/>
                  </a:lnTo>
                  <a:lnTo>
                    <a:pt x="78" y="868"/>
                  </a:lnTo>
                  <a:lnTo>
                    <a:pt x="80" y="878"/>
                  </a:lnTo>
                  <a:lnTo>
                    <a:pt x="83" y="887"/>
                  </a:lnTo>
                  <a:lnTo>
                    <a:pt x="86" y="897"/>
                  </a:lnTo>
                  <a:lnTo>
                    <a:pt x="90" y="905"/>
                  </a:lnTo>
                  <a:lnTo>
                    <a:pt x="95" y="914"/>
                  </a:lnTo>
                  <a:lnTo>
                    <a:pt x="100" y="922"/>
                  </a:lnTo>
                  <a:lnTo>
                    <a:pt x="107" y="928"/>
                  </a:lnTo>
                  <a:lnTo>
                    <a:pt x="107" y="928"/>
                  </a:lnTo>
                  <a:lnTo>
                    <a:pt x="113" y="935"/>
                  </a:lnTo>
                  <a:lnTo>
                    <a:pt x="121" y="940"/>
                  </a:lnTo>
                  <a:lnTo>
                    <a:pt x="130" y="946"/>
                  </a:lnTo>
                  <a:lnTo>
                    <a:pt x="139" y="950"/>
                  </a:lnTo>
                  <a:lnTo>
                    <a:pt x="148" y="954"/>
                  </a:lnTo>
                  <a:lnTo>
                    <a:pt x="157" y="956"/>
                  </a:lnTo>
                  <a:lnTo>
                    <a:pt x="167" y="957"/>
                  </a:lnTo>
                  <a:lnTo>
                    <a:pt x="176" y="958"/>
                  </a:lnTo>
                  <a:lnTo>
                    <a:pt x="176" y="958"/>
                  </a:lnTo>
                  <a:lnTo>
                    <a:pt x="186" y="957"/>
                  </a:lnTo>
                  <a:lnTo>
                    <a:pt x="196" y="956"/>
                  </a:lnTo>
                  <a:lnTo>
                    <a:pt x="206" y="954"/>
                  </a:lnTo>
                  <a:lnTo>
                    <a:pt x="215" y="950"/>
                  </a:lnTo>
                  <a:lnTo>
                    <a:pt x="224" y="946"/>
                  </a:lnTo>
                  <a:lnTo>
                    <a:pt x="232" y="940"/>
                  </a:lnTo>
                  <a:lnTo>
                    <a:pt x="239" y="935"/>
                  </a:lnTo>
                  <a:lnTo>
                    <a:pt x="247" y="928"/>
                  </a:lnTo>
                  <a:lnTo>
                    <a:pt x="247" y="928"/>
                  </a:lnTo>
                  <a:lnTo>
                    <a:pt x="253" y="922"/>
                  </a:lnTo>
                  <a:lnTo>
                    <a:pt x="258" y="914"/>
                  </a:lnTo>
                  <a:lnTo>
                    <a:pt x="264" y="905"/>
                  </a:lnTo>
                  <a:lnTo>
                    <a:pt x="268" y="897"/>
                  </a:lnTo>
                  <a:lnTo>
                    <a:pt x="272" y="887"/>
                  </a:lnTo>
                  <a:lnTo>
                    <a:pt x="274" y="878"/>
                  </a:lnTo>
                  <a:lnTo>
                    <a:pt x="275" y="868"/>
                  </a:lnTo>
                  <a:lnTo>
                    <a:pt x="276" y="857"/>
                  </a:lnTo>
                  <a:lnTo>
                    <a:pt x="276" y="857"/>
                  </a:lnTo>
                  <a:lnTo>
                    <a:pt x="275" y="847"/>
                  </a:lnTo>
                  <a:lnTo>
                    <a:pt x="274" y="837"/>
                  </a:lnTo>
                  <a:lnTo>
                    <a:pt x="272" y="829"/>
                  </a:lnTo>
                  <a:lnTo>
                    <a:pt x="268" y="819"/>
                  </a:lnTo>
                  <a:lnTo>
                    <a:pt x="264" y="810"/>
                  </a:lnTo>
                  <a:lnTo>
                    <a:pt x="258" y="802"/>
                  </a:lnTo>
                  <a:lnTo>
                    <a:pt x="253" y="794"/>
                  </a:lnTo>
                  <a:lnTo>
                    <a:pt x="247" y="788"/>
                  </a:lnTo>
                  <a:lnTo>
                    <a:pt x="247"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ambria" panose="02040503050406030204" pitchFamily="18" charset="0"/>
                <a:ea typeface="Cambria" panose="02040503050406030204" pitchFamily="18" charset="0"/>
              </a:endParaRPr>
            </a:p>
          </p:txBody>
        </p:sp>
      </p:grpSp>
      <p:cxnSp>
        <p:nvCxnSpPr>
          <p:cNvPr id="31" name="Connecteur en angle 11">
            <a:extLst>
              <a:ext uri="{FF2B5EF4-FFF2-40B4-BE49-F238E27FC236}">
                <a16:creationId xmlns:a16="http://schemas.microsoft.com/office/drawing/2014/main" id="{F5B3136B-A80B-14AF-57EF-CB9378AD7E3E}"/>
              </a:ext>
            </a:extLst>
          </p:cNvPr>
          <p:cNvCxnSpPr>
            <a:cxnSpLocks/>
          </p:cNvCxnSpPr>
          <p:nvPr/>
        </p:nvCxnSpPr>
        <p:spPr>
          <a:xfrm rot="16200000" flipH="1">
            <a:off x="6448682" y="1159038"/>
            <a:ext cx="746355" cy="2277833"/>
          </a:xfrm>
          <a:prstGeom prst="bentConnector3">
            <a:avLst>
              <a:gd name="adj1" fmla="val 50000"/>
            </a:avLst>
          </a:prstGeom>
          <a:ln w="1270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3" name="Connecteur en angle 54">
            <a:extLst>
              <a:ext uri="{FF2B5EF4-FFF2-40B4-BE49-F238E27FC236}">
                <a16:creationId xmlns:a16="http://schemas.microsoft.com/office/drawing/2014/main" id="{CCC2D9AA-B837-4BE6-C51F-581BECA7D42A}"/>
              </a:ext>
            </a:extLst>
          </p:cNvPr>
          <p:cNvCxnSpPr>
            <a:cxnSpLocks/>
            <a:stCxn id="27" idx="2"/>
            <a:endCxn id="9" idx="0"/>
          </p:cNvCxnSpPr>
          <p:nvPr/>
        </p:nvCxnSpPr>
        <p:spPr>
          <a:xfrm rot="5400000">
            <a:off x="2968104" y="-12175"/>
            <a:ext cx="777887" cy="4651792"/>
          </a:xfrm>
          <a:prstGeom prst="bentConnector3">
            <a:avLst>
              <a:gd name="adj1" fmla="val 50000"/>
            </a:avLst>
          </a:prstGeom>
          <a:ln w="1270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4" name="Connecteur en angle 55">
            <a:extLst>
              <a:ext uri="{FF2B5EF4-FFF2-40B4-BE49-F238E27FC236}">
                <a16:creationId xmlns:a16="http://schemas.microsoft.com/office/drawing/2014/main" id="{4377FD51-7F15-812E-0679-4E2754A82C4D}"/>
              </a:ext>
            </a:extLst>
          </p:cNvPr>
          <p:cNvCxnSpPr>
            <a:cxnSpLocks/>
          </p:cNvCxnSpPr>
          <p:nvPr/>
        </p:nvCxnSpPr>
        <p:spPr>
          <a:xfrm rot="5400000">
            <a:off x="4545910" y="1545529"/>
            <a:ext cx="746355" cy="1527713"/>
          </a:xfrm>
          <a:prstGeom prst="bentConnector3">
            <a:avLst>
              <a:gd name="adj1" fmla="val 50000"/>
            </a:avLst>
          </a:prstGeom>
          <a:ln w="1270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pic>
        <p:nvPicPr>
          <p:cNvPr id="5122" name="Picture 2">
            <a:extLst>
              <a:ext uri="{FF2B5EF4-FFF2-40B4-BE49-F238E27FC236}">
                <a16:creationId xmlns:a16="http://schemas.microsoft.com/office/drawing/2014/main" id="{44078C41-6A19-ADF5-43D9-66879F1D3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2986088"/>
            <a:ext cx="2857500" cy="88582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descr="Une image contenant texte, Police, logo, Graphique&#10;&#10;Le contenu généré par l’IA peut être incorrect.">
            <a:extLst>
              <a:ext uri="{FF2B5EF4-FFF2-40B4-BE49-F238E27FC236}">
                <a16:creationId xmlns:a16="http://schemas.microsoft.com/office/drawing/2014/main" id="{FF9BAEFD-8AC7-A340-0EA6-690F2CEE4A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09" y="79394"/>
            <a:ext cx="2111658" cy="703886"/>
          </a:xfrm>
          <a:prstGeom prst="rect">
            <a:avLst/>
          </a:prstGeom>
        </p:spPr>
      </p:pic>
    </p:spTree>
    <p:extLst>
      <p:ext uri="{BB962C8B-B14F-4D97-AF65-F5344CB8AC3E}">
        <p14:creationId xmlns:p14="http://schemas.microsoft.com/office/powerpoint/2010/main" val="24428492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C7C89A-6122-360B-6CFD-07B221809EED}"/>
              </a:ext>
            </a:extLst>
          </p:cNvPr>
          <p:cNvSpPr>
            <a:spLocks noGrp="1"/>
          </p:cNvSpPr>
          <p:nvPr>
            <p:ph type="title"/>
          </p:nvPr>
        </p:nvSpPr>
        <p:spPr>
          <a:xfrm>
            <a:off x="1861393" y="217929"/>
            <a:ext cx="6580189" cy="738002"/>
          </a:xfrm>
        </p:spPr>
        <p:txBody>
          <a:bodyPr/>
          <a:lstStyle/>
          <a:p>
            <a:r>
              <a:rPr lang="fr-FR" dirty="0"/>
              <a:t>National Contact Point Algérie</a:t>
            </a:r>
            <a:endParaRPr lang="en-GB" dirty="0"/>
          </a:p>
        </p:txBody>
      </p:sp>
      <p:sp>
        <p:nvSpPr>
          <p:cNvPr id="3" name="Espace réservé du contenu 2">
            <a:extLst>
              <a:ext uri="{FF2B5EF4-FFF2-40B4-BE49-F238E27FC236}">
                <a16:creationId xmlns:a16="http://schemas.microsoft.com/office/drawing/2014/main" id="{0D93BF2E-0023-11DB-6402-07F3A15745F8}"/>
              </a:ext>
            </a:extLst>
          </p:cNvPr>
          <p:cNvSpPr>
            <a:spLocks noGrp="1"/>
          </p:cNvSpPr>
          <p:nvPr>
            <p:ph idx="1"/>
          </p:nvPr>
        </p:nvSpPr>
        <p:spPr>
          <a:xfrm>
            <a:off x="6508006" y="1346879"/>
            <a:ext cx="5683994" cy="4873625"/>
          </a:xfrm>
        </p:spPr>
        <p:txBody>
          <a:bodyPr>
            <a:normAutofit/>
          </a:bodyPr>
          <a:lstStyle/>
          <a:p>
            <a:r>
              <a:rPr lang="fr-FR" b="1" dirty="0"/>
              <a:t>Nadia </a:t>
            </a:r>
            <a:r>
              <a:rPr lang="fr-FR" b="1" dirty="0" err="1"/>
              <a:t>Kaassis</a:t>
            </a:r>
            <a:endParaRPr lang="fr-FR" b="1" dirty="0"/>
          </a:p>
          <a:p>
            <a:pPr marL="0" indent="0">
              <a:buNone/>
            </a:pPr>
            <a:r>
              <a:rPr lang="fr-FR" sz="2400" i="1" dirty="0"/>
              <a:t>Centre National d’Etudes et d’Analyses pour la</a:t>
            </a:r>
            <a:br>
              <a:rPr lang="fr-FR" sz="2400" i="1" dirty="0"/>
            </a:br>
            <a:r>
              <a:rPr lang="fr-FR" sz="2400" i="1" dirty="0"/>
              <a:t>Population et le Développement (</a:t>
            </a:r>
            <a:r>
              <a:rPr lang="fr-FR" sz="2400" b="1" i="1" dirty="0"/>
              <a:t>CENEAP</a:t>
            </a:r>
            <a:r>
              <a:rPr lang="fr-FR" sz="2400" i="1" dirty="0"/>
              <a:t>)</a:t>
            </a:r>
          </a:p>
          <a:p>
            <a:pPr marL="0" indent="0">
              <a:buNone/>
            </a:pPr>
            <a:r>
              <a:rPr lang="fr-FR" sz="2400" b="1" i="1" dirty="0"/>
              <a:t>Ministre de l’Intérieur, des Collectivités Locales et l’Aménagement du Territoire</a:t>
            </a:r>
          </a:p>
          <a:p>
            <a:pPr marL="0" indent="0">
              <a:buNone/>
            </a:pPr>
            <a:endParaRPr lang="fr-FR" sz="2400" b="1" i="1" dirty="0"/>
          </a:p>
          <a:p>
            <a:pPr marL="0" indent="0">
              <a:buNone/>
            </a:pPr>
            <a:r>
              <a:rPr lang="fr-FR" sz="2400" b="1" i="1" dirty="0"/>
              <a:t>Tel : +213 660 83 56 37</a:t>
            </a:r>
          </a:p>
          <a:p>
            <a:pPr marL="0" indent="0">
              <a:buNone/>
            </a:pPr>
            <a:endParaRPr lang="fr-FR" sz="2400" b="1" i="1" dirty="0"/>
          </a:p>
          <a:p>
            <a:pPr marL="0" indent="0">
              <a:buNone/>
            </a:pPr>
            <a:r>
              <a:rPr lang="en-GB" sz="2400" b="1" i="1" dirty="0"/>
              <a:t>Email : </a:t>
            </a:r>
            <a:r>
              <a:rPr lang="en-GB" sz="2400" b="1" i="1" dirty="0">
                <a:hlinkClick r:id="rId2"/>
              </a:rPr>
              <a:t>knadia03@yahoo.fr</a:t>
            </a:r>
            <a:endParaRPr lang="en-GB" sz="2400" b="1" i="1" dirty="0"/>
          </a:p>
          <a:p>
            <a:pPr marL="0" indent="0">
              <a:buNone/>
            </a:pPr>
            <a:endParaRPr lang="en-GB" sz="2400" b="1" i="1" dirty="0"/>
          </a:p>
        </p:txBody>
      </p:sp>
      <p:sp>
        <p:nvSpPr>
          <p:cNvPr id="5" name="Espace réservé du texte 4">
            <a:extLst>
              <a:ext uri="{FF2B5EF4-FFF2-40B4-BE49-F238E27FC236}">
                <a16:creationId xmlns:a16="http://schemas.microsoft.com/office/drawing/2014/main" id="{838EA454-B8B4-D5D9-D95C-20DA8BF10117}"/>
              </a:ext>
            </a:extLst>
          </p:cNvPr>
          <p:cNvSpPr>
            <a:spLocks noGrp="1"/>
          </p:cNvSpPr>
          <p:nvPr>
            <p:ph type="body" sz="half" idx="2"/>
          </p:nvPr>
        </p:nvSpPr>
        <p:spPr/>
        <p:txBody>
          <a:bodyPr/>
          <a:lstStyle/>
          <a:p>
            <a:endParaRPr lang="en-GB"/>
          </a:p>
        </p:txBody>
      </p:sp>
      <p:pic>
        <p:nvPicPr>
          <p:cNvPr id="6" name="Image 5">
            <a:extLst>
              <a:ext uri="{FF2B5EF4-FFF2-40B4-BE49-F238E27FC236}">
                <a16:creationId xmlns:a16="http://schemas.microsoft.com/office/drawing/2014/main" id="{E1CD44EC-5487-EDA2-A2FE-6D7399A46FB6}"/>
              </a:ext>
            </a:extLst>
          </p:cNvPr>
          <p:cNvPicPr>
            <a:picLocks noChangeAspect="1"/>
          </p:cNvPicPr>
          <p:nvPr/>
        </p:nvPicPr>
        <p:blipFill>
          <a:blip r:embed="rId3"/>
          <a:stretch>
            <a:fillRect/>
          </a:stretch>
        </p:blipFill>
        <p:spPr>
          <a:xfrm>
            <a:off x="10187155" y="4805329"/>
            <a:ext cx="1895090" cy="1640145"/>
          </a:xfrm>
          <a:prstGeom prst="rect">
            <a:avLst/>
          </a:prstGeom>
        </p:spPr>
      </p:pic>
      <p:pic>
        <p:nvPicPr>
          <p:cNvPr id="4" name="Graphique 3">
            <a:extLst>
              <a:ext uri="{FF2B5EF4-FFF2-40B4-BE49-F238E27FC236}">
                <a16:creationId xmlns:a16="http://schemas.microsoft.com/office/drawing/2014/main" id="{FD1965CA-DA28-DA0C-29D6-6780F51ED587}"/>
              </a:ext>
            </a:extLst>
          </p:cNvPr>
          <p:cNvPicPr>
            <a:picLocks noChangeAspect="1"/>
          </p:cNvPicPr>
          <p:nvPr/>
        </p:nvPicPr>
        <p:blipFill>
          <a:blip r:embed="rId4">
            <a:extLst>
              <a:ext uri="{96DAC541-7B7A-43D3-8B79-37D633B846F1}">
                <asvg:svgBlip xmlns:asvg="http://schemas.microsoft.com/office/drawing/2016/SVG/main" r:embed="rId5"/>
              </a:ext>
            </a:extLst>
          </a:blip>
          <a:srcRect r="49711"/>
          <a:stretch/>
        </p:blipFill>
        <p:spPr>
          <a:xfrm>
            <a:off x="6508006" y="217929"/>
            <a:ext cx="1754826" cy="693859"/>
          </a:xfrm>
          <a:prstGeom prst="rect">
            <a:avLst/>
          </a:prstGeom>
        </p:spPr>
      </p:pic>
    </p:spTree>
    <p:extLst>
      <p:ext uri="{BB962C8B-B14F-4D97-AF65-F5344CB8AC3E}">
        <p14:creationId xmlns:p14="http://schemas.microsoft.com/office/powerpoint/2010/main" val="2029011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336D6-CEF5-5FA4-1ADB-2058F16BD631}"/>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5655615E-E31A-0420-A56F-AA08F888BCBD}"/>
              </a:ext>
            </a:extLst>
          </p:cNvPr>
          <p:cNvSpPr>
            <a:spLocks noGrp="1"/>
          </p:cNvSpPr>
          <p:nvPr>
            <p:ph type="title"/>
          </p:nvPr>
        </p:nvSpPr>
        <p:spPr>
          <a:xfrm>
            <a:off x="6681294" y="776796"/>
            <a:ext cx="3932237" cy="1600200"/>
          </a:xfrm>
        </p:spPr>
        <p:txBody>
          <a:bodyPr/>
          <a:lstStyle/>
          <a:p>
            <a:r>
              <a:rPr lang="fr-FR" noProof="0" dirty="0"/>
              <a:t>Pr. </a:t>
            </a:r>
            <a:r>
              <a:rPr lang="fr-FR" noProof="0" dirty="0" err="1"/>
              <a:t>Boudour</a:t>
            </a:r>
            <a:r>
              <a:rPr lang="fr-FR" noProof="0" dirty="0"/>
              <a:t> Mohamed</a:t>
            </a:r>
          </a:p>
        </p:txBody>
      </p:sp>
      <p:sp>
        <p:nvSpPr>
          <p:cNvPr id="6" name="Espace réservé du texte 5">
            <a:extLst>
              <a:ext uri="{FF2B5EF4-FFF2-40B4-BE49-F238E27FC236}">
                <a16:creationId xmlns:a16="http://schemas.microsoft.com/office/drawing/2014/main" id="{3022ACCA-64AD-B10F-F663-53FA88C3B339}"/>
              </a:ext>
            </a:extLst>
          </p:cNvPr>
          <p:cNvSpPr>
            <a:spLocks noGrp="1"/>
          </p:cNvSpPr>
          <p:nvPr>
            <p:ph type="body" sz="half" idx="2"/>
          </p:nvPr>
        </p:nvSpPr>
        <p:spPr>
          <a:xfrm>
            <a:off x="6681295" y="2468678"/>
            <a:ext cx="4217614" cy="3811588"/>
          </a:xfrm>
        </p:spPr>
        <p:txBody>
          <a:bodyPr/>
          <a:lstStyle/>
          <a:p>
            <a:r>
              <a:rPr lang="fr-FR" noProof="0" dirty="0"/>
              <a:t>Coordonnateur NEO National Erasmus+ Office</a:t>
            </a:r>
          </a:p>
          <a:p>
            <a:r>
              <a:rPr lang="fr-FR" noProof="0" dirty="0">
                <a:hlinkClick r:id="rId2"/>
              </a:rPr>
              <a:t>https://erasmusplus.dz/algeria-erasmus-office/</a:t>
            </a:r>
            <a:r>
              <a:rPr lang="fr-FR" noProof="0" dirty="0"/>
              <a:t> </a:t>
            </a:r>
          </a:p>
        </p:txBody>
      </p:sp>
      <p:pic>
        <p:nvPicPr>
          <p:cNvPr id="3" name="Image 2">
            <a:extLst>
              <a:ext uri="{FF2B5EF4-FFF2-40B4-BE49-F238E27FC236}">
                <a16:creationId xmlns:a16="http://schemas.microsoft.com/office/drawing/2014/main" id="{17D41830-E74B-C154-AFBE-25B78DEDF7F3}"/>
              </a:ext>
            </a:extLst>
          </p:cNvPr>
          <p:cNvPicPr>
            <a:picLocks noChangeAspect="1"/>
          </p:cNvPicPr>
          <p:nvPr/>
        </p:nvPicPr>
        <p:blipFill>
          <a:blip r:embed="rId3"/>
          <a:stretch>
            <a:fillRect/>
          </a:stretch>
        </p:blipFill>
        <p:spPr>
          <a:xfrm>
            <a:off x="9678518" y="3355683"/>
            <a:ext cx="2333951" cy="2924583"/>
          </a:xfrm>
          <a:prstGeom prst="rect">
            <a:avLst/>
          </a:prstGeom>
        </p:spPr>
      </p:pic>
      <p:pic>
        <p:nvPicPr>
          <p:cNvPr id="7" name="Image 6" descr="Une image contenant texte, capture d’écran, Police, symbole&#10;&#10;Le contenu généré par l’IA peut être incorrect.">
            <a:extLst>
              <a:ext uri="{FF2B5EF4-FFF2-40B4-BE49-F238E27FC236}">
                <a16:creationId xmlns:a16="http://schemas.microsoft.com/office/drawing/2014/main" id="{E2F71938-E03C-DF74-7E7F-2A77FD2C1B8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89059" y="4734962"/>
            <a:ext cx="1975481" cy="1636986"/>
          </a:xfrm>
          <a:prstGeom prst="rect">
            <a:avLst/>
          </a:prstGeom>
        </p:spPr>
      </p:pic>
      <p:pic>
        <p:nvPicPr>
          <p:cNvPr id="2" name="Image 1" descr="Une image contenant texte, Police, capture d’écran, Bleu électrique&#10;&#10;Le contenu généré par l’IA peut être incorrect.">
            <a:extLst>
              <a:ext uri="{FF2B5EF4-FFF2-40B4-BE49-F238E27FC236}">
                <a16:creationId xmlns:a16="http://schemas.microsoft.com/office/drawing/2014/main" id="{94473DA4-DD74-053A-9C7D-1A7632217C0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802225" y="151463"/>
            <a:ext cx="2029449" cy="887884"/>
          </a:xfrm>
          <a:prstGeom prst="rect">
            <a:avLst/>
          </a:prstGeom>
        </p:spPr>
      </p:pic>
      <p:sp>
        <p:nvSpPr>
          <p:cNvPr id="5" name="Titre 1">
            <a:extLst>
              <a:ext uri="{FF2B5EF4-FFF2-40B4-BE49-F238E27FC236}">
                <a16:creationId xmlns:a16="http://schemas.microsoft.com/office/drawing/2014/main" id="{865395DD-7B47-3613-5F83-AEB90B5A814F}"/>
              </a:ext>
            </a:extLst>
          </p:cNvPr>
          <p:cNvSpPr txBox="1">
            <a:spLocks/>
          </p:cNvSpPr>
          <p:nvPr/>
        </p:nvSpPr>
        <p:spPr>
          <a:xfrm>
            <a:off x="2101043" y="117051"/>
            <a:ext cx="6580189" cy="73800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fr-FR" dirty="0"/>
              <a:t>National Contact Point Algérie</a:t>
            </a:r>
            <a:endParaRPr lang="en-GB" dirty="0"/>
          </a:p>
        </p:txBody>
      </p:sp>
    </p:spTree>
    <p:extLst>
      <p:ext uri="{BB962C8B-B14F-4D97-AF65-F5344CB8AC3E}">
        <p14:creationId xmlns:p14="http://schemas.microsoft.com/office/powerpoint/2010/main" val="135855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7787FE-3EA4-5A37-13FC-09893D862E17}"/>
              </a:ext>
            </a:extLst>
          </p:cNvPr>
          <p:cNvSpPr>
            <a:spLocks noGrp="1"/>
          </p:cNvSpPr>
          <p:nvPr>
            <p:ph type="title"/>
          </p:nvPr>
        </p:nvSpPr>
        <p:spPr/>
        <p:txBody>
          <a:bodyPr/>
          <a:lstStyle/>
          <a:p>
            <a:r>
              <a:rPr lang="fr-FR" noProof="0" dirty="0"/>
              <a:t>Objectif de ce webinaire</a:t>
            </a:r>
          </a:p>
        </p:txBody>
      </p:sp>
      <p:sp>
        <p:nvSpPr>
          <p:cNvPr id="3" name="Espace réservé du contenu 2">
            <a:extLst>
              <a:ext uri="{FF2B5EF4-FFF2-40B4-BE49-F238E27FC236}">
                <a16:creationId xmlns:a16="http://schemas.microsoft.com/office/drawing/2014/main" id="{80891125-2B74-1432-3F94-84C1C868B657}"/>
              </a:ext>
            </a:extLst>
          </p:cNvPr>
          <p:cNvSpPr>
            <a:spLocks noGrp="1"/>
          </p:cNvSpPr>
          <p:nvPr>
            <p:ph idx="1"/>
          </p:nvPr>
        </p:nvSpPr>
        <p:spPr>
          <a:xfrm>
            <a:off x="483476" y="1439917"/>
            <a:ext cx="11214538" cy="1662010"/>
          </a:xfrm>
        </p:spPr>
        <p:txBody>
          <a:bodyPr>
            <a:normAutofit/>
          </a:bodyPr>
          <a:lstStyle/>
          <a:p>
            <a:pPr marL="0" indent="0">
              <a:buNone/>
            </a:pPr>
            <a:r>
              <a:rPr lang="fr-FR" sz="3600" noProof="0" dirty="0"/>
              <a:t>Faire un tour d’horizon des principaux programmes européens de financement de la R&amp;D ouverts aux organisations algériennes</a:t>
            </a:r>
          </a:p>
        </p:txBody>
      </p:sp>
      <p:pic>
        <p:nvPicPr>
          <p:cNvPr id="3074" name="Picture 2" descr="Reference-documents-">
            <a:extLst>
              <a:ext uri="{FF2B5EF4-FFF2-40B4-BE49-F238E27FC236}">
                <a16:creationId xmlns:a16="http://schemas.microsoft.com/office/drawing/2014/main" id="{39E73476-00CD-A3BF-25A8-F7A5E696FA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01926"/>
            <a:ext cx="12191999" cy="3756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696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767070-8D85-779E-E673-5412CDDD6BC1}"/>
              </a:ext>
            </a:extLst>
          </p:cNvPr>
          <p:cNvSpPr>
            <a:spLocks noGrp="1"/>
          </p:cNvSpPr>
          <p:nvPr>
            <p:ph type="title"/>
          </p:nvPr>
        </p:nvSpPr>
        <p:spPr/>
        <p:txBody>
          <a:bodyPr/>
          <a:lstStyle/>
          <a:p>
            <a:r>
              <a:rPr lang="fr-FR" noProof="0" dirty="0"/>
              <a:t>Plan du webinaire</a:t>
            </a:r>
          </a:p>
        </p:txBody>
      </p:sp>
      <p:sp>
        <p:nvSpPr>
          <p:cNvPr id="3" name="Espace réservé du contenu 2">
            <a:extLst>
              <a:ext uri="{FF2B5EF4-FFF2-40B4-BE49-F238E27FC236}">
                <a16:creationId xmlns:a16="http://schemas.microsoft.com/office/drawing/2014/main" id="{EE79C9CB-ECD4-F306-EC40-5D4F8B5721DB}"/>
              </a:ext>
            </a:extLst>
          </p:cNvPr>
          <p:cNvSpPr>
            <a:spLocks noGrp="1"/>
          </p:cNvSpPr>
          <p:nvPr>
            <p:ph idx="1"/>
          </p:nvPr>
        </p:nvSpPr>
        <p:spPr>
          <a:xfrm>
            <a:off x="483476" y="1439916"/>
            <a:ext cx="11214538" cy="5234016"/>
          </a:xfrm>
        </p:spPr>
        <p:txBody>
          <a:bodyPr>
            <a:normAutofit fontScale="92500" lnSpcReduction="10000"/>
          </a:bodyPr>
          <a:lstStyle/>
          <a:p>
            <a:r>
              <a:rPr lang="fr-FR" sz="3300" dirty="0"/>
              <a:t>Introduction</a:t>
            </a:r>
          </a:p>
          <a:p>
            <a:pPr lvl="1"/>
            <a:r>
              <a:rPr lang="fr-FR" sz="2800" dirty="0"/>
              <a:t>Quelques éléments de base</a:t>
            </a:r>
          </a:p>
          <a:p>
            <a:r>
              <a:rPr lang="fr-FR" sz="3300" dirty="0"/>
              <a:t>Les différents programmes en bref</a:t>
            </a:r>
            <a:endParaRPr lang="fr-FR" sz="3300" noProof="0" dirty="0"/>
          </a:p>
          <a:p>
            <a:pPr lvl="1"/>
            <a:r>
              <a:rPr lang="fr-FR" sz="2800" dirty="0"/>
              <a:t>Horizon Europe</a:t>
            </a:r>
          </a:p>
          <a:p>
            <a:pPr lvl="1"/>
            <a:r>
              <a:rPr lang="fr-FR" sz="2800" dirty="0"/>
              <a:t>PRIMA</a:t>
            </a:r>
          </a:p>
          <a:p>
            <a:pPr lvl="1"/>
            <a:r>
              <a:rPr lang="fr-FR" sz="2800" dirty="0"/>
              <a:t>Erasmus+</a:t>
            </a:r>
          </a:p>
          <a:p>
            <a:pPr lvl="1"/>
            <a:r>
              <a:rPr lang="fr-FR" sz="2800" dirty="0"/>
              <a:t>Interreg (Next Med, ex ENI CBC Med)</a:t>
            </a:r>
          </a:p>
          <a:p>
            <a:pPr lvl="1"/>
            <a:r>
              <a:rPr lang="fr-FR" sz="2800" noProof="0" dirty="0">
                <a:solidFill>
                  <a:schemeClr val="bg2">
                    <a:lumMod val="50000"/>
                  </a:schemeClr>
                </a:solidFill>
              </a:rPr>
              <a:t>Comment réseauter et intégrer un consortium ? </a:t>
            </a:r>
          </a:p>
          <a:p>
            <a:r>
              <a:rPr lang="fr-FR" sz="3300" noProof="0" dirty="0"/>
              <a:t> Synthèses</a:t>
            </a:r>
          </a:p>
          <a:p>
            <a:endParaRPr lang="fr-FR" noProof="0" dirty="0"/>
          </a:p>
        </p:txBody>
      </p:sp>
      <p:sp>
        <p:nvSpPr>
          <p:cNvPr id="4" name="Espace réservé du numéro de diapositive 3">
            <a:extLst>
              <a:ext uri="{FF2B5EF4-FFF2-40B4-BE49-F238E27FC236}">
                <a16:creationId xmlns:a16="http://schemas.microsoft.com/office/drawing/2014/main" id="{38C4E3EA-D33C-35FB-9E83-DB09F64FE50E}"/>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7A26BC6-3AD6-4031-B39F-1DDABC68D122}" type="slidenum">
              <a:rPr lang="fr-FR" smtClean="0"/>
              <a:pPr>
                <a:defRPr/>
              </a:pPr>
              <a:t>6</a:t>
            </a:fld>
            <a:endParaRPr lang="fr-FR" dirty="0">
              <a:solidFill>
                <a:prstClr val="black">
                  <a:tint val="75000"/>
                </a:prst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635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081C03-CA4A-FBC3-BFBF-04A5D9C529DF}"/>
              </a:ext>
            </a:extLst>
          </p:cNvPr>
          <p:cNvSpPr/>
          <p:nvPr>
            <p:custDataLst>
              <p:tags r:id="rId2"/>
            </p:custDataLst>
          </p:nvPr>
        </p:nvSpPr>
        <p:spPr>
          <a:xfrm>
            <a:off x="3112851" y="1000897"/>
            <a:ext cx="8486226" cy="3855308"/>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4000" b="1">
                <a:solidFill>
                  <a:srgbClr val="000000"/>
                </a:solidFill>
              </a:rPr>
              <a:t>Pourquoi recourir aux programmes UE ?</a:t>
            </a:r>
            <a:endParaRPr lang="en-GB" sz="4000" b="1">
              <a:solidFill>
                <a:srgbClr val="000000"/>
              </a:solidFill>
            </a:endParaRPr>
          </a:p>
        </p:txBody>
      </p:sp>
      <p:sp>
        <p:nvSpPr>
          <p:cNvPr id="5" name="Rectangle 4">
            <a:extLst>
              <a:ext uri="{FF2B5EF4-FFF2-40B4-BE49-F238E27FC236}">
                <a16:creationId xmlns:a16="http://schemas.microsoft.com/office/drawing/2014/main" id="{6D67BD11-71FC-ECCB-5997-9454C6C2C684}"/>
              </a:ext>
            </a:extLst>
          </p:cNvPr>
          <p:cNvSpPr/>
          <p:nvPr/>
        </p:nvSpPr>
        <p:spPr>
          <a:xfrm>
            <a:off x="0" y="5820032"/>
            <a:ext cx="12192001" cy="1037968"/>
          </a:xfrm>
          <a:prstGeom prst="rect">
            <a:avLst/>
          </a:prstGeom>
          <a:solidFill>
            <a:srgbClr val="19803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GB" sz="2600">
                <a:solidFill>
                  <a:srgbClr val="FFFFFF"/>
                </a:solidFill>
              </a:rPr>
              <a:t>The </a:t>
            </a:r>
            <a:r>
              <a:rPr lang="en-GB" sz="2600">
                <a:solidFill>
                  <a:srgbClr val="FFFFFF"/>
                </a:solidFill>
                <a:hlinkClick r:id="rId5">
                  <a:extLst>
                    <a:ext uri="{A12FA001-AC4F-418D-AE19-62706E023703}">
                      <ahyp:hlinkClr xmlns:ahyp="http://schemas.microsoft.com/office/drawing/2018/hyperlinkcolor" val="tx"/>
                    </a:ext>
                  </a:extLst>
                </a:hlinkClick>
              </a:rPr>
              <a:t>Slido app</a:t>
            </a:r>
            <a:r>
              <a:rPr lang="en-GB" sz="2600">
                <a:solidFill>
                  <a:srgbClr val="FFFFFF"/>
                </a:solidFill>
              </a:rPr>
              <a:t> must be installed on every computer you’re presenting from</a:t>
            </a:r>
          </a:p>
        </p:txBody>
      </p:sp>
      <p:pic>
        <p:nvPicPr>
          <p:cNvPr id="7" name="Graphique 6">
            <a:extLst>
              <a:ext uri="{FF2B5EF4-FFF2-40B4-BE49-F238E27FC236}">
                <a16:creationId xmlns:a16="http://schemas.microsoft.com/office/drawing/2014/main" id="{F079EDDD-F310-B7E5-B984-DD26CDFCBFE6}"/>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296462" y="6190785"/>
            <a:ext cx="296462" cy="296462"/>
          </a:xfrm>
          <a:prstGeom prst="rect">
            <a:avLst/>
          </a:prstGeom>
        </p:spPr>
      </p:pic>
      <p:sp>
        <p:nvSpPr>
          <p:cNvPr id="8" name="Trapèze 7">
            <a:extLst>
              <a:ext uri="{FF2B5EF4-FFF2-40B4-BE49-F238E27FC236}">
                <a16:creationId xmlns:a16="http://schemas.microsoft.com/office/drawing/2014/main" id="{8AC0C80C-0CDF-ADE3-760A-050FD76D0EA4}"/>
              </a:ext>
            </a:extLst>
          </p:cNvPr>
          <p:cNvSpPr/>
          <p:nvPr/>
        </p:nvSpPr>
        <p:spPr>
          <a:xfrm rot="2700000">
            <a:off x="9620371" y="514924"/>
            <a:ext cx="3335198" cy="778213"/>
          </a:xfrm>
          <a:prstGeom prst="trapezoid">
            <a:avLst>
              <a:gd name="adj" fmla="val 100000"/>
            </a:avLst>
          </a:prstGeom>
          <a:solidFill>
            <a:srgbClr val="EDFAF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GB" sz="2600" b="1">
                <a:solidFill>
                  <a:srgbClr val="198038"/>
                </a:solidFill>
              </a:rPr>
              <a:t>Do not edit
</a:t>
            </a:r>
            <a:r>
              <a:rPr lang="en-GB" sz="2200">
                <a:solidFill>
                  <a:srgbClr val="198038"/>
                </a:solidFill>
                <a:hlinkClick r:id="rId8">
                  <a:extLst>
                    <a:ext uri="{A12FA001-AC4F-418D-AE19-62706E023703}">
                      <ahyp:hlinkClr xmlns:ahyp="http://schemas.microsoft.com/office/drawing/2018/hyperlinkcolor" val="tx"/>
                    </a:ext>
                  </a:extLst>
                </a:hlinkClick>
              </a:rPr>
              <a:t>How to change the design</a:t>
            </a:r>
            <a:endParaRPr lang="en-GB" sz="2200">
              <a:solidFill>
                <a:srgbClr val="198038"/>
              </a:solidFill>
            </a:endParaRPr>
          </a:p>
        </p:txBody>
      </p:sp>
      <p:pic>
        <p:nvPicPr>
          <p:cNvPr id="10" name="Graphique 9">
            <a:extLst>
              <a:ext uri="{FF2B5EF4-FFF2-40B4-BE49-F238E27FC236}">
                <a16:creationId xmlns:a16="http://schemas.microsoft.com/office/drawing/2014/main" id="{31F5D511-767F-06BD-1713-97CF91B8A26B}"/>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0746748" y="6153727"/>
            <a:ext cx="1111733" cy="370578"/>
          </a:xfrm>
          <a:prstGeom prst="rect">
            <a:avLst/>
          </a:prstGeom>
        </p:spPr>
      </p:pic>
      <p:pic>
        <p:nvPicPr>
          <p:cNvPr id="12" name="Graphique 11">
            <a:extLst>
              <a:ext uri="{FF2B5EF4-FFF2-40B4-BE49-F238E27FC236}">
                <a16:creationId xmlns:a16="http://schemas.microsoft.com/office/drawing/2014/main" id="{E8206DC6-CB6E-F406-AFB3-46CE939D80D9}"/>
              </a:ext>
            </a:extLst>
          </p:cNvPr>
          <p:cNvPicPr>
            <a:picLocks/>
          </p:cNvPicPr>
          <p:nvPr>
            <p:custDataLst>
              <p:tags r:id="rId3"/>
            </p:custDataLst>
          </p:nvPr>
        </p:nvPicPr>
        <p:blipFill>
          <a:blip r:embed="rId11">
            <a:extLst>
              <a:ext uri="{96DAC541-7B7A-43D3-8B79-37D633B846F1}">
                <asvg:svgBlip xmlns:asvg="http://schemas.microsoft.com/office/drawing/2016/SVG/main" r:embed="rId12"/>
              </a:ext>
            </a:extLst>
          </a:blip>
          <a:stretch>
            <a:fillRect/>
          </a:stretch>
        </p:blipFill>
        <p:spPr>
          <a:xfrm>
            <a:off x="444693" y="1742703"/>
            <a:ext cx="2371696" cy="2371696"/>
          </a:xfrm>
          <a:prstGeom prst="rect">
            <a:avLst/>
          </a:prstGeom>
        </p:spPr>
      </p:pic>
    </p:spTree>
    <p:custDataLst>
      <p:tags r:id="rId1"/>
    </p:custDataLst>
    <p:extLst>
      <p:ext uri="{BB962C8B-B14F-4D97-AF65-F5344CB8AC3E}">
        <p14:creationId xmlns:p14="http://schemas.microsoft.com/office/powerpoint/2010/main" val="2851418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BF81C-236D-4C10-5218-7E5FCD81402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231FE31-7981-6F7A-2BC3-9B8A0EEC1D09}"/>
              </a:ext>
            </a:extLst>
          </p:cNvPr>
          <p:cNvSpPr>
            <a:spLocks noGrp="1"/>
          </p:cNvSpPr>
          <p:nvPr>
            <p:ph type="title"/>
          </p:nvPr>
        </p:nvSpPr>
        <p:spPr/>
        <p:txBody>
          <a:bodyPr>
            <a:normAutofit/>
          </a:bodyPr>
          <a:lstStyle/>
          <a:p>
            <a:r>
              <a:rPr lang="fr-FR" sz="4000" dirty="0"/>
              <a:t>Pourquoi recourir aux programmes UE ?</a:t>
            </a:r>
          </a:p>
        </p:txBody>
      </p:sp>
      <p:sp>
        <p:nvSpPr>
          <p:cNvPr id="3" name="Google Shape;71;p16">
            <a:extLst>
              <a:ext uri="{FF2B5EF4-FFF2-40B4-BE49-F238E27FC236}">
                <a16:creationId xmlns:a16="http://schemas.microsoft.com/office/drawing/2014/main" id="{5F33B8AC-7C4B-DD05-59AE-5D8E351D0EAC}"/>
              </a:ext>
            </a:extLst>
          </p:cNvPr>
          <p:cNvSpPr/>
          <p:nvPr/>
        </p:nvSpPr>
        <p:spPr>
          <a:xfrm>
            <a:off x="4143531" y="1788215"/>
            <a:ext cx="835800" cy="835800"/>
          </a:xfrm>
          <a:prstGeom prst="flowChartConnector">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avalGroup Sans" panose="00000500000000000000" pitchFamily="2" charset="0"/>
            </a:endParaRPr>
          </a:p>
        </p:txBody>
      </p:sp>
      <p:sp>
        <p:nvSpPr>
          <p:cNvPr id="8" name="Google Shape;73;p16">
            <a:extLst>
              <a:ext uri="{FF2B5EF4-FFF2-40B4-BE49-F238E27FC236}">
                <a16:creationId xmlns:a16="http://schemas.microsoft.com/office/drawing/2014/main" id="{F58452C9-1DD4-8629-9FD0-F910AD833CEA}"/>
              </a:ext>
            </a:extLst>
          </p:cNvPr>
          <p:cNvSpPr txBox="1"/>
          <p:nvPr/>
        </p:nvSpPr>
        <p:spPr>
          <a:xfrm>
            <a:off x="1341217" y="2070898"/>
            <a:ext cx="2346606" cy="310832"/>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800" dirty="0">
                <a:solidFill>
                  <a:schemeClr val="accent1"/>
                </a:solidFill>
                <a:latin typeface="NavalGroup Sans" panose="00000500000000000000" pitchFamily="2" charset="0"/>
                <a:ea typeface="Fira Sans Extra Condensed Medium"/>
                <a:cs typeface="Fira Sans Extra Condensed Medium"/>
                <a:sym typeface="Fira Sans Extra Condensed Medium"/>
              </a:rPr>
              <a:t>Effets leviers</a:t>
            </a:r>
            <a:endParaRPr sz="2800" dirty="0">
              <a:solidFill>
                <a:schemeClr val="accent1"/>
              </a:solidFill>
              <a:latin typeface="NavalGroup Sans" panose="00000500000000000000" pitchFamily="2" charset="0"/>
              <a:ea typeface="Fira Sans Extra Condensed Medium"/>
              <a:cs typeface="Fira Sans Extra Condensed Medium"/>
              <a:sym typeface="Fira Sans Extra Condensed Medium"/>
            </a:endParaRPr>
          </a:p>
        </p:txBody>
      </p:sp>
      <p:sp>
        <p:nvSpPr>
          <p:cNvPr id="12" name="Google Shape;74;p16">
            <a:extLst>
              <a:ext uri="{FF2B5EF4-FFF2-40B4-BE49-F238E27FC236}">
                <a16:creationId xmlns:a16="http://schemas.microsoft.com/office/drawing/2014/main" id="{3B60447D-9DCE-4272-EDDD-5F6ED0304B72}"/>
              </a:ext>
            </a:extLst>
          </p:cNvPr>
          <p:cNvSpPr/>
          <p:nvPr/>
        </p:nvSpPr>
        <p:spPr>
          <a:xfrm>
            <a:off x="6096000" y="1788215"/>
            <a:ext cx="835800" cy="835800"/>
          </a:xfrm>
          <a:prstGeom prst="flowChartConnector">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avalGroup Sans" panose="00000500000000000000" pitchFamily="2" charset="0"/>
            </a:endParaRPr>
          </a:p>
        </p:txBody>
      </p:sp>
      <p:sp>
        <p:nvSpPr>
          <p:cNvPr id="15" name="Google Shape;76;p16">
            <a:extLst>
              <a:ext uri="{FF2B5EF4-FFF2-40B4-BE49-F238E27FC236}">
                <a16:creationId xmlns:a16="http://schemas.microsoft.com/office/drawing/2014/main" id="{C1C88390-E6FA-F494-2EF5-E0CCE20EF947}"/>
              </a:ext>
            </a:extLst>
          </p:cNvPr>
          <p:cNvSpPr txBox="1"/>
          <p:nvPr/>
        </p:nvSpPr>
        <p:spPr>
          <a:xfrm>
            <a:off x="6931800" y="2144654"/>
            <a:ext cx="3755992" cy="36512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accent2"/>
                </a:solidFill>
                <a:latin typeface="NavalGroup Sans" panose="00000500000000000000" pitchFamily="2" charset="0"/>
                <a:ea typeface="Fira Sans Extra Condensed Medium"/>
                <a:cs typeface="Fira Sans Extra Condensed Medium"/>
                <a:sym typeface="Fira Sans Extra Condensed Medium"/>
              </a:rPr>
              <a:t>Accès à des réseaux de R&amp;D et mobilité</a:t>
            </a:r>
            <a:endParaRPr sz="2800" dirty="0">
              <a:solidFill>
                <a:schemeClr val="accent2"/>
              </a:solidFill>
              <a:latin typeface="NavalGroup Sans" panose="00000500000000000000" pitchFamily="2" charset="0"/>
              <a:ea typeface="Fira Sans Extra Condensed Medium"/>
              <a:cs typeface="Fira Sans Extra Condensed Medium"/>
              <a:sym typeface="Fira Sans Extra Condensed Medium"/>
            </a:endParaRPr>
          </a:p>
        </p:txBody>
      </p:sp>
      <p:cxnSp>
        <p:nvCxnSpPr>
          <p:cNvPr id="16" name="Google Shape;77;p16">
            <a:extLst>
              <a:ext uri="{FF2B5EF4-FFF2-40B4-BE49-F238E27FC236}">
                <a16:creationId xmlns:a16="http://schemas.microsoft.com/office/drawing/2014/main" id="{ED0A3C8F-7314-BDEA-BA46-455C64D5815D}"/>
              </a:ext>
            </a:extLst>
          </p:cNvPr>
          <p:cNvCxnSpPr>
            <a:stCxn id="3" idx="6"/>
            <a:endCxn id="12" idx="2"/>
          </p:cNvCxnSpPr>
          <p:nvPr/>
        </p:nvCxnSpPr>
        <p:spPr>
          <a:xfrm>
            <a:off x="4979331" y="2206115"/>
            <a:ext cx="1116600" cy="600"/>
          </a:xfrm>
          <a:prstGeom prst="bentConnector3">
            <a:avLst>
              <a:gd name="adj1" fmla="val 50003"/>
            </a:avLst>
          </a:prstGeom>
          <a:noFill/>
          <a:ln w="19050" cap="flat" cmpd="sng">
            <a:solidFill>
              <a:schemeClr val="dk2"/>
            </a:solidFill>
            <a:prstDash val="solid"/>
            <a:round/>
            <a:headEnd type="none" w="med" len="med"/>
            <a:tailEnd type="none" w="med" len="med"/>
          </a:ln>
        </p:spPr>
      </p:cxnSp>
      <p:cxnSp>
        <p:nvCxnSpPr>
          <p:cNvPr id="17" name="Google Shape;78;p16">
            <a:extLst>
              <a:ext uri="{FF2B5EF4-FFF2-40B4-BE49-F238E27FC236}">
                <a16:creationId xmlns:a16="http://schemas.microsoft.com/office/drawing/2014/main" id="{37376E74-BEEA-AB76-5C05-7383EB69125A}"/>
              </a:ext>
            </a:extLst>
          </p:cNvPr>
          <p:cNvCxnSpPr>
            <a:stCxn id="12" idx="4"/>
            <a:endCxn id="21" idx="0"/>
          </p:cNvCxnSpPr>
          <p:nvPr/>
        </p:nvCxnSpPr>
        <p:spPr>
          <a:xfrm rot="5400000">
            <a:off x="5060145" y="2125302"/>
            <a:ext cx="955043" cy="1952469"/>
          </a:xfrm>
          <a:prstGeom prst="bentConnector3">
            <a:avLst>
              <a:gd name="adj1" fmla="val 50000"/>
            </a:avLst>
          </a:prstGeom>
          <a:noFill/>
          <a:ln w="19050" cap="flat" cmpd="sng">
            <a:solidFill>
              <a:schemeClr val="dk2"/>
            </a:solidFill>
            <a:prstDash val="solid"/>
            <a:round/>
            <a:headEnd type="none" w="med" len="med"/>
            <a:tailEnd type="none" w="med" len="med"/>
          </a:ln>
        </p:spPr>
      </p:cxnSp>
      <p:cxnSp>
        <p:nvCxnSpPr>
          <p:cNvPr id="18" name="Google Shape;80;p16">
            <a:extLst>
              <a:ext uri="{FF2B5EF4-FFF2-40B4-BE49-F238E27FC236}">
                <a16:creationId xmlns:a16="http://schemas.microsoft.com/office/drawing/2014/main" id="{4E22EB56-3B6C-38C7-0127-7B8F749D76D2}"/>
              </a:ext>
            </a:extLst>
          </p:cNvPr>
          <p:cNvCxnSpPr>
            <a:cxnSpLocks/>
            <a:stCxn id="21" idx="6"/>
            <a:endCxn id="35" idx="2"/>
          </p:cNvCxnSpPr>
          <p:nvPr/>
        </p:nvCxnSpPr>
        <p:spPr>
          <a:xfrm>
            <a:off x="4979331" y="3996958"/>
            <a:ext cx="1116600" cy="600"/>
          </a:xfrm>
          <a:prstGeom prst="bentConnector3">
            <a:avLst>
              <a:gd name="adj1" fmla="val 50003"/>
            </a:avLst>
          </a:prstGeom>
          <a:noFill/>
          <a:ln w="19050" cap="flat" cmpd="sng">
            <a:solidFill>
              <a:schemeClr val="dk2"/>
            </a:solidFill>
            <a:prstDash val="solid"/>
            <a:round/>
            <a:headEnd type="none" w="med" len="med"/>
            <a:tailEnd type="none" w="med" len="med"/>
          </a:ln>
        </p:spPr>
      </p:cxnSp>
      <p:cxnSp>
        <p:nvCxnSpPr>
          <p:cNvPr id="19" name="Google Shape;82;p16">
            <a:extLst>
              <a:ext uri="{FF2B5EF4-FFF2-40B4-BE49-F238E27FC236}">
                <a16:creationId xmlns:a16="http://schemas.microsoft.com/office/drawing/2014/main" id="{DAF5C6FF-E4E1-4690-170B-AD7BB36131E5}"/>
              </a:ext>
            </a:extLst>
          </p:cNvPr>
          <p:cNvCxnSpPr>
            <a:endCxn id="40" idx="2"/>
          </p:cNvCxnSpPr>
          <p:nvPr/>
        </p:nvCxnSpPr>
        <p:spPr>
          <a:xfrm>
            <a:off x="4979100" y="5768134"/>
            <a:ext cx="1116900" cy="1200"/>
          </a:xfrm>
          <a:prstGeom prst="bentConnector3">
            <a:avLst>
              <a:gd name="adj1" fmla="val 50000"/>
            </a:avLst>
          </a:prstGeom>
          <a:noFill/>
          <a:ln w="19050" cap="flat" cmpd="sng">
            <a:solidFill>
              <a:schemeClr val="dk2"/>
            </a:solidFill>
            <a:prstDash val="solid"/>
            <a:round/>
            <a:headEnd type="none" w="med" len="med"/>
            <a:tailEnd type="none" w="med" len="med"/>
          </a:ln>
        </p:spPr>
      </p:cxnSp>
      <p:cxnSp>
        <p:nvCxnSpPr>
          <p:cNvPr id="20" name="Google Shape;84;p16">
            <a:extLst>
              <a:ext uri="{FF2B5EF4-FFF2-40B4-BE49-F238E27FC236}">
                <a16:creationId xmlns:a16="http://schemas.microsoft.com/office/drawing/2014/main" id="{C3DA1123-8040-E193-760F-7F6EE5E8F662}"/>
              </a:ext>
            </a:extLst>
          </p:cNvPr>
          <p:cNvCxnSpPr>
            <a:cxnSpLocks/>
            <a:stCxn id="35" idx="4"/>
            <a:endCxn id="32" idx="0"/>
          </p:cNvCxnSpPr>
          <p:nvPr/>
        </p:nvCxnSpPr>
        <p:spPr>
          <a:xfrm rot="5400000">
            <a:off x="5069378" y="3906912"/>
            <a:ext cx="936576" cy="1952469"/>
          </a:xfrm>
          <a:prstGeom prst="bentConnector3">
            <a:avLst>
              <a:gd name="adj1" fmla="val 50000"/>
            </a:avLst>
          </a:prstGeom>
          <a:noFill/>
          <a:ln w="19050" cap="flat" cmpd="sng">
            <a:solidFill>
              <a:schemeClr val="dk2"/>
            </a:solidFill>
            <a:prstDash val="solid"/>
            <a:round/>
            <a:headEnd type="none" w="med" len="med"/>
            <a:tailEnd type="none" w="med" len="med"/>
          </a:ln>
        </p:spPr>
      </p:cxnSp>
      <p:sp>
        <p:nvSpPr>
          <p:cNvPr id="21" name="Google Shape;79;p16">
            <a:extLst>
              <a:ext uri="{FF2B5EF4-FFF2-40B4-BE49-F238E27FC236}">
                <a16:creationId xmlns:a16="http://schemas.microsoft.com/office/drawing/2014/main" id="{477E5458-4F0C-D96E-F524-EE0E937BCBB2}"/>
              </a:ext>
            </a:extLst>
          </p:cNvPr>
          <p:cNvSpPr/>
          <p:nvPr/>
        </p:nvSpPr>
        <p:spPr>
          <a:xfrm>
            <a:off x="4143531" y="3579058"/>
            <a:ext cx="835800" cy="835800"/>
          </a:xfrm>
          <a:prstGeom prst="flowChartConnector">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avalGroup Sans" panose="00000500000000000000" pitchFamily="2" charset="0"/>
            </a:endParaRPr>
          </a:p>
        </p:txBody>
      </p:sp>
      <p:sp>
        <p:nvSpPr>
          <p:cNvPr id="23" name="Google Shape;87;p16">
            <a:extLst>
              <a:ext uri="{FF2B5EF4-FFF2-40B4-BE49-F238E27FC236}">
                <a16:creationId xmlns:a16="http://schemas.microsoft.com/office/drawing/2014/main" id="{3DF0B8DF-FA03-D143-988E-965D6A0904FE}"/>
              </a:ext>
            </a:extLst>
          </p:cNvPr>
          <p:cNvSpPr txBox="1"/>
          <p:nvPr/>
        </p:nvSpPr>
        <p:spPr>
          <a:xfrm>
            <a:off x="890650" y="3832005"/>
            <a:ext cx="3148002" cy="32664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accent3"/>
                </a:solidFill>
                <a:latin typeface="NavalGroup Sans" panose="00000500000000000000" pitchFamily="2" charset="0"/>
                <a:ea typeface="Fira Sans Extra Condensed Medium"/>
                <a:cs typeface="Fira Sans Extra Condensed Medium"/>
                <a:sym typeface="Fira Sans Extra Condensed Medium"/>
              </a:rPr>
              <a:t>Financement &amp; Réduction des risques financiers</a:t>
            </a:r>
            <a:endParaRPr sz="2800" dirty="0">
              <a:solidFill>
                <a:schemeClr val="accent3"/>
              </a:solidFill>
              <a:latin typeface="NavalGroup Sans" panose="00000500000000000000" pitchFamily="2" charset="0"/>
              <a:ea typeface="Fira Sans Extra Condensed Medium"/>
              <a:cs typeface="Fira Sans Extra Condensed Medium"/>
              <a:sym typeface="Fira Sans Extra Condensed Medium"/>
            </a:endParaRPr>
          </a:p>
        </p:txBody>
      </p:sp>
      <p:sp>
        <p:nvSpPr>
          <p:cNvPr id="24" name="Google Shape;88;p16">
            <a:extLst>
              <a:ext uri="{FF2B5EF4-FFF2-40B4-BE49-F238E27FC236}">
                <a16:creationId xmlns:a16="http://schemas.microsoft.com/office/drawing/2014/main" id="{B5AC1B0D-E971-6B64-4035-870E439158F1}"/>
              </a:ext>
            </a:extLst>
          </p:cNvPr>
          <p:cNvSpPr/>
          <p:nvPr/>
        </p:nvSpPr>
        <p:spPr>
          <a:xfrm>
            <a:off x="4533709" y="3897001"/>
            <a:ext cx="35579" cy="62164"/>
          </a:xfrm>
          <a:custGeom>
            <a:avLst/>
            <a:gdLst/>
            <a:ahLst/>
            <a:cxnLst/>
            <a:rect l="l" t="t" r="r" b="b"/>
            <a:pathLst>
              <a:path w="894" h="1548" extrusionOk="0">
                <a:moveTo>
                  <a:pt x="417" y="286"/>
                </a:moveTo>
                <a:lnTo>
                  <a:pt x="417" y="572"/>
                </a:lnTo>
                <a:cubicBezTo>
                  <a:pt x="298" y="524"/>
                  <a:pt x="274" y="500"/>
                  <a:pt x="274" y="417"/>
                </a:cubicBezTo>
                <a:cubicBezTo>
                  <a:pt x="274" y="345"/>
                  <a:pt x="346" y="298"/>
                  <a:pt x="417" y="286"/>
                </a:cubicBezTo>
                <a:close/>
                <a:moveTo>
                  <a:pt x="524" y="869"/>
                </a:moveTo>
                <a:cubicBezTo>
                  <a:pt x="643" y="917"/>
                  <a:pt x="655" y="976"/>
                  <a:pt x="655" y="1048"/>
                </a:cubicBezTo>
                <a:cubicBezTo>
                  <a:pt x="655" y="1119"/>
                  <a:pt x="596" y="1179"/>
                  <a:pt x="524" y="1191"/>
                </a:cubicBezTo>
                <a:lnTo>
                  <a:pt x="524" y="869"/>
                </a:lnTo>
                <a:close/>
                <a:moveTo>
                  <a:pt x="477" y="0"/>
                </a:moveTo>
                <a:cubicBezTo>
                  <a:pt x="453" y="0"/>
                  <a:pt x="417" y="24"/>
                  <a:pt x="417" y="48"/>
                </a:cubicBezTo>
                <a:lnTo>
                  <a:pt x="417" y="107"/>
                </a:lnTo>
                <a:cubicBezTo>
                  <a:pt x="191" y="131"/>
                  <a:pt x="60" y="250"/>
                  <a:pt x="60" y="476"/>
                </a:cubicBezTo>
                <a:cubicBezTo>
                  <a:pt x="60" y="703"/>
                  <a:pt x="227" y="774"/>
                  <a:pt x="417" y="845"/>
                </a:cubicBezTo>
                <a:lnTo>
                  <a:pt x="417" y="1226"/>
                </a:lnTo>
                <a:cubicBezTo>
                  <a:pt x="310" y="1203"/>
                  <a:pt x="274" y="1179"/>
                  <a:pt x="179" y="1107"/>
                </a:cubicBezTo>
                <a:cubicBezTo>
                  <a:pt x="160" y="1093"/>
                  <a:pt x="143" y="1087"/>
                  <a:pt x="127" y="1087"/>
                </a:cubicBezTo>
                <a:cubicBezTo>
                  <a:pt x="101" y="1087"/>
                  <a:pt x="77" y="1102"/>
                  <a:pt x="48" y="1131"/>
                </a:cubicBezTo>
                <a:cubicBezTo>
                  <a:pt x="0" y="1191"/>
                  <a:pt x="0" y="1250"/>
                  <a:pt x="48" y="1298"/>
                </a:cubicBezTo>
                <a:cubicBezTo>
                  <a:pt x="120" y="1405"/>
                  <a:pt x="274" y="1453"/>
                  <a:pt x="417" y="1453"/>
                </a:cubicBezTo>
                <a:lnTo>
                  <a:pt x="417" y="1512"/>
                </a:lnTo>
                <a:cubicBezTo>
                  <a:pt x="417" y="1536"/>
                  <a:pt x="453" y="1548"/>
                  <a:pt x="477" y="1548"/>
                </a:cubicBezTo>
                <a:cubicBezTo>
                  <a:pt x="512" y="1548"/>
                  <a:pt x="536" y="1536"/>
                  <a:pt x="536" y="1512"/>
                </a:cubicBezTo>
                <a:lnTo>
                  <a:pt x="536" y="1453"/>
                </a:lnTo>
                <a:cubicBezTo>
                  <a:pt x="727" y="1417"/>
                  <a:pt x="893" y="1298"/>
                  <a:pt x="893" y="1048"/>
                </a:cubicBezTo>
                <a:cubicBezTo>
                  <a:pt x="893" y="798"/>
                  <a:pt x="751" y="691"/>
                  <a:pt x="536" y="619"/>
                </a:cubicBezTo>
                <a:lnTo>
                  <a:pt x="536" y="286"/>
                </a:lnTo>
                <a:cubicBezTo>
                  <a:pt x="584" y="286"/>
                  <a:pt x="631" y="298"/>
                  <a:pt x="667" y="333"/>
                </a:cubicBezTo>
                <a:cubicBezTo>
                  <a:pt x="694" y="340"/>
                  <a:pt x="726" y="363"/>
                  <a:pt x="759" y="363"/>
                </a:cubicBezTo>
                <a:cubicBezTo>
                  <a:pt x="783" y="363"/>
                  <a:pt x="808" y="350"/>
                  <a:pt x="834" y="310"/>
                </a:cubicBezTo>
                <a:cubicBezTo>
                  <a:pt x="870" y="274"/>
                  <a:pt x="882" y="214"/>
                  <a:pt x="822" y="167"/>
                </a:cubicBezTo>
                <a:cubicBezTo>
                  <a:pt x="751" y="107"/>
                  <a:pt x="631" y="95"/>
                  <a:pt x="536" y="95"/>
                </a:cubicBezTo>
                <a:lnTo>
                  <a:pt x="536" y="48"/>
                </a:lnTo>
                <a:cubicBezTo>
                  <a:pt x="536" y="12"/>
                  <a:pt x="501" y="0"/>
                  <a:pt x="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avalGroup Sans" panose="00000500000000000000" pitchFamily="2" charset="0"/>
            </a:endParaRPr>
          </a:p>
        </p:txBody>
      </p:sp>
      <p:sp>
        <p:nvSpPr>
          <p:cNvPr id="25" name="Google Shape;89;p16">
            <a:extLst>
              <a:ext uri="{FF2B5EF4-FFF2-40B4-BE49-F238E27FC236}">
                <a16:creationId xmlns:a16="http://schemas.microsoft.com/office/drawing/2014/main" id="{EFE83E2A-F40F-00F1-B09C-4FEAED30691E}"/>
              </a:ext>
            </a:extLst>
          </p:cNvPr>
          <p:cNvSpPr/>
          <p:nvPr/>
        </p:nvSpPr>
        <p:spPr>
          <a:xfrm>
            <a:off x="4602398" y="3836244"/>
            <a:ext cx="101921" cy="102843"/>
          </a:xfrm>
          <a:custGeom>
            <a:avLst/>
            <a:gdLst/>
            <a:ahLst/>
            <a:cxnLst/>
            <a:rect l="l" t="t" r="r" b="b"/>
            <a:pathLst>
              <a:path w="2561" h="2561" extrusionOk="0">
                <a:moveTo>
                  <a:pt x="1287" y="311"/>
                </a:moveTo>
                <a:cubicBezTo>
                  <a:pt x="1823" y="311"/>
                  <a:pt x="2251" y="739"/>
                  <a:pt x="2251" y="1275"/>
                </a:cubicBezTo>
                <a:cubicBezTo>
                  <a:pt x="2251" y="1811"/>
                  <a:pt x="1823" y="2251"/>
                  <a:pt x="1287" y="2251"/>
                </a:cubicBezTo>
                <a:cubicBezTo>
                  <a:pt x="751" y="2251"/>
                  <a:pt x="310" y="1811"/>
                  <a:pt x="310" y="1275"/>
                </a:cubicBezTo>
                <a:cubicBezTo>
                  <a:pt x="310" y="739"/>
                  <a:pt x="751" y="311"/>
                  <a:pt x="1287" y="311"/>
                </a:cubicBezTo>
                <a:close/>
                <a:moveTo>
                  <a:pt x="1287" y="1"/>
                </a:moveTo>
                <a:cubicBezTo>
                  <a:pt x="572" y="1"/>
                  <a:pt x="1" y="584"/>
                  <a:pt x="1" y="1275"/>
                </a:cubicBezTo>
                <a:cubicBezTo>
                  <a:pt x="1" y="1989"/>
                  <a:pt x="584" y="2561"/>
                  <a:pt x="1287" y="2561"/>
                </a:cubicBezTo>
                <a:cubicBezTo>
                  <a:pt x="2001" y="2561"/>
                  <a:pt x="2561" y="1977"/>
                  <a:pt x="2561" y="1275"/>
                </a:cubicBezTo>
                <a:cubicBezTo>
                  <a:pt x="2561" y="584"/>
                  <a:pt x="2001" y="1"/>
                  <a:pt x="1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avalGroup Sans" panose="00000500000000000000" pitchFamily="2" charset="0"/>
            </a:endParaRPr>
          </a:p>
        </p:txBody>
      </p:sp>
      <p:sp>
        <p:nvSpPr>
          <p:cNvPr id="26" name="Google Shape;90;p16">
            <a:extLst>
              <a:ext uri="{FF2B5EF4-FFF2-40B4-BE49-F238E27FC236}">
                <a16:creationId xmlns:a16="http://schemas.microsoft.com/office/drawing/2014/main" id="{CEF7C2E9-55DF-9785-FB63-1574092A0391}"/>
              </a:ext>
            </a:extLst>
          </p:cNvPr>
          <p:cNvSpPr/>
          <p:nvPr/>
        </p:nvSpPr>
        <p:spPr>
          <a:xfrm>
            <a:off x="4479704" y="3813797"/>
            <a:ext cx="244993" cy="184604"/>
          </a:xfrm>
          <a:custGeom>
            <a:avLst/>
            <a:gdLst/>
            <a:ahLst/>
            <a:cxnLst/>
            <a:rect l="l" t="t" r="r" b="b"/>
            <a:pathLst>
              <a:path w="6156" h="4597" extrusionOk="0">
                <a:moveTo>
                  <a:pt x="1810" y="1834"/>
                </a:moveTo>
                <a:cubicBezTo>
                  <a:pt x="2131" y="1834"/>
                  <a:pt x="2429" y="2001"/>
                  <a:pt x="2608" y="2274"/>
                </a:cubicBezTo>
                <a:cubicBezTo>
                  <a:pt x="2643" y="2405"/>
                  <a:pt x="2703" y="2536"/>
                  <a:pt x="2762" y="2667"/>
                </a:cubicBezTo>
                <a:cubicBezTo>
                  <a:pt x="2762" y="2715"/>
                  <a:pt x="2774" y="2763"/>
                  <a:pt x="2774" y="2810"/>
                </a:cubicBezTo>
                <a:cubicBezTo>
                  <a:pt x="2774" y="3346"/>
                  <a:pt x="2346" y="3775"/>
                  <a:pt x="1810" y="3775"/>
                </a:cubicBezTo>
                <a:cubicBezTo>
                  <a:pt x="1274" y="3775"/>
                  <a:pt x="834" y="3346"/>
                  <a:pt x="834" y="2810"/>
                </a:cubicBezTo>
                <a:cubicBezTo>
                  <a:pt x="834" y="2274"/>
                  <a:pt x="1274" y="1834"/>
                  <a:pt x="1810" y="1834"/>
                </a:cubicBezTo>
                <a:close/>
                <a:moveTo>
                  <a:pt x="1810" y="1322"/>
                </a:moveTo>
                <a:cubicBezTo>
                  <a:pt x="2084" y="1322"/>
                  <a:pt x="2346" y="1393"/>
                  <a:pt x="2584" y="1536"/>
                </a:cubicBezTo>
                <a:cubicBezTo>
                  <a:pt x="2560" y="1620"/>
                  <a:pt x="2560" y="1703"/>
                  <a:pt x="2548" y="1774"/>
                </a:cubicBezTo>
                <a:cubicBezTo>
                  <a:pt x="2346" y="1632"/>
                  <a:pt x="2072" y="1536"/>
                  <a:pt x="1810" y="1536"/>
                </a:cubicBezTo>
                <a:cubicBezTo>
                  <a:pt x="1096" y="1536"/>
                  <a:pt x="524" y="2120"/>
                  <a:pt x="524" y="2822"/>
                </a:cubicBezTo>
                <a:cubicBezTo>
                  <a:pt x="524" y="3537"/>
                  <a:pt x="1107" y="4096"/>
                  <a:pt x="1810" y="4096"/>
                </a:cubicBezTo>
                <a:cubicBezTo>
                  <a:pt x="2417" y="4096"/>
                  <a:pt x="2917" y="3668"/>
                  <a:pt x="3060" y="3108"/>
                </a:cubicBezTo>
                <a:cubicBezTo>
                  <a:pt x="3120" y="3167"/>
                  <a:pt x="3155" y="3203"/>
                  <a:pt x="3239" y="3263"/>
                </a:cubicBezTo>
                <a:cubicBezTo>
                  <a:pt x="3036" y="3882"/>
                  <a:pt x="2477" y="4299"/>
                  <a:pt x="1810" y="4299"/>
                </a:cubicBezTo>
                <a:cubicBezTo>
                  <a:pt x="988" y="4299"/>
                  <a:pt x="322" y="3620"/>
                  <a:pt x="322" y="2810"/>
                </a:cubicBezTo>
                <a:cubicBezTo>
                  <a:pt x="322" y="1989"/>
                  <a:pt x="988" y="1322"/>
                  <a:pt x="1810" y="1322"/>
                </a:cubicBezTo>
                <a:close/>
                <a:moveTo>
                  <a:pt x="4382" y="0"/>
                </a:moveTo>
                <a:cubicBezTo>
                  <a:pt x="3608" y="0"/>
                  <a:pt x="2929" y="500"/>
                  <a:pt x="2679" y="1179"/>
                </a:cubicBezTo>
                <a:cubicBezTo>
                  <a:pt x="2417" y="1036"/>
                  <a:pt x="2131" y="953"/>
                  <a:pt x="1822" y="953"/>
                </a:cubicBezTo>
                <a:cubicBezTo>
                  <a:pt x="822" y="953"/>
                  <a:pt x="0" y="1774"/>
                  <a:pt x="0" y="2775"/>
                </a:cubicBezTo>
                <a:cubicBezTo>
                  <a:pt x="0" y="3775"/>
                  <a:pt x="822" y="4596"/>
                  <a:pt x="1822" y="4596"/>
                </a:cubicBezTo>
                <a:cubicBezTo>
                  <a:pt x="2596" y="4596"/>
                  <a:pt x="3262" y="4120"/>
                  <a:pt x="3512" y="3417"/>
                </a:cubicBezTo>
                <a:cubicBezTo>
                  <a:pt x="3763" y="3548"/>
                  <a:pt x="4060" y="3644"/>
                  <a:pt x="4382" y="3644"/>
                </a:cubicBezTo>
                <a:cubicBezTo>
                  <a:pt x="4798" y="3644"/>
                  <a:pt x="5191" y="3489"/>
                  <a:pt x="5513" y="3239"/>
                </a:cubicBezTo>
                <a:cubicBezTo>
                  <a:pt x="5822" y="2989"/>
                  <a:pt x="6049" y="2632"/>
                  <a:pt x="6132" y="2239"/>
                </a:cubicBezTo>
                <a:cubicBezTo>
                  <a:pt x="6156" y="2167"/>
                  <a:pt x="6096" y="2072"/>
                  <a:pt x="6013" y="2060"/>
                </a:cubicBezTo>
                <a:cubicBezTo>
                  <a:pt x="6004" y="2059"/>
                  <a:pt x="5996" y="2058"/>
                  <a:pt x="5987" y="2058"/>
                </a:cubicBezTo>
                <a:cubicBezTo>
                  <a:pt x="5911" y="2058"/>
                  <a:pt x="5833" y="2104"/>
                  <a:pt x="5822" y="2179"/>
                </a:cubicBezTo>
                <a:cubicBezTo>
                  <a:pt x="5656" y="2870"/>
                  <a:pt x="5060" y="3322"/>
                  <a:pt x="4370" y="3322"/>
                </a:cubicBezTo>
                <a:cubicBezTo>
                  <a:pt x="3834" y="3322"/>
                  <a:pt x="3334" y="3048"/>
                  <a:pt x="3072" y="2572"/>
                </a:cubicBezTo>
                <a:cubicBezTo>
                  <a:pt x="3036" y="2417"/>
                  <a:pt x="2977" y="2274"/>
                  <a:pt x="2905" y="2132"/>
                </a:cubicBezTo>
                <a:cubicBezTo>
                  <a:pt x="2715" y="1215"/>
                  <a:pt x="3429" y="334"/>
                  <a:pt x="4370" y="334"/>
                </a:cubicBezTo>
                <a:cubicBezTo>
                  <a:pt x="5060" y="334"/>
                  <a:pt x="5656" y="810"/>
                  <a:pt x="5822" y="1477"/>
                </a:cubicBezTo>
                <a:cubicBezTo>
                  <a:pt x="5832" y="1556"/>
                  <a:pt x="5899" y="1602"/>
                  <a:pt x="5969" y="1602"/>
                </a:cubicBezTo>
                <a:cubicBezTo>
                  <a:pt x="5984" y="1602"/>
                  <a:pt x="5998" y="1600"/>
                  <a:pt x="6013" y="1596"/>
                </a:cubicBezTo>
                <a:cubicBezTo>
                  <a:pt x="6108" y="1584"/>
                  <a:pt x="6144" y="1489"/>
                  <a:pt x="6132" y="1405"/>
                </a:cubicBezTo>
                <a:cubicBezTo>
                  <a:pt x="6049" y="1024"/>
                  <a:pt x="5822" y="667"/>
                  <a:pt x="5513" y="405"/>
                </a:cubicBezTo>
                <a:cubicBezTo>
                  <a:pt x="5191" y="155"/>
                  <a:pt x="4775" y="0"/>
                  <a:pt x="43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avalGroup Sans" panose="00000500000000000000" pitchFamily="2" charset="0"/>
            </a:endParaRPr>
          </a:p>
        </p:txBody>
      </p:sp>
      <p:sp>
        <p:nvSpPr>
          <p:cNvPr id="27" name="Google Shape;91;p16">
            <a:extLst>
              <a:ext uri="{FF2B5EF4-FFF2-40B4-BE49-F238E27FC236}">
                <a16:creationId xmlns:a16="http://schemas.microsoft.com/office/drawing/2014/main" id="{488A426A-EF5D-7D0B-2E0A-86784B0A7C4A}"/>
              </a:ext>
            </a:extLst>
          </p:cNvPr>
          <p:cNvSpPr/>
          <p:nvPr/>
        </p:nvSpPr>
        <p:spPr>
          <a:xfrm>
            <a:off x="4636067" y="3857768"/>
            <a:ext cx="35101" cy="62204"/>
          </a:xfrm>
          <a:custGeom>
            <a:avLst/>
            <a:gdLst/>
            <a:ahLst/>
            <a:cxnLst/>
            <a:rect l="l" t="t" r="r" b="b"/>
            <a:pathLst>
              <a:path w="882" h="1549" extrusionOk="0">
                <a:moveTo>
                  <a:pt x="405" y="298"/>
                </a:moveTo>
                <a:lnTo>
                  <a:pt x="405" y="584"/>
                </a:lnTo>
                <a:cubicBezTo>
                  <a:pt x="286" y="537"/>
                  <a:pt x="262" y="501"/>
                  <a:pt x="262" y="429"/>
                </a:cubicBezTo>
                <a:cubicBezTo>
                  <a:pt x="262" y="358"/>
                  <a:pt x="334" y="310"/>
                  <a:pt x="405" y="298"/>
                </a:cubicBezTo>
                <a:close/>
                <a:moveTo>
                  <a:pt x="512" y="882"/>
                </a:moveTo>
                <a:cubicBezTo>
                  <a:pt x="631" y="918"/>
                  <a:pt x="643" y="977"/>
                  <a:pt x="643" y="1060"/>
                </a:cubicBezTo>
                <a:cubicBezTo>
                  <a:pt x="643" y="1144"/>
                  <a:pt x="584" y="1191"/>
                  <a:pt x="512" y="1203"/>
                </a:cubicBezTo>
                <a:lnTo>
                  <a:pt x="512" y="882"/>
                </a:lnTo>
                <a:close/>
                <a:moveTo>
                  <a:pt x="465" y="1"/>
                </a:moveTo>
                <a:cubicBezTo>
                  <a:pt x="441" y="1"/>
                  <a:pt x="405" y="13"/>
                  <a:pt x="405" y="48"/>
                </a:cubicBezTo>
                <a:lnTo>
                  <a:pt x="405" y="96"/>
                </a:lnTo>
                <a:cubicBezTo>
                  <a:pt x="179" y="132"/>
                  <a:pt x="48" y="251"/>
                  <a:pt x="48" y="477"/>
                </a:cubicBezTo>
                <a:cubicBezTo>
                  <a:pt x="48" y="715"/>
                  <a:pt x="226" y="787"/>
                  <a:pt x="405" y="846"/>
                </a:cubicBezTo>
                <a:lnTo>
                  <a:pt x="405" y="1215"/>
                </a:lnTo>
                <a:cubicBezTo>
                  <a:pt x="298" y="1203"/>
                  <a:pt x="262" y="1156"/>
                  <a:pt x="167" y="1096"/>
                </a:cubicBezTo>
                <a:cubicBezTo>
                  <a:pt x="150" y="1084"/>
                  <a:pt x="133" y="1079"/>
                  <a:pt x="117" y="1079"/>
                </a:cubicBezTo>
                <a:cubicBezTo>
                  <a:pt x="53" y="1079"/>
                  <a:pt x="0" y="1158"/>
                  <a:pt x="0" y="1215"/>
                </a:cubicBezTo>
                <a:cubicBezTo>
                  <a:pt x="0" y="1251"/>
                  <a:pt x="24" y="1275"/>
                  <a:pt x="36" y="1299"/>
                </a:cubicBezTo>
                <a:cubicBezTo>
                  <a:pt x="107" y="1394"/>
                  <a:pt x="274" y="1441"/>
                  <a:pt x="405" y="1441"/>
                </a:cubicBezTo>
                <a:lnTo>
                  <a:pt x="405" y="1501"/>
                </a:lnTo>
                <a:cubicBezTo>
                  <a:pt x="405" y="1537"/>
                  <a:pt x="441" y="1549"/>
                  <a:pt x="465" y="1549"/>
                </a:cubicBezTo>
                <a:cubicBezTo>
                  <a:pt x="500" y="1549"/>
                  <a:pt x="524" y="1525"/>
                  <a:pt x="524" y="1501"/>
                </a:cubicBezTo>
                <a:lnTo>
                  <a:pt x="524" y="1441"/>
                </a:lnTo>
                <a:cubicBezTo>
                  <a:pt x="715" y="1406"/>
                  <a:pt x="881" y="1299"/>
                  <a:pt x="881" y="1037"/>
                </a:cubicBezTo>
                <a:cubicBezTo>
                  <a:pt x="881" y="787"/>
                  <a:pt x="715" y="703"/>
                  <a:pt x="524" y="620"/>
                </a:cubicBezTo>
                <a:lnTo>
                  <a:pt x="524" y="298"/>
                </a:lnTo>
                <a:cubicBezTo>
                  <a:pt x="596" y="298"/>
                  <a:pt x="631" y="310"/>
                  <a:pt x="703" y="358"/>
                </a:cubicBezTo>
                <a:cubicBezTo>
                  <a:pt x="717" y="362"/>
                  <a:pt x="732" y="364"/>
                  <a:pt x="746" y="364"/>
                </a:cubicBezTo>
                <a:cubicBezTo>
                  <a:pt x="777" y="364"/>
                  <a:pt x="805" y="351"/>
                  <a:pt x="822" y="310"/>
                </a:cubicBezTo>
                <a:cubicBezTo>
                  <a:pt x="857" y="263"/>
                  <a:pt x="869" y="203"/>
                  <a:pt x="810" y="156"/>
                </a:cubicBezTo>
                <a:cubicBezTo>
                  <a:pt x="738" y="96"/>
                  <a:pt x="619" y="84"/>
                  <a:pt x="524" y="84"/>
                </a:cubicBezTo>
                <a:lnTo>
                  <a:pt x="524" y="48"/>
                </a:lnTo>
                <a:cubicBezTo>
                  <a:pt x="524" y="13"/>
                  <a:pt x="500" y="1"/>
                  <a:pt x="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avalGroup Sans" panose="00000500000000000000" pitchFamily="2" charset="0"/>
            </a:endParaRPr>
          </a:p>
        </p:txBody>
      </p:sp>
      <p:sp>
        <p:nvSpPr>
          <p:cNvPr id="28" name="Google Shape;92;p16">
            <a:extLst>
              <a:ext uri="{FF2B5EF4-FFF2-40B4-BE49-F238E27FC236}">
                <a16:creationId xmlns:a16="http://schemas.microsoft.com/office/drawing/2014/main" id="{F3F8A04A-E5C9-9E41-E545-0B02B7423484}"/>
              </a:ext>
            </a:extLst>
          </p:cNvPr>
          <p:cNvSpPr/>
          <p:nvPr/>
        </p:nvSpPr>
        <p:spPr>
          <a:xfrm>
            <a:off x="4351279" y="3959807"/>
            <a:ext cx="442588" cy="256325"/>
          </a:xfrm>
          <a:custGeom>
            <a:avLst/>
            <a:gdLst/>
            <a:ahLst/>
            <a:cxnLst/>
            <a:rect l="l" t="t" r="r" b="b"/>
            <a:pathLst>
              <a:path w="11121" h="6383" extrusionOk="0">
                <a:moveTo>
                  <a:pt x="3525" y="1884"/>
                </a:moveTo>
                <a:cubicBezTo>
                  <a:pt x="3540" y="1884"/>
                  <a:pt x="3561" y="1898"/>
                  <a:pt x="3561" y="1925"/>
                </a:cubicBezTo>
                <a:cubicBezTo>
                  <a:pt x="3632" y="2103"/>
                  <a:pt x="4632" y="4770"/>
                  <a:pt x="4680" y="4854"/>
                </a:cubicBezTo>
                <a:cubicBezTo>
                  <a:pt x="4692" y="4865"/>
                  <a:pt x="4680" y="4901"/>
                  <a:pt x="4644" y="4901"/>
                </a:cubicBezTo>
                <a:lnTo>
                  <a:pt x="3930" y="5163"/>
                </a:lnTo>
                <a:cubicBezTo>
                  <a:pt x="3882" y="5032"/>
                  <a:pt x="2870" y="2341"/>
                  <a:pt x="2799" y="2163"/>
                </a:cubicBezTo>
                <a:lnTo>
                  <a:pt x="3513" y="1889"/>
                </a:lnTo>
                <a:cubicBezTo>
                  <a:pt x="3516" y="1886"/>
                  <a:pt x="3520" y="1884"/>
                  <a:pt x="3525" y="1884"/>
                </a:cubicBezTo>
                <a:close/>
                <a:moveTo>
                  <a:pt x="2501" y="2294"/>
                </a:moveTo>
                <a:lnTo>
                  <a:pt x="3632" y="5306"/>
                </a:lnTo>
                <a:cubicBezTo>
                  <a:pt x="3096" y="5496"/>
                  <a:pt x="1763" y="5997"/>
                  <a:pt x="1536" y="6092"/>
                </a:cubicBezTo>
                <a:cubicBezTo>
                  <a:pt x="1528" y="6095"/>
                  <a:pt x="1520" y="6096"/>
                  <a:pt x="1511" y="6096"/>
                </a:cubicBezTo>
                <a:cubicBezTo>
                  <a:pt x="1485" y="6096"/>
                  <a:pt x="1459" y="6081"/>
                  <a:pt x="1441" y="6044"/>
                </a:cubicBezTo>
                <a:lnTo>
                  <a:pt x="358" y="3175"/>
                </a:lnTo>
                <a:cubicBezTo>
                  <a:pt x="346" y="3139"/>
                  <a:pt x="358" y="3103"/>
                  <a:pt x="405" y="3080"/>
                </a:cubicBezTo>
                <a:cubicBezTo>
                  <a:pt x="1084" y="2829"/>
                  <a:pt x="2025" y="2472"/>
                  <a:pt x="2501" y="2294"/>
                </a:cubicBezTo>
                <a:close/>
                <a:moveTo>
                  <a:pt x="10195" y="0"/>
                </a:moveTo>
                <a:cubicBezTo>
                  <a:pt x="9949" y="0"/>
                  <a:pt x="9714" y="126"/>
                  <a:pt x="9537" y="282"/>
                </a:cubicBezTo>
                <a:lnTo>
                  <a:pt x="7835" y="1698"/>
                </a:lnTo>
                <a:cubicBezTo>
                  <a:pt x="7740" y="1496"/>
                  <a:pt x="7537" y="1282"/>
                  <a:pt x="7144" y="1282"/>
                </a:cubicBezTo>
                <a:cubicBezTo>
                  <a:pt x="6745" y="1282"/>
                  <a:pt x="6434" y="1280"/>
                  <a:pt x="6185" y="1280"/>
                </a:cubicBezTo>
                <a:cubicBezTo>
                  <a:pt x="5437" y="1280"/>
                  <a:pt x="5254" y="1294"/>
                  <a:pt x="4977" y="1401"/>
                </a:cubicBezTo>
                <a:lnTo>
                  <a:pt x="3882" y="1853"/>
                </a:lnTo>
                <a:lnTo>
                  <a:pt x="3870" y="1806"/>
                </a:lnTo>
                <a:cubicBezTo>
                  <a:pt x="3814" y="1665"/>
                  <a:pt x="3669" y="1569"/>
                  <a:pt x="3523" y="1569"/>
                </a:cubicBezTo>
                <a:cubicBezTo>
                  <a:pt x="3484" y="1569"/>
                  <a:pt x="3444" y="1576"/>
                  <a:pt x="3406" y="1591"/>
                </a:cubicBezTo>
                <a:lnTo>
                  <a:pt x="2596" y="1913"/>
                </a:lnTo>
                <a:cubicBezTo>
                  <a:pt x="2239" y="2044"/>
                  <a:pt x="1084" y="2472"/>
                  <a:pt x="298" y="2770"/>
                </a:cubicBezTo>
                <a:cubicBezTo>
                  <a:pt x="108" y="2841"/>
                  <a:pt x="1" y="3068"/>
                  <a:pt x="72" y="3258"/>
                </a:cubicBezTo>
                <a:lnTo>
                  <a:pt x="1167" y="6139"/>
                </a:lnTo>
                <a:cubicBezTo>
                  <a:pt x="1222" y="6285"/>
                  <a:pt x="1368" y="6382"/>
                  <a:pt x="1518" y="6382"/>
                </a:cubicBezTo>
                <a:cubicBezTo>
                  <a:pt x="1564" y="6382"/>
                  <a:pt x="1611" y="6373"/>
                  <a:pt x="1656" y="6354"/>
                </a:cubicBezTo>
                <a:cubicBezTo>
                  <a:pt x="1906" y="6270"/>
                  <a:pt x="3549" y="5639"/>
                  <a:pt x="3894" y="5508"/>
                </a:cubicBezTo>
                <a:lnTo>
                  <a:pt x="4763" y="5175"/>
                </a:lnTo>
                <a:cubicBezTo>
                  <a:pt x="4942" y="5104"/>
                  <a:pt x="5049" y="4901"/>
                  <a:pt x="4965" y="4723"/>
                </a:cubicBezTo>
                <a:lnTo>
                  <a:pt x="4954" y="4675"/>
                </a:lnTo>
                <a:cubicBezTo>
                  <a:pt x="5525" y="4437"/>
                  <a:pt x="5537" y="4413"/>
                  <a:pt x="6120" y="4413"/>
                </a:cubicBezTo>
                <a:cubicBezTo>
                  <a:pt x="6204" y="4413"/>
                  <a:pt x="6275" y="4330"/>
                  <a:pt x="6275" y="4246"/>
                </a:cubicBezTo>
                <a:cubicBezTo>
                  <a:pt x="6275" y="4151"/>
                  <a:pt x="6204" y="4080"/>
                  <a:pt x="6120" y="4080"/>
                </a:cubicBezTo>
                <a:cubicBezTo>
                  <a:pt x="5477" y="4080"/>
                  <a:pt x="5418" y="4127"/>
                  <a:pt x="4834" y="4377"/>
                </a:cubicBezTo>
                <a:lnTo>
                  <a:pt x="3989" y="2127"/>
                </a:lnTo>
                <a:lnTo>
                  <a:pt x="5073" y="1686"/>
                </a:lnTo>
                <a:cubicBezTo>
                  <a:pt x="5294" y="1601"/>
                  <a:pt x="5460" y="1589"/>
                  <a:pt x="6106" y="1589"/>
                </a:cubicBezTo>
                <a:cubicBezTo>
                  <a:pt x="6364" y="1589"/>
                  <a:pt x="6699" y="1591"/>
                  <a:pt x="7144" y="1591"/>
                </a:cubicBezTo>
                <a:cubicBezTo>
                  <a:pt x="7323" y="1591"/>
                  <a:pt x="7442" y="1651"/>
                  <a:pt x="7513" y="1770"/>
                </a:cubicBezTo>
                <a:cubicBezTo>
                  <a:pt x="7573" y="1865"/>
                  <a:pt x="7573" y="1948"/>
                  <a:pt x="7585" y="1984"/>
                </a:cubicBezTo>
                <a:cubicBezTo>
                  <a:pt x="7585" y="2044"/>
                  <a:pt x="7549" y="2341"/>
                  <a:pt x="7263" y="2389"/>
                </a:cubicBezTo>
                <a:cubicBezTo>
                  <a:pt x="6835" y="2460"/>
                  <a:pt x="5882" y="2591"/>
                  <a:pt x="5882" y="2591"/>
                </a:cubicBezTo>
                <a:cubicBezTo>
                  <a:pt x="5787" y="2603"/>
                  <a:pt x="5727" y="2687"/>
                  <a:pt x="5739" y="2770"/>
                </a:cubicBezTo>
                <a:cubicBezTo>
                  <a:pt x="5763" y="2841"/>
                  <a:pt x="5823" y="2901"/>
                  <a:pt x="5906" y="2901"/>
                </a:cubicBezTo>
                <a:lnTo>
                  <a:pt x="5942" y="2901"/>
                </a:lnTo>
                <a:cubicBezTo>
                  <a:pt x="5954" y="2901"/>
                  <a:pt x="6894" y="2770"/>
                  <a:pt x="7335" y="2699"/>
                </a:cubicBezTo>
                <a:cubicBezTo>
                  <a:pt x="7740" y="2627"/>
                  <a:pt x="7882" y="2282"/>
                  <a:pt x="7918" y="2056"/>
                </a:cubicBezTo>
                <a:lnTo>
                  <a:pt x="9764" y="520"/>
                </a:lnTo>
                <a:cubicBezTo>
                  <a:pt x="9875" y="408"/>
                  <a:pt x="10028" y="311"/>
                  <a:pt x="10188" y="311"/>
                </a:cubicBezTo>
                <a:cubicBezTo>
                  <a:pt x="10285" y="311"/>
                  <a:pt x="10384" y="347"/>
                  <a:pt x="10478" y="436"/>
                </a:cubicBezTo>
                <a:cubicBezTo>
                  <a:pt x="10776" y="734"/>
                  <a:pt x="10502" y="1091"/>
                  <a:pt x="10430" y="1151"/>
                </a:cubicBezTo>
                <a:cubicBezTo>
                  <a:pt x="10359" y="1222"/>
                  <a:pt x="8097" y="3651"/>
                  <a:pt x="8097" y="3651"/>
                </a:cubicBezTo>
                <a:cubicBezTo>
                  <a:pt x="7763" y="4020"/>
                  <a:pt x="7323" y="4080"/>
                  <a:pt x="7144" y="4092"/>
                </a:cubicBezTo>
                <a:lnTo>
                  <a:pt x="6847" y="4092"/>
                </a:lnTo>
                <a:cubicBezTo>
                  <a:pt x="6751" y="4092"/>
                  <a:pt x="6680" y="4175"/>
                  <a:pt x="6680" y="4258"/>
                </a:cubicBezTo>
                <a:cubicBezTo>
                  <a:pt x="6680" y="4353"/>
                  <a:pt x="6751" y="4425"/>
                  <a:pt x="6847" y="4425"/>
                </a:cubicBezTo>
                <a:lnTo>
                  <a:pt x="7156" y="4425"/>
                </a:lnTo>
                <a:cubicBezTo>
                  <a:pt x="7382" y="4413"/>
                  <a:pt x="7918" y="4330"/>
                  <a:pt x="8335" y="3877"/>
                </a:cubicBezTo>
                <a:cubicBezTo>
                  <a:pt x="10669" y="1377"/>
                  <a:pt x="10669" y="1377"/>
                  <a:pt x="10669" y="1353"/>
                </a:cubicBezTo>
                <a:cubicBezTo>
                  <a:pt x="10883" y="1151"/>
                  <a:pt x="11121" y="627"/>
                  <a:pt x="10704" y="210"/>
                </a:cubicBezTo>
                <a:cubicBezTo>
                  <a:pt x="10539" y="60"/>
                  <a:pt x="10365" y="0"/>
                  <a:pt x="101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avalGroup Sans" panose="00000500000000000000" pitchFamily="2" charset="0"/>
            </a:endParaRPr>
          </a:p>
        </p:txBody>
      </p:sp>
      <p:sp>
        <p:nvSpPr>
          <p:cNvPr id="32" name="Google Shape;85;p16">
            <a:extLst>
              <a:ext uri="{FF2B5EF4-FFF2-40B4-BE49-F238E27FC236}">
                <a16:creationId xmlns:a16="http://schemas.microsoft.com/office/drawing/2014/main" id="{0CADB057-0188-8CD8-F9AF-5600E7AC797A}"/>
              </a:ext>
            </a:extLst>
          </p:cNvPr>
          <p:cNvSpPr/>
          <p:nvPr/>
        </p:nvSpPr>
        <p:spPr>
          <a:xfrm>
            <a:off x="4143531" y="5351434"/>
            <a:ext cx="835800" cy="835800"/>
          </a:xfrm>
          <a:prstGeom prst="flowChartConnector">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avalGroup Sans" panose="00000500000000000000" pitchFamily="2" charset="0"/>
            </a:endParaRPr>
          </a:p>
        </p:txBody>
      </p:sp>
      <p:sp>
        <p:nvSpPr>
          <p:cNvPr id="34" name="Google Shape;97;p16">
            <a:extLst>
              <a:ext uri="{FF2B5EF4-FFF2-40B4-BE49-F238E27FC236}">
                <a16:creationId xmlns:a16="http://schemas.microsoft.com/office/drawing/2014/main" id="{0DD224B2-5D60-E7DE-D00C-B8CFB21C53B5}"/>
              </a:ext>
            </a:extLst>
          </p:cNvPr>
          <p:cNvSpPr txBox="1"/>
          <p:nvPr/>
        </p:nvSpPr>
        <p:spPr>
          <a:xfrm>
            <a:off x="1413164" y="5642014"/>
            <a:ext cx="2468078" cy="31695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accent5"/>
                </a:solidFill>
                <a:latin typeface="NavalGroup Sans" panose="00000500000000000000" pitchFamily="2" charset="0"/>
                <a:ea typeface="Fira Sans Extra Condensed Medium"/>
                <a:cs typeface="Fira Sans Extra Condensed Medium"/>
                <a:sym typeface="Fira Sans Extra Condensed Medium"/>
              </a:rPr>
              <a:t>Validation de votre projet</a:t>
            </a:r>
            <a:endParaRPr sz="2800" dirty="0">
              <a:solidFill>
                <a:schemeClr val="accent5"/>
              </a:solidFill>
              <a:latin typeface="NavalGroup Sans" panose="00000500000000000000" pitchFamily="2" charset="0"/>
              <a:ea typeface="Fira Sans Extra Condensed Medium"/>
              <a:cs typeface="Fira Sans Extra Condensed Medium"/>
              <a:sym typeface="Fira Sans Extra Condensed Medium"/>
            </a:endParaRPr>
          </a:p>
        </p:txBody>
      </p:sp>
      <p:sp>
        <p:nvSpPr>
          <p:cNvPr id="35" name="Google Shape;81;p16">
            <a:extLst>
              <a:ext uri="{FF2B5EF4-FFF2-40B4-BE49-F238E27FC236}">
                <a16:creationId xmlns:a16="http://schemas.microsoft.com/office/drawing/2014/main" id="{886D5900-F171-39A1-8663-86C2EDDF6B9F}"/>
              </a:ext>
            </a:extLst>
          </p:cNvPr>
          <p:cNvSpPr/>
          <p:nvPr/>
        </p:nvSpPr>
        <p:spPr>
          <a:xfrm>
            <a:off x="6096000" y="3579058"/>
            <a:ext cx="835800" cy="835800"/>
          </a:xfrm>
          <a:prstGeom prst="flowChartConnector">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NavalGroup Sans" panose="00000500000000000000" pitchFamily="2" charset="0"/>
            </a:endParaRPr>
          </a:p>
        </p:txBody>
      </p:sp>
      <p:sp>
        <p:nvSpPr>
          <p:cNvPr id="39" name="Google Shape;99;p16">
            <a:extLst>
              <a:ext uri="{FF2B5EF4-FFF2-40B4-BE49-F238E27FC236}">
                <a16:creationId xmlns:a16="http://schemas.microsoft.com/office/drawing/2014/main" id="{7FF0539B-0A02-E106-E1A4-BFD96BA8E310}"/>
              </a:ext>
            </a:extLst>
          </p:cNvPr>
          <p:cNvSpPr txBox="1"/>
          <p:nvPr/>
        </p:nvSpPr>
        <p:spPr>
          <a:xfrm>
            <a:off x="7226518" y="3857768"/>
            <a:ext cx="2546873" cy="30087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accent4"/>
                </a:solidFill>
                <a:latin typeface="NavalGroup Sans" panose="00000500000000000000" pitchFamily="2" charset="0"/>
                <a:ea typeface="Fira Sans Extra Condensed Medium"/>
                <a:cs typeface="Fira Sans Extra Condensed Medium"/>
                <a:sym typeface="Fira Sans Extra Condensed Medium"/>
              </a:rPr>
              <a:t>Augmenter sa visiblité</a:t>
            </a:r>
            <a:endParaRPr sz="2800" dirty="0">
              <a:solidFill>
                <a:schemeClr val="accent4"/>
              </a:solidFill>
              <a:latin typeface="NavalGroup Sans" panose="00000500000000000000" pitchFamily="2" charset="0"/>
              <a:ea typeface="Fira Sans Extra Condensed Medium"/>
              <a:cs typeface="Fira Sans Extra Condensed Medium"/>
              <a:sym typeface="Fira Sans Extra Condensed Medium"/>
            </a:endParaRPr>
          </a:p>
        </p:txBody>
      </p:sp>
      <p:sp>
        <p:nvSpPr>
          <p:cNvPr id="40" name="Google Shape;83;p16">
            <a:extLst>
              <a:ext uri="{FF2B5EF4-FFF2-40B4-BE49-F238E27FC236}">
                <a16:creationId xmlns:a16="http://schemas.microsoft.com/office/drawing/2014/main" id="{A1858573-6D17-2F38-02A4-FC013F1FB847}"/>
              </a:ext>
            </a:extLst>
          </p:cNvPr>
          <p:cNvSpPr/>
          <p:nvPr/>
        </p:nvSpPr>
        <p:spPr>
          <a:xfrm>
            <a:off x="6096000" y="5351434"/>
            <a:ext cx="835800" cy="835800"/>
          </a:xfrm>
          <a:prstGeom prst="flowChartConnector">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avalGroup Sans" panose="00000500000000000000" pitchFamily="2" charset="0"/>
            </a:endParaRPr>
          </a:p>
        </p:txBody>
      </p:sp>
      <p:sp>
        <p:nvSpPr>
          <p:cNvPr id="42" name="Google Shape;101;p16">
            <a:extLst>
              <a:ext uri="{FF2B5EF4-FFF2-40B4-BE49-F238E27FC236}">
                <a16:creationId xmlns:a16="http://schemas.microsoft.com/office/drawing/2014/main" id="{4D2FA767-0D04-0465-E386-F4092099F96B}"/>
              </a:ext>
            </a:extLst>
          </p:cNvPr>
          <p:cNvSpPr txBox="1"/>
          <p:nvPr/>
        </p:nvSpPr>
        <p:spPr>
          <a:xfrm>
            <a:off x="7226518" y="5675466"/>
            <a:ext cx="3330646" cy="36512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accent6"/>
                </a:solidFill>
                <a:latin typeface="NavalGroup Sans" panose="00000500000000000000" pitchFamily="2" charset="0"/>
                <a:ea typeface="Fira Sans Extra Condensed Medium"/>
                <a:cs typeface="Fira Sans Extra Condensed Medium"/>
                <a:sym typeface="Fira Sans Extra Condensed Medium"/>
              </a:rPr>
              <a:t>Protection de la PI liées à l’innovation</a:t>
            </a:r>
            <a:endParaRPr sz="2800" dirty="0">
              <a:solidFill>
                <a:schemeClr val="accent6"/>
              </a:solidFill>
              <a:latin typeface="NavalGroup Sans" panose="00000500000000000000" pitchFamily="2" charset="0"/>
              <a:ea typeface="Fira Sans Extra Condensed Medium"/>
              <a:cs typeface="Fira Sans Extra Condensed Medium"/>
              <a:sym typeface="Fira Sans Extra Condensed Medium"/>
            </a:endParaRPr>
          </a:p>
        </p:txBody>
      </p:sp>
      <p:sp>
        <p:nvSpPr>
          <p:cNvPr id="43" name="Google Shape;102;p16">
            <a:extLst>
              <a:ext uri="{FF2B5EF4-FFF2-40B4-BE49-F238E27FC236}">
                <a16:creationId xmlns:a16="http://schemas.microsoft.com/office/drawing/2014/main" id="{2E481EA9-7901-0F3E-C7F9-CB03AE48AD43}"/>
              </a:ext>
            </a:extLst>
          </p:cNvPr>
          <p:cNvSpPr/>
          <p:nvPr/>
        </p:nvSpPr>
        <p:spPr>
          <a:xfrm>
            <a:off x="4348729" y="5546322"/>
            <a:ext cx="402365" cy="412644"/>
          </a:xfrm>
          <a:custGeom>
            <a:avLst/>
            <a:gdLst/>
            <a:ahLst/>
            <a:cxnLst/>
            <a:rect l="l" t="t" r="r" b="b"/>
            <a:pathLst>
              <a:path w="11347" h="11359" extrusionOk="0">
                <a:moveTo>
                  <a:pt x="8918" y="584"/>
                </a:moveTo>
                <a:lnTo>
                  <a:pt x="9477" y="1155"/>
                </a:lnTo>
                <a:lnTo>
                  <a:pt x="9632" y="1298"/>
                </a:lnTo>
                <a:lnTo>
                  <a:pt x="10239" y="1905"/>
                </a:lnTo>
                <a:lnTo>
                  <a:pt x="10704" y="2370"/>
                </a:lnTo>
                <a:lnTo>
                  <a:pt x="8918" y="2370"/>
                </a:lnTo>
                <a:lnTo>
                  <a:pt x="8918" y="584"/>
                </a:lnTo>
                <a:close/>
                <a:moveTo>
                  <a:pt x="2631" y="4644"/>
                </a:moveTo>
                <a:cubicBezTo>
                  <a:pt x="3322" y="4644"/>
                  <a:pt x="3882" y="5215"/>
                  <a:pt x="3882" y="5894"/>
                </a:cubicBezTo>
                <a:lnTo>
                  <a:pt x="3882" y="6192"/>
                </a:lnTo>
                <a:lnTo>
                  <a:pt x="3810" y="6192"/>
                </a:lnTo>
                <a:cubicBezTo>
                  <a:pt x="3429" y="6108"/>
                  <a:pt x="3310" y="5596"/>
                  <a:pt x="3286" y="5596"/>
                </a:cubicBezTo>
                <a:cubicBezTo>
                  <a:pt x="3274" y="5525"/>
                  <a:pt x="3215" y="5477"/>
                  <a:pt x="3155" y="5465"/>
                </a:cubicBezTo>
                <a:cubicBezTo>
                  <a:pt x="3143" y="5463"/>
                  <a:pt x="3132" y="5462"/>
                  <a:pt x="3121" y="5462"/>
                </a:cubicBezTo>
                <a:cubicBezTo>
                  <a:pt x="3064" y="5462"/>
                  <a:pt x="3016" y="5487"/>
                  <a:pt x="2977" y="5537"/>
                </a:cubicBezTo>
                <a:cubicBezTo>
                  <a:pt x="2477" y="6156"/>
                  <a:pt x="1429" y="6156"/>
                  <a:pt x="1417" y="6156"/>
                </a:cubicBezTo>
                <a:lnTo>
                  <a:pt x="1298" y="6156"/>
                </a:lnTo>
                <a:lnTo>
                  <a:pt x="1286" y="6168"/>
                </a:lnTo>
                <a:lnTo>
                  <a:pt x="1262" y="6180"/>
                </a:lnTo>
                <a:lnTo>
                  <a:pt x="1262" y="5894"/>
                </a:lnTo>
                <a:cubicBezTo>
                  <a:pt x="1262" y="5215"/>
                  <a:pt x="1834" y="4644"/>
                  <a:pt x="2512" y="4644"/>
                </a:cubicBezTo>
                <a:close/>
                <a:moveTo>
                  <a:pt x="1238" y="6644"/>
                </a:moveTo>
                <a:lnTo>
                  <a:pt x="1238" y="7192"/>
                </a:lnTo>
                <a:cubicBezTo>
                  <a:pt x="1107" y="7180"/>
                  <a:pt x="1000" y="7061"/>
                  <a:pt x="1000" y="6930"/>
                </a:cubicBezTo>
                <a:cubicBezTo>
                  <a:pt x="1000" y="6846"/>
                  <a:pt x="1024" y="6775"/>
                  <a:pt x="1084" y="6715"/>
                </a:cubicBezTo>
                <a:cubicBezTo>
                  <a:pt x="1143" y="6715"/>
                  <a:pt x="1191" y="6692"/>
                  <a:pt x="1226" y="6644"/>
                </a:cubicBezTo>
                <a:close/>
                <a:moveTo>
                  <a:pt x="3929" y="6656"/>
                </a:moveTo>
                <a:cubicBezTo>
                  <a:pt x="3965" y="6680"/>
                  <a:pt x="4001" y="6715"/>
                  <a:pt x="4048" y="6715"/>
                </a:cubicBezTo>
                <a:cubicBezTo>
                  <a:pt x="4108" y="6763"/>
                  <a:pt x="4132" y="6835"/>
                  <a:pt x="4132" y="6918"/>
                </a:cubicBezTo>
                <a:cubicBezTo>
                  <a:pt x="4155" y="7061"/>
                  <a:pt x="4048" y="7180"/>
                  <a:pt x="3917" y="7192"/>
                </a:cubicBezTo>
                <a:lnTo>
                  <a:pt x="3917" y="6656"/>
                </a:lnTo>
                <a:close/>
                <a:moveTo>
                  <a:pt x="3036" y="5942"/>
                </a:moveTo>
                <a:cubicBezTo>
                  <a:pt x="3120" y="6132"/>
                  <a:pt x="3286" y="6358"/>
                  <a:pt x="3572" y="6465"/>
                </a:cubicBezTo>
                <a:lnTo>
                  <a:pt x="3572" y="7227"/>
                </a:lnTo>
                <a:cubicBezTo>
                  <a:pt x="3560" y="7704"/>
                  <a:pt x="3167" y="8085"/>
                  <a:pt x="2691" y="8085"/>
                </a:cubicBezTo>
                <a:lnTo>
                  <a:pt x="2477" y="8085"/>
                </a:lnTo>
                <a:cubicBezTo>
                  <a:pt x="2000" y="8085"/>
                  <a:pt x="1607" y="7692"/>
                  <a:pt x="1607" y="7227"/>
                </a:cubicBezTo>
                <a:lnTo>
                  <a:pt x="1607" y="6501"/>
                </a:lnTo>
                <a:cubicBezTo>
                  <a:pt x="1917" y="6477"/>
                  <a:pt x="2572" y="6370"/>
                  <a:pt x="3036" y="5942"/>
                </a:cubicBezTo>
                <a:close/>
                <a:moveTo>
                  <a:pt x="2917" y="8418"/>
                </a:moveTo>
                <a:lnTo>
                  <a:pt x="2917" y="8656"/>
                </a:lnTo>
                <a:lnTo>
                  <a:pt x="2917" y="8668"/>
                </a:lnTo>
                <a:lnTo>
                  <a:pt x="2572" y="9025"/>
                </a:lnTo>
                <a:lnTo>
                  <a:pt x="2250" y="8692"/>
                </a:lnTo>
                <a:lnTo>
                  <a:pt x="2250" y="8418"/>
                </a:lnTo>
                <a:cubicBezTo>
                  <a:pt x="2322" y="8430"/>
                  <a:pt x="2393" y="8430"/>
                  <a:pt x="2477" y="8430"/>
                </a:cubicBezTo>
                <a:lnTo>
                  <a:pt x="2691" y="8430"/>
                </a:lnTo>
                <a:cubicBezTo>
                  <a:pt x="2774" y="8430"/>
                  <a:pt x="2846" y="8418"/>
                  <a:pt x="2917" y="8418"/>
                </a:cubicBezTo>
                <a:close/>
                <a:moveTo>
                  <a:pt x="8561" y="346"/>
                </a:moveTo>
                <a:lnTo>
                  <a:pt x="8561" y="2560"/>
                </a:lnTo>
                <a:cubicBezTo>
                  <a:pt x="8561" y="2667"/>
                  <a:pt x="8632" y="2739"/>
                  <a:pt x="8739" y="2739"/>
                </a:cubicBezTo>
                <a:lnTo>
                  <a:pt x="10954" y="2739"/>
                </a:lnTo>
                <a:lnTo>
                  <a:pt x="10954" y="10954"/>
                </a:lnTo>
                <a:lnTo>
                  <a:pt x="5167" y="10954"/>
                </a:lnTo>
                <a:lnTo>
                  <a:pt x="5167" y="10263"/>
                </a:lnTo>
                <a:cubicBezTo>
                  <a:pt x="5167" y="9454"/>
                  <a:pt x="4608" y="9049"/>
                  <a:pt x="4310" y="8954"/>
                </a:cubicBezTo>
                <a:lnTo>
                  <a:pt x="3274" y="8537"/>
                </a:lnTo>
                <a:lnTo>
                  <a:pt x="3274" y="8311"/>
                </a:lnTo>
                <a:cubicBezTo>
                  <a:pt x="3560" y="8156"/>
                  <a:pt x="3786" y="7894"/>
                  <a:pt x="3870" y="7561"/>
                </a:cubicBezTo>
                <a:cubicBezTo>
                  <a:pt x="4215" y="7561"/>
                  <a:pt x="4489" y="7287"/>
                  <a:pt x="4489" y="6930"/>
                </a:cubicBezTo>
                <a:cubicBezTo>
                  <a:pt x="4489" y="6715"/>
                  <a:pt x="4394" y="6525"/>
                  <a:pt x="4239" y="6418"/>
                </a:cubicBezTo>
                <a:lnTo>
                  <a:pt x="4239" y="5942"/>
                </a:lnTo>
                <a:cubicBezTo>
                  <a:pt x="4239" y="5108"/>
                  <a:pt x="3620" y="4429"/>
                  <a:pt x="2810" y="4346"/>
                </a:cubicBezTo>
                <a:lnTo>
                  <a:pt x="2810" y="346"/>
                </a:lnTo>
                <a:close/>
                <a:moveTo>
                  <a:pt x="2679" y="0"/>
                </a:moveTo>
                <a:cubicBezTo>
                  <a:pt x="2572" y="0"/>
                  <a:pt x="2500" y="72"/>
                  <a:pt x="2500" y="179"/>
                </a:cubicBezTo>
                <a:lnTo>
                  <a:pt x="2500" y="4358"/>
                </a:lnTo>
                <a:cubicBezTo>
                  <a:pt x="1643" y="4394"/>
                  <a:pt x="953" y="5108"/>
                  <a:pt x="953" y="5965"/>
                </a:cubicBezTo>
                <a:lnTo>
                  <a:pt x="953" y="6442"/>
                </a:lnTo>
                <a:cubicBezTo>
                  <a:pt x="786" y="6561"/>
                  <a:pt x="691" y="6739"/>
                  <a:pt x="691" y="6954"/>
                </a:cubicBezTo>
                <a:cubicBezTo>
                  <a:pt x="691" y="7299"/>
                  <a:pt x="965" y="7597"/>
                  <a:pt x="1322" y="7597"/>
                </a:cubicBezTo>
                <a:cubicBezTo>
                  <a:pt x="1417" y="7918"/>
                  <a:pt x="1643" y="8192"/>
                  <a:pt x="1917" y="8335"/>
                </a:cubicBezTo>
                <a:lnTo>
                  <a:pt x="1917" y="8561"/>
                </a:lnTo>
                <a:lnTo>
                  <a:pt x="845" y="8978"/>
                </a:lnTo>
                <a:cubicBezTo>
                  <a:pt x="548" y="9085"/>
                  <a:pt x="0" y="9478"/>
                  <a:pt x="0" y="10287"/>
                </a:cubicBezTo>
                <a:lnTo>
                  <a:pt x="0" y="11180"/>
                </a:lnTo>
                <a:cubicBezTo>
                  <a:pt x="0" y="11287"/>
                  <a:pt x="72" y="11359"/>
                  <a:pt x="179" y="11359"/>
                </a:cubicBezTo>
                <a:lnTo>
                  <a:pt x="965" y="11359"/>
                </a:lnTo>
                <a:cubicBezTo>
                  <a:pt x="1072" y="11359"/>
                  <a:pt x="1143" y="11287"/>
                  <a:pt x="1143" y="11180"/>
                </a:cubicBezTo>
                <a:cubicBezTo>
                  <a:pt x="1143" y="11073"/>
                  <a:pt x="1072" y="11002"/>
                  <a:pt x="965" y="11002"/>
                </a:cubicBezTo>
                <a:lnTo>
                  <a:pt x="357" y="11002"/>
                </a:lnTo>
                <a:lnTo>
                  <a:pt x="357" y="10263"/>
                </a:lnTo>
                <a:cubicBezTo>
                  <a:pt x="357" y="9513"/>
                  <a:pt x="941" y="9287"/>
                  <a:pt x="965" y="9287"/>
                </a:cubicBezTo>
                <a:lnTo>
                  <a:pt x="988" y="9287"/>
                </a:lnTo>
                <a:lnTo>
                  <a:pt x="1965" y="8906"/>
                </a:lnTo>
                <a:lnTo>
                  <a:pt x="1977" y="8918"/>
                </a:lnTo>
                <a:lnTo>
                  <a:pt x="2500" y="9430"/>
                </a:lnTo>
                <a:cubicBezTo>
                  <a:pt x="2536" y="9454"/>
                  <a:pt x="2572" y="9466"/>
                  <a:pt x="2619" y="9466"/>
                </a:cubicBezTo>
                <a:cubicBezTo>
                  <a:pt x="2667" y="9466"/>
                  <a:pt x="2715" y="9454"/>
                  <a:pt x="2739" y="9406"/>
                </a:cubicBezTo>
                <a:lnTo>
                  <a:pt x="3251" y="8894"/>
                </a:lnTo>
                <a:lnTo>
                  <a:pt x="4227" y="9275"/>
                </a:lnTo>
                <a:lnTo>
                  <a:pt x="4239" y="9275"/>
                </a:lnTo>
                <a:cubicBezTo>
                  <a:pt x="4239" y="9275"/>
                  <a:pt x="4858" y="9490"/>
                  <a:pt x="4858" y="10240"/>
                </a:cubicBezTo>
                <a:lnTo>
                  <a:pt x="4858" y="10954"/>
                </a:lnTo>
                <a:lnTo>
                  <a:pt x="1607" y="10954"/>
                </a:lnTo>
                <a:cubicBezTo>
                  <a:pt x="1500" y="10954"/>
                  <a:pt x="1429" y="11037"/>
                  <a:pt x="1429" y="11133"/>
                </a:cubicBezTo>
                <a:cubicBezTo>
                  <a:pt x="1429" y="11240"/>
                  <a:pt x="1500" y="11311"/>
                  <a:pt x="1607" y="11311"/>
                </a:cubicBezTo>
                <a:lnTo>
                  <a:pt x="11168" y="11311"/>
                </a:lnTo>
                <a:cubicBezTo>
                  <a:pt x="11263" y="11311"/>
                  <a:pt x="11347" y="11240"/>
                  <a:pt x="11347" y="11133"/>
                </a:cubicBezTo>
                <a:lnTo>
                  <a:pt x="11311" y="2536"/>
                </a:lnTo>
                <a:lnTo>
                  <a:pt x="11311" y="2501"/>
                </a:lnTo>
                <a:lnTo>
                  <a:pt x="11311" y="2489"/>
                </a:lnTo>
                <a:cubicBezTo>
                  <a:pt x="11311" y="2489"/>
                  <a:pt x="11311" y="2477"/>
                  <a:pt x="11299" y="2477"/>
                </a:cubicBezTo>
                <a:lnTo>
                  <a:pt x="11287" y="2465"/>
                </a:lnTo>
                <a:lnTo>
                  <a:pt x="11263" y="2441"/>
                </a:lnTo>
                <a:lnTo>
                  <a:pt x="9882" y="1060"/>
                </a:lnTo>
                <a:lnTo>
                  <a:pt x="8870" y="48"/>
                </a:lnTo>
                <a:lnTo>
                  <a:pt x="8858" y="36"/>
                </a:lnTo>
                <a:lnTo>
                  <a:pt x="8846" y="12"/>
                </a:lnTo>
                <a:cubicBezTo>
                  <a:pt x="8846" y="12"/>
                  <a:pt x="8823" y="12"/>
                  <a:pt x="88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avalGroup Sans" panose="00000500000000000000" pitchFamily="2" charset="0"/>
            </a:endParaRPr>
          </a:p>
        </p:txBody>
      </p:sp>
      <p:sp>
        <p:nvSpPr>
          <p:cNvPr id="44" name="Google Shape;103;p16">
            <a:extLst>
              <a:ext uri="{FF2B5EF4-FFF2-40B4-BE49-F238E27FC236}">
                <a16:creationId xmlns:a16="http://schemas.microsoft.com/office/drawing/2014/main" id="{995B1EA0-DBC5-2CD7-C5FA-F2D44C7F88C6}"/>
              </a:ext>
            </a:extLst>
          </p:cNvPr>
          <p:cNvSpPr/>
          <p:nvPr/>
        </p:nvSpPr>
        <p:spPr>
          <a:xfrm>
            <a:off x="4512515" y="5656613"/>
            <a:ext cx="112763" cy="13005"/>
          </a:xfrm>
          <a:custGeom>
            <a:avLst/>
            <a:gdLst/>
            <a:ahLst/>
            <a:cxnLst/>
            <a:rect l="l" t="t" r="r" b="b"/>
            <a:pathLst>
              <a:path w="3180" h="358" extrusionOk="0">
                <a:moveTo>
                  <a:pt x="179" y="0"/>
                </a:moveTo>
                <a:cubicBezTo>
                  <a:pt x="72" y="0"/>
                  <a:pt x="1" y="84"/>
                  <a:pt x="1" y="179"/>
                </a:cubicBezTo>
                <a:cubicBezTo>
                  <a:pt x="1" y="286"/>
                  <a:pt x="72" y="358"/>
                  <a:pt x="179" y="358"/>
                </a:cubicBezTo>
                <a:lnTo>
                  <a:pt x="3001" y="358"/>
                </a:lnTo>
                <a:cubicBezTo>
                  <a:pt x="3108" y="358"/>
                  <a:pt x="3180" y="286"/>
                  <a:pt x="3180" y="179"/>
                </a:cubicBezTo>
                <a:cubicBezTo>
                  <a:pt x="3180" y="84"/>
                  <a:pt x="3108" y="0"/>
                  <a:pt x="30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avalGroup Sans" panose="00000500000000000000" pitchFamily="2" charset="0"/>
            </a:endParaRPr>
          </a:p>
        </p:txBody>
      </p:sp>
      <p:sp>
        <p:nvSpPr>
          <p:cNvPr id="45" name="Google Shape;104;p16">
            <a:extLst>
              <a:ext uri="{FF2B5EF4-FFF2-40B4-BE49-F238E27FC236}">
                <a16:creationId xmlns:a16="http://schemas.microsoft.com/office/drawing/2014/main" id="{7AF9DDDC-7086-3DE9-4ED7-2DAD0B5D7567}"/>
              </a:ext>
            </a:extLst>
          </p:cNvPr>
          <p:cNvSpPr/>
          <p:nvPr/>
        </p:nvSpPr>
        <p:spPr>
          <a:xfrm>
            <a:off x="4512515" y="5701587"/>
            <a:ext cx="163861" cy="13005"/>
          </a:xfrm>
          <a:custGeom>
            <a:avLst/>
            <a:gdLst/>
            <a:ahLst/>
            <a:cxnLst/>
            <a:rect l="l" t="t" r="r" b="b"/>
            <a:pathLst>
              <a:path w="4621" h="358" extrusionOk="0">
                <a:moveTo>
                  <a:pt x="179" y="1"/>
                </a:moveTo>
                <a:cubicBezTo>
                  <a:pt x="72" y="1"/>
                  <a:pt x="1" y="72"/>
                  <a:pt x="1" y="179"/>
                </a:cubicBezTo>
                <a:cubicBezTo>
                  <a:pt x="1" y="286"/>
                  <a:pt x="72" y="358"/>
                  <a:pt x="179" y="358"/>
                </a:cubicBezTo>
                <a:lnTo>
                  <a:pt x="4442" y="358"/>
                </a:lnTo>
                <a:cubicBezTo>
                  <a:pt x="4549" y="358"/>
                  <a:pt x="4620" y="286"/>
                  <a:pt x="4620" y="179"/>
                </a:cubicBezTo>
                <a:cubicBezTo>
                  <a:pt x="4620" y="72"/>
                  <a:pt x="4549" y="1"/>
                  <a:pt x="44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avalGroup Sans" panose="00000500000000000000" pitchFamily="2" charset="0"/>
            </a:endParaRPr>
          </a:p>
        </p:txBody>
      </p:sp>
      <p:sp>
        <p:nvSpPr>
          <p:cNvPr id="46" name="Google Shape;105;p16">
            <a:extLst>
              <a:ext uri="{FF2B5EF4-FFF2-40B4-BE49-F238E27FC236}">
                <a16:creationId xmlns:a16="http://schemas.microsoft.com/office/drawing/2014/main" id="{679BEACB-71F2-6456-7D68-0E276C24205F}"/>
              </a:ext>
            </a:extLst>
          </p:cNvPr>
          <p:cNvSpPr/>
          <p:nvPr/>
        </p:nvSpPr>
        <p:spPr>
          <a:xfrm>
            <a:off x="4512515" y="5746162"/>
            <a:ext cx="163861" cy="13005"/>
          </a:xfrm>
          <a:custGeom>
            <a:avLst/>
            <a:gdLst/>
            <a:ahLst/>
            <a:cxnLst/>
            <a:rect l="l" t="t" r="r" b="b"/>
            <a:pathLst>
              <a:path w="4621" h="358" extrusionOk="0">
                <a:moveTo>
                  <a:pt x="179" y="0"/>
                </a:moveTo>
                <a:cubicBezTo>
                  <a:pt x="72" y="0"/>
                  <a:pt x="1" y="71"/>
                  <a:pt x="1" y="179"/>
                </a:cubicBezTo>
                <a:cubicBezTo>
                  <a:pt x="1" y="274"/>
                  <a:pt x="72" y="357"/>
                  <a:pt x="179" y="357"/>
                </a:cubicBezTo>
                <a:lnTo>
                  <a:pt x="4442" y="357"/>
                </a:lnTo>
                <a:cubicBezTo>
                  <a:pt x="4549" y="357"/>
                  <a:pt x="4620" y="274"/>
                  <a:pt x="4620" y="179"/>
                </a:cubicBezTo>
                <a:cubicBezTo>
                  <a:pt x="4620" y="83"/>
                  <a:pt x="4537" y="0"/>
                  <a:pt x="4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avalGroup Sans" panose="00000500000000000000" pitchFamily="2" charset="0"/>
            </a:endParaRPr>
          </a:p>
        </p:txBody>
      </p:sp>
      <p:sp>
        <p:nvSpPr>
          <p:cNvPr id="47" name="Google Shape;106;p16">
            <a:extLst>
              <a:ext uri="{FF2B5EF4-FFF2-40B4-BE49-F238E27FC236}">
                <a16:creationId xmlns:a16="http://schemas.microsoft.com/office/drawing/2014/main" id="{BA2A0F37-C4B5-70D2-66B3-506E0ABECCE0}"/>
              </a:ext>
            </a:extLst>
          </p:cNvPr>
          <p:cNvSpPr/>
          <p:nvPr/>
        </p:nvSpPr>
        <p:spPr>
          <a:xfrm>
            <a:off x="4512515" y="5790700"/>
            <a:ext cx="163861" cy="13005"/>
          </a:xfrm>
          <a:custGeom>
            <a:avLst/>
            <a:gdLst/>
            <a:ahLst/>
            <a:cxnLst/>
            <a:rect l="l" t="t" r="r" b="b"/>
            <a:pathLst>
              <a:path w="4621" h="358" extrusionOk="0">
                <a:moveTo>
                  <a:pt x="179" y="0"/>
                </a:moveTo>
                <a:cubicBezTo>
                  <a:pt x="72" y="0"/>
                  <a:pt x="1" y="84"/>
                  <a:pt x="1" y="179"/>
                </a:cubicBezTo>
                <a:cubicBezTo>
                  <a:pt x="1" y="286"/>
                  <a:pt x="72" y="358"/>
                  <a:pt x="179" y="358"/>
                </a:cubicBezTo>
                <a:lnTo>
                  <a:pt x="4442" y="358"/>
                </a:lnTo>
                <a:cubicBezTo>
                  <a:pt x="4549" y="358"/>
                  <a:pt x="4620" y="286"/>
                  <a:pt x="4620" y="179"/>
                </a:cubicBezTo>
                <a:cubicBezTo>
                  <a:pt x="4620" y="84"/>
                  <a:pt x="4537" y="0"/>
                  <a:pt x="4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avalGroup Sans" panose="00000500000000000000" pitchFamily="2" charset="0"/>
            </a:endParaRPr>
          </a:p>
        </p:txBody>
      </p:sp>
      <p:sp>
        <p:nvSpPr>
          <p:cNvPr id="48" name="Google Shape;107;p16">
            <a:extLst>
              <a:ext uri="{FF2B5EF4-FFF2-40B4-BE49-F238E27FC236}">
                <a16:creationId xmlns:a16="http://schemas.microsoft.com/office/drawing/2014/main" id="{DE765B36-8457-E734-CD86-47FCF3AD0C77}"/>
              </a:ext>
            </a:extLst>
          </p:cNvPr>
          <p:cNvSpPr/>
          <p:nvPr/>
        </p:nvSpPr>
        <p:spPr>
          <a:xfrm>
            <a:off x="4512515" y="5835238"/>
            <a:ext cx="163861" cy="13005"/>
          </a:xfrm>
          <a:custGeom>
            <a:avLst/>
            <a:gdLst/>
            <a:ahLst/>
            <a:cxnLst/>
            <a:rect l="l" t="t" r="r" b="b"/>
            <a:pathLst>
              <a:path w="4621" h="358" extrusionOk="0">
                <a:moveTo>
                  <a:pt x="179" y="1"/>
                </a:moveTo>
                <a:cubicBezTo>
                  <a:pt x="72" y="1"/>
                  <a:pt x="1" y="72"/>
                  <a:pt x="1" y="179"/>
                </a:cubicBezTo>
                <a:cubicBezTo>
                  <a:pt x="1" y="286"/>
                  <a:pt x="72" y="358"/>
                  <a:pt x="179" y="358"/>
                </a:cubicBezTo>
                <a:lnTo>
                  <a:pt x="4442" y="358"/>
                </a:lnTo>
                <a:cubicBezTo>
                  <a:pt x="4549" y="358"/>
                  <a:pt x="4620" y="286"/>
                  <a:pt x="4620" y="179"/>
                </a:cubicBezTo>
                <a:cubicBezTo>
                  <a:pt x="4620" y="84"/>
                  <a:pt x="4537" y="1"/>
                  <a:pt x="44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avalGroup Sans" panose="00000500000000000000" pitchFamily="2" charset="0"/>
            </a:endParaRPr>
          </a:p>
        </p:txBody>
      </p:sp>
      <p:pic>
        <p:nvPicPr>
          <p:cNvPr id="73" name="Graphique 72" descr="Fusée avec un remplissage uni">
            <a:extLst>
              <a:ext uri="{FF2B5EF4-FFF2-40B4-BE49-F238E27FC236}">
                <a16:creationId xmlns:a16="http://schemas.microsoft.com/office/drawing/2014/main" id="{9ADFAA13-6F9E-5E6F-15C5-5CBECD9813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9369" y="1957573"/>
            <a:ext cx="575997" cy="575997"/>
          </a:xfrm>
          <a:prstGeom prst="rect">
            <a:avLst/>
          </a:prstGeom>
        </p:spPr>
      </p:pic>
      <p:pic>
        <p:nvPicPr>
          <p:cNvPr id="75" name="Graphique 74" descr="Usine avec un remplissage uni">
            <a:extLst>
              <a:ext uri="{FF2B5EF4-FFF2-40B4-BE49-F238E27FC236}">
                <a16:creationId xmlns:a16="http://schemas.microsoft.com/office/drawing/2014/main" id="{A5EDC787-2CA0-EF47-2BDC-DE96A5341B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51516" y="1888346"/>
            <a:ext cx="598802" cy="598802"/>
          </a:xfrm>
          <a:prstGeom prst="rect">
            <a:avLst/>
          </a:prstGeom>
        </p:spPr>
      </p:pic>
      <p:pic>
        <p:nvPicPr>
          <p:cNvPr id="77" name="Graphique 76" descr="Loupe avec un remplissage uni">
            <a:extLst>
              <a:ext uri="{FF2B5EF4-FFF2-40B4-BE49-F238E27FC236}">
                <a16:creationId xmlns:a16="http://schemas.microsoft.com/office/drawing/2014/main" id="{093330AC-8BE8-B404-5E39-83D424F180D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19244" y="3800746"/>
            <a:ext cx="405462" cy="405462"/>
          </a:xfrm>
          <a:prstGeom prst="rect">
            <a:avLst/>
          </a:prstGeom>
        </p:spPr>
      </p:pic>
      <p:pic>
        <p:nvPicPr>
          <p:cNvPr id="81" name="Graphique 80" descr="Coffre-fort avec un remplissage uni">
            <a:extLst>
              <a:ext uri="{FF2B5EF4-FFF2-40B4-BE49-F238E27FC236}">
                <a16:creationId xmlns:a16="http://schemas.microsoft.com/office/drawing/2014/main" id="{E2A24097-6322-14A5-70A2-2D23EBF991F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65420" y="5519654"/>
            <a:ext cx="496959" cy="496959"/>
          </a:xfrm>
          <a:prstGeom prst="rect">
            <a:avLst/>
          </a:prstGeom>
        </p:spPr>
      </p:pic>
      <p:sp>
        <p:nvSpPr>
          <p:cNvPr id="83" name="Espace réservé du numéro de diapositive 3">
            <a:extLst>
              <a:ext uri="{FF2B5EF4-FFF2-40B4-BE49-F238E27FC236}">
                <a16:creationId xmlns:a16="http://schemas.microsoft.com/office/drawing/2014/main" id="{EFB573F4-BD52-4B3F-8D6A-D9D5A7FD5C44}"/>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7A26BC6-3AD6-4031-B39F-1DDABC68D122}" type="slidenum">
              <a:rPr lang="fr-FR" smtClean="0"/>
              <a:pPr>
                <a:defRPr/>
              </a:pPr>
              <a:t>8</a:t>
            </a:fld>
            <a:endParaRPr lang="fr-FR" dirty="0">
              <a:solidFill>
                <a:prstClr val="black">
                  <a:tint val="75000"/>
                </a:prst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89670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E296F-6BAB-169B-BD87-824A5D0EE7E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1095303-6E0F-BCD2-5276-AE8B609A19BC}"/>
              </a:ext>
            </a:extLst>
          </p:cNvPr>
          <p:cNvSpPr>
            <a:spLocks noGrp="1"/>
          </p:cNvSpPr>
          <p:nvPr>
            <p:ph type="title"/>
          </p:nvPr>
        </p:nvSpPr>
        <p:spPr/>
        <p:txBody>
          <a:bodyPr>
            <a:normAutofit/>
          </a:bodyPr>
          <a:lstStyle/>
          <a:p>
            <a:r>
              <a:rPr lang="fr-FR" sz="3800" dirty="0"/>
              <a:t>Introduction (tous programmes)</a:t>
            </a:r>
          </a:p>
        </p:txBody>
      </p:sp>
      <p:cxnSp>
        <p:nvCxnSpPr>
          <p:cNvPr id="9" name="Connecteur droit avec flèche 8">
            <a:extLst>
              <a:ext uri="{FF2B5EF4-FFF2-40B4-BE49-F238E27FC236}">
                <a16:creationId xmlns:a16="http://schemas.microsoft.com/office/drawing/2014/main" id="{7FEFC314-8FD3-D857-B4C8-718B9AAB12C2}"/>
              </a:ext>
            </a:extLst>
          </p:cNvPr>
          <p:cNvCxnSpPr>
            <a:cxnSpLocks/>
          </p:cNvCxnSpPr>
          <p:nvPr/>
        </p:nvCxnSpPr>
        <p:spPr>
          <a:xfrm flipV="1">
            <a:off x="424082" y="700165"/>
            <a:ext cx="0" cy="49867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603F8E5A-9671-2132-2B02-37BC20C965B9}"/>
              </a:ext>
            </a:extLst>
          </p:cNvPr>
          <p:cNvCxnSpPr>
            <a:cxnSpLocks/>
          </p:cNvCxnSpPr>
          <p:nvPr/>
        </p:nvCxnSpPr>
        <p:spPr>
          <a:xfrm flipV="1">
            <a:off x="404112" y="5686953"/>
            <a:ext cx="5828904"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7" name="ZoneTexte 36">
            <a:extLst>
              <a:ext uri="{FF2B5EF4-FFF2-40B4-BE49-F238E27FC236}">
                <a16:creationId xmlns:a16="http://schemas.microsoft.com/office/drawing/2014/main" id="{FC7F5EBF-9777-E285-154E-A443623D65A4}"/>
              </a:ext>
            </a:extLst>
          </p:cNvPr>
          <p:cNvSpPr txBox="1"/>
          <p:nvPr/>
        </p:nvSpPr>
        <p:spPr>
          <a:xfrm rot="16200000">
            <a:off x="-2088430" y="3080348"/>
            <a:ext cx="4597280" cy="369332"/>
          </a:xfrm>
          <a:prstGeom prst="rect">
            <a:avLst/>
          </a:prstGeom>
          <a:noFill/>
        </p:spPr>
        <p:txBody>
          <a:bodyPr wrap="square">
            <a:spAutoFit/>
          </a:bodyPr>
          <a:lstStyle/>
          <a:p>
            <a:pPr algn="ctr"/>
            <a:r>
              <a:rPr lang="fr-FR" b="1" dirty="0">
                <a:latin typeface="Cambria" panose="02040503050406030204" pitchFamily="18" charset="0"/>
                <a:ea typeface="Cambria" panose="02040503050406030204" pitchFamily="18" charset="0"/>
              </a:rPr>
              <a:t>Progrès technique / Commercialisation</a:t>
            </a:r>
            <a:endParaRPr lang="fr-FR" b="1" dirty="0"/>
          </a:p>
        </p:txBody>
      </p:sp>
      <p:sp>
        <p:nvSpPr>
          <p:cNvPr id="38" name="ZoneTexte 37">
            <a:extLst>
              <a:ext uri="{FF2B5EF4-FFF2-40B4-BE49-F238E27FC236}">
                <a16:creationId xmlns:a16="http://schemas.microsoft.com/office/drawing/2014/main" id="{7B758432-9EB8-333F-C1FA-366A2397A0B2}"/>
              </a:ext>
            </a:extLst>
          </p:cNvPr>
          <p:cNvSpPr txBox="1"/>
          <p:nvPr/>
        </p:nvSpPr>
        <p:spPr>
          <a:xfrm>
            <a:off x="5623038" y="5736744"/>
            <a:ext cx="1005560" cy="369332"/>
          </a:xfrm>
          <a:prstGeom prst="rect">
            <a:avLst/>
          </a:prstGeom>
          <a:noFill/>
        </p:spPr>
        <p:txBody>
          <a:bodyPr wrap="square">
            <a:spAutoFit/>
          </a:bodyPr>
          <a:lstStyle/>
          <a:p>
            <a:r>
              <a:rPr lang="fr-FR" b="1" dirty="0">
                <a:latin typeface="Cambria" panose="02040503050406030204" pitchFamily="18" charset="0"/>
                <a:ea typeface="Cambria" panose="02040503050406030204" pitchFamily="18" charset="0"/>
              </a:rPr>
              <a:t>Temps</a:t>
            </a:r>
            <a:endParaRPr lang="fr-FR" b="1" dirty="0"/>
          </a:p>
        </p:txBody>
      </p:sp>
      <p:sp>
        <p:nvSpPr>
          <p:cNvPr id="52" name="Arc 51">
            <a:extLst>
              <a:ext uri="{FF2B5EF4-FFF2-40B4-BE49-F238E27FC236}">
                <a16:creationId xmlns:a16="http://schemas.microsoft.com/office/drawing/2014/main" id="{BA0E6E05-8F04-BEE2-2E1F-80864E63536E}"/>
              </a:ext>
            </a:extLst>
          </p:cNvPr>
          <p:cNvSpPr/>
          <p:nvPr/>
        </p:nvSpPr>
        <p:spPr>
          <a:xfrm rot="17415288">
            <a:off x="-1555739" y="3065775"/>
            <a:ext cx="10631462" cy="7177820"/>
          </a:xfrm>
          <a:prstGeom prst="arc">
            <a:avLst>
              <a:gd name="adj1" fmla="val 16330738"/>
              <a:gd name="adj2" fmla="val 19034030"/>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58" name="Connecteur : en arc 57">
            <a:extLst>
              <a:ext uri="{FF2B5EF4-FFF2-40B4-BE49-F238E27FC236}">
                <a16:creationId xmlns:a16="http://schemas.microsoft.com/office/drawing/2014/main" id="{32AB1FF4-0A6B-9595-3D1F-328A0C0C5202}"/>
              </a:ext>
            </a:extLst>
          </p:cNvPr>
          <p:cNvCxnSpPr>
            <a:cxnSpLocks/>
          </p:cNvCxnSpPr>
          <p:nvPr/>
        </p:nvCxnSpPr>
        <p:spPr>
          <a:xfrm flipV="1">
            <a:off x="404112" y="2661749"/>
            <a:ext cx="5218926" cy="2660558"/>
          </a:xfrm>
          <a:prstGeom prst="curvedConnector3">
            <a:avLst>
              <a:gd name="adj1" fmla="val 50000"/>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3" name="Ellipse 62">
            <a:extLst>
              <a:ext uri="{FF2B5EF4-FFF2-40B4-BE49-F238E27FC236}">
                <a16:creationId xmlns:a16="http://schemas.microsoft.com/office/drawing/2014/main" id="{3F6D2D38-D757-F5CE-8FFF-A3EC46831757}"/>
              </a:ext>
            </a:extLst>
          </p:cNvPr>
          <p:cNvSpPr/>
          <p:nvPr/>
        </p:nvSpPr>
        <p:spPr>
          <a:xfrm>
            <a:off x="2064575" y="2401085"/>
            <a:ext cx="407111" cy="458267"/>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3A78445B-FD43-1EBD-2BB3-0110821AA64B}"/>
              </a:ext>
            </a:extLst>
          </p:cNvPr>
          <p:cNvSpPr txBox="1"/>
          <p:nvPr/>
        </p:nvSpPr>
        <p:spPr>
          <a:xfrm>
            <a:off x="1637277" y="1256556"/>
            <a:ext cx="3885586" cy="369332"/>
          </a:xfrm>
          <a:prstGeom prst="rect">
            <a:avLst/>
          </a:prstGeom>
          <a:noFill/>
        </p:spPr>
        <p:txBody>
          <a:bodyPr wrap="square">
            <a:spAutoFit/>
          </a:bodyPr>
          <a:lstStyle/>
          <a:p>
            <a:r>
              <a:rPr lang="fr-FR" dirty="0">
                <a:latin typeface="Cambria" panose="02040503050406030204" pitchFamily="18" charset="0"/>
                <a:ea typeface="Cambria" panose="02040503050406030204" pitchFamily="18" charset="0"/>
              </a:rPr>
              <a:t>Projet de R&amp;D et d’innovation financé</a:t>
            </a:r>
            <a:endParaRPr lang="fr-FR" dirty="0">
              <a:solidFill>
                <a:schemeClr val="accent6"/>
              </a:solidFill>
              <a:latin typeface="Cambria" panose="02040503050406030204" pitchFamily="18" charset="0"/>
              <a:ea typeface="Cambria" panose="02040503050406030204" pitchFamily="18" charset="0"/>
            </a:endParaRPr>
          </a:p>
        </p:txBody>
      </p:sp>
      <p:cxnSp>
        <p:nvCxnSpPr>
          <p:cNvPr id="67" name="Connecteur droit 66">
            <a:extLst>
              <a:ext uri="{FF2B5EF4-FFF2-40B4-BE49-F238E27FC236}">
                <a16:creationId xmlns:a16="http://schemas.microsoft.com/office/drawing/2014/main" id="{41D6B6EE-AF54-68BC-53D0-DA1E9C871165}"/>
              </a:ext>
            </a:extLst>
          </p:cNvPr>
          <p:cNvCxnSpPr/>
          <p:nvPr/>
        </p:nvCxnSpPr>
        <p:spPr>
          <a:xfrm>
            <a:off x="840939" y="1441222"/>
            <a:ext cx="54874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ZoneTexte 67">
            <a:extLst>
              <a:ext uri="{FF2B5EF4-FFF2-40B4-BE49-F238E27FC236}">
                <a16:creationId xmlns:a16="http://schemas.microsoft.com/office/drawing/2014/main" id="{51D60653-A497-B04A-4B1E-53C99A7C81AD}"/>
              </a:ext>
            </a:extLst>
          </p:cNvPr>
          <p:cNvSpPr txBox="1"/>
          <p:nvPr/>
        </p:nvSpPr>
        <p:spPr>
          <a:xfrm>
            <a:off x="1642924" y="1621391"/>
            <a:ext cx="4579312" cy="369332"/>
          </a:xfrm>
          <a:prstGeom prst="rect">
            <a:avLst/>
          </a:prstGeom>
          <a:noFill/>
        </p:spPr>
        <p:txBody>
          <a:bodyPr wrap="square">
            <a:spAutoFit/>
          </a:bodyPr>
          <a:lstStyle/>
          <a:p>
            <a:r>
              <a:rPr lang="fr-FR" dirty="0">
                <a:latin typeface="Cambria" panose="02040503050406030204" pitchFamily="18" charset="0"/>
                <a:ea typeface="Cambria" panose="02040503050406030204" pitchFamily="18" charset="0"/>
              </a:rPr>
              <a:t>Projet de R&amp;D et d’innovation non financé</a:t>
            </a:r>
            <a:endParaRPr lang="fr-FR" dirty="0">
              <a:solidFill>
                <a:schemeClr val="accent6"/>
              </a:solidFill>
              <a:latin typeface="Cambria" panose="02040503050406030204" pitchFamily="18" charset="0"/>
              <a:ea typeface="Cambria" panose="02040503050406030204" pitchFamily="18" charset="0"/>
            </a:endParaRPr>
          </a:p>
        </p:txBody>
      </p:sp>
      <p:cxnSp>
        <p:nvCxnSpPr>
          <p:cNvPr id="69" name="Connecteur droit 68">
            <a:extLst>
              <a:ext uri="{FF2B5EF4-FFF2-40B4-BE49-F238E27FC236}">
                <a16:creationId xmlns:a16="http://schemas.microsoft.com/office/drawing/2014/main" id="{4AC4228C-FECE-38A0-7CE6-9E7F20A30744}"/>
              </a:ext>
            </a:extLst>
          </p:cNvPr>
          <p:cNvCxnSpPr/>
          <p:nvPr/>
        </p:nvCxnSpPr>
        <p:spPr>
          <a:xfrm>
            <a:off x="846586" y="1806057"/>
            <a:ext cx="548745"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52" name="Line 5">
            <a:extLst>
              <a:ext uri="{FF2B5EF4-FFF2-40B4-BE49-F238E27FC236}">
                <a16:creationId xmlns:a16="http://schemas.microsoft.com/office/drawing/2014/main" id="{566DB55D-41AA-92D4-61F0-4E7C50334755}"/>
              </a:ext>
            </a:extLst>
          </p:cNvPr>
          <p:cNvSpPr>
            <a:spLocks noChangeShapeType="1"/>
          </p:cNvSpPr>
          <p:nvPr/>
        </p:nvSpPr>
        <p:spPr bwMode="auto">
          <a:xfrm>
            <a:off x="8323533" y="497656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153" name="Line 6">
            <a:extLst>
              <a:ext uri="{FF2B5EF4-FFF2-40B4-BE49-F238E27FC236}">
                <a16:creationId xmlns:a16="http://schemas.microsoft.com/office/drawing/2014/main" id="{7715974C-6FBA-530A-9B4D-66C52071FA15}"/>
              </a:ext>
            </a:extLst>
          </p:cNvPr>
          <p:cNvSpPr>
            <a:spLocks noChangeShapeType="1"/>
          </p:cNvSpPr>
          <p:nvPr/>
        </p:nvSpPr>
        <p:spPr bwMode="auto">
          <a:xfrm>
            <a:off x="8323533" y="497656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154" name="Freeform 7">
            <a:extLst>
              <a:ext uri="{FF2B5EF4-FFF2-40B4-BE49-F238E27FC236}">
                <a16:creationId xmlns:a16="http://schemas.microsoft.com/office/drawing/2014/main" id="{D528DBBE-AA24-ACD1-AFA9-2C79C7401B3E}"/>
              </a:ext>
            </a:extLst>
          </p:cNvPr>
          <p:cNvSpPr>
            <a:spLocks/>
          </p:cNvSpPr>
          <p:nvPr/>
        </p:nvSpPr>
        <p:spPr bwMode="auto">
          <a:xfrm>
            <a:off x="6072530" y="2841558"/>
            <a:ext cx="2972818" cy="1265606"/>
          </a:xfrm>
          <a:custGeom>
            <a:avLst/>
            <a:gdLst>
              <a:gd name="T0" fmla="*/ 2386 w 2722"/>
              <a:gd name="T1" fmla="*/ 0 h 1161"/>
              <a:gd name="T2" fmla="*/ 25 w 2722"/>
              <a:gd name="T3" fmla="*/ 971 h 1161"/>
              <a:gd name="T4" fmla="*/ 0 w 2722"/>
              <a:gd name="T5" fmla="*/ 1066 h 1161"/>
              <a:gd name="T6" fmla="*/ 2722 w 2722"/>
              <a:gd name="T7" fmla="*/ 639 h 1161"/>
              <a:gd name="T8" fmla="*/ 2386 w 2722"/>
              <a:gd name="T9" fmla="*/ 0 h 1161"/>
            </a:gdLst>
            <a:ahLst/>
            <a:cxnLst>
              <a:cxn ang="0">
                <a:pos x="T0" y="T1"/>
              </a:cxn>
              <a:cxn ang="0">
                <a:pos x="T2" y="T3"/>
              </a:cxn>
              <a:cxn ang="0">
                <a:pos x="T4" y="T5"/>
              </a:cxn>
              <a:cxn ang="0">
                <a:pos x="T6" y="T7"/>
              </a:cxn>
              <a:cxn ang="0">
                <a:pos x="T8" y="T9"/>
              </a:cxn>
            </a:cxnLst>
            <a:rect l="0" t="0" r="r" b="b"/>
            <a:pathLst>
              <a:path w="2722" h="1161">
                <a:moveTo>
                  <a:pt x="2386" y="0"/>
                </a:moveTo>
                <a:cubicBezTo>
                  <a:pt x="2386" y="0"/>
                  <a:pt x="1116" y="1031"/>
                  <a:pt x="25" y="971"/>
                </a:cubicBezTo>
                <a:cubicBezTo>
                  <a:pt x="0" y="1066"/>
                  <a:pt x="0" y="1066"/>
                  <a:pt x="0" y="1066"/>
                </a:cubicBezTo>
                <a:cubicBezTo>
                  <a:pt x="0" y="1066"/>
                  <a:pt x="756" y="1161"/>
                  <a:pt x="2722" y="639"/>
                </a:cubicBezTo>
                <a:lnTo>
                  <a:pt x="238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155" name="Freeform 8">
            <a:extLst>
              <a:ext uri="{FF2B5EF4-FFF2-40B4-BE49-F238E27FC236}">
                <a16:creationId xmlns:a16="http://schemas.microsoft.com/office/drawing/2014/main" id="{D76CF657-FCC3-8FB9-A9B6-68A060440070}"/>
              </a:ext>
            </a:extLst>
          </p:cNvPr>
          <p:cNvSpPr>
            <a:spLocks/>
          </p:cNvSpPr>
          <p:nvPr/>
        </p:nvSpPr>
        <p:spPr bwMode="auto">
          <a:xfrm>
            <a:off x="5818360" y="4585933"/>
            <a:ext cx="2972818" cy="1265606"/>
          </a:xfrm>
          <a:custGeom>
            <a:avLst/>
            <a:gdLst>
              <a:gd name="T0" fmla="*/ 2386 w 2722"/>
              <a:gd name="T1" fmla="*/ 1161 h 1161"/>
              <a:gd name="T2" fmla="*/ 25 w 2722"/>
              <a:gd name="T3" fmla="*/ 191 h 1161"/>
              <a:gd name="T4" fmla="*/ 0 w 2722"/>
              <a:gd name="T5" fmla="*/ 95 h 1161"/>
              <a:gd name="T6" fmla="*/ 2722 w 2722"/>
              <a:gd name="T7" fmla="*/ 523 h 1161"/>
              <a:gd name="T8" fmla="*/ 2386 w 2722"/>
              <a:gd name="T9" fmla="*/ 1161 h 1161"/>
            </a:gdLst>
            <a:ahLst/>
            <a:cxnLst>
              <a:cxn ang="0">
                <a:pos x="T0" y="T1"/>
              </a:cxn>
              <a:cxn ang="0">
                <a:pos x="T2" y="T3"/>
              </a:cxn>
              <a:cxn ang="0">
                <a:pos x="T4" y="T5"/>
              </a:cxn>
              <a:cxn ang="0">
                <a:pos x="T6" y="T7"/>
              </a:cxn>
              <a:cxn ang="0">
                <a:pos x="T8" y="T9"/>
              </a:cxn>
            </a:cxnLst>
            <a:rect l="0" t="0" r="r" b="b"/>
            <a:pathLst>
              <a:path w="2722" h="1161">
                <a:moveTo>
                  <a:pt x="2386" y="1161"/>
                </a:moveTo>
                <a:cubicBezTo>
                  <a:pt x="2386" y="1161"/>
                  <a:pt x="1116" y="131"/>
                  <a:pt x="25" y="191"/>
                </a:cubicBezTo>
                <a:cubicBezTo>
                  <a:pt x="0" y="95"/>
                  <a:pt x="0" y="95"/>
                  <a:pt x="0" y="95"/>
                </a:cubicBezTo>
                <a:cubicBezTo>
                  <a:pt x="0" y="95"/>
                  <a:pt x="756" y="0"/>
                  <a:pt x="2722" y="523"/>
                </a:cubicBezTo>
                <a:lnTo>
                  <a:pt x="2386" y="1161"/>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156" name="Freeform 9">
            <a:extLst>
              <a:ext uri="{FF2B5EF4-FFF2-40B4-BE49-F238E27FC236}">
                <a16:creationId xmlns:a16="http://schemas.microsoft.com/office/drawing/2014/main" id="{E4B292F1-9EDE-1030-9214-32A97C3E14C3}"/>
              </a:ext>
            </a:extLst>
          </p:cNvPr>
          <p:cNvSpPr>
            <a:spLocks/>
          </p:cNvSpPr>
          <p:nvPr/>
        </p:nvSpPr>
        <p:spPr bwMode="auto">
          <a:xfrm>
            <a:off x="5811104" y="3893468"/>
            <a:ext cx="3134266" cy="838803"/>
          </a:xfrm>
          <a:custGeom>
            <a:avLst/>
            <a:gdLst>
              <a:gd name="T0" fmla="*/ 3293 w 3293"/>
              <a:gd name="T1" fmla="*/ 0 h 769"/>
              <a:gd name="T2" fmla="*/ 0 w 3293"/>
              <a:gd name="T3" fmla="*/ 339 h 769"/>
              <a:gd name="T4" fmla="*/ 0 w 3293"/>
              <a:gd name="T5" fmla="*/ 424 h 769"/>
              <a:gd name="T6" fmla="*/ 3293 w 3293"/>
              <a:gd name="T7" fmla="*/ 769 h 769"/>
              <a:gd name="T8" fmla="*/ 3293 w 3293"/>
              <a:gd name="T9" fmla="*/ 0 h 769"/>
            </a:gdLst>
            <a:ahLst/>
            <a:cxnLst>
              <a:cxn ang="0">
                <a:pos x="T0" y="T1"/>
              </a:cxn>
              <a:cxn ang="0">
                <a:pos x="T2" y="T3"/>
              </a:cxn>
              <a:cxn ang="0">
                <a:pos x="T4" y="T5"/>
              </a:cxn>
              <a:cxn ang="0">
                <a:pos x="T6" y="T7"/>
              </a:cxn>
              <a:cxn ang="0">
                <a:pos x="T8" y="T9"/>
              </a:cxn>
            </a:cxnLst>
            <a:rect l="0" t="0" r="r" b="b"/>
            <a:pathLst>
              <a:path w="3293" h="769">
                <a:moveTo>
                  <a:pt x="3293" y="0"/>
                </a:moveTo>
                <a:cubicBezTo>
                  <a:pt x="3293" y="0"/>
                  <a:pt x="1091" y="438"/>
                  <a:pt x="0" y="339"/>
                </a:cubicBezTo>
                <a:cubicBezTo>
                  <a:pt x="0" y="424"/>
                  <a:pt x="0" y="424"/>
                  <a:pt x="0" y="424"/>
                </a:cubicBezTo>
                <a:cubicBezTo>
                  <a:pt x="0" y="424"/>
                  <a:pt x="1384" y="477"/>
                  <a:pt x="3293" y="769"/>
                </a:cubicBezTo>
                <a:lnTo>
                  <a:pt x="3293" y="0"/>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157" name="Freeform 10">
            <a:extLst>
              <a:ext uri="{FF2B5EF4-FFF2-40B4-BE49-F238E27FC236}">
                <a16:creationId xmlns:a16="http://schemas.microsoft.com/office/drawing/2014/main" id="{F71ACCE3-D004-6265-799C-771CD795581C}"/>
              </a:ext>
            </a:extLst>
          </p:cNvPr>
          <p:cNvSpPr>
            <a:spLocks/>
          </p:cNvSpPr>
          <p:nvPr/>
        </p:nvSpPr>
        <p:spPr bwMode="auto">
          <a:xfrm>
            <a:off x="6233016" y="2149424"/>
            <a:ext cx="1811600" cy="1469163"/>
          </a:xfrm>
          <a:custGeom>
            <a:avLst/>
            <a:gdLst>
              <a:gd name="T0" fmla="*/ 1281 w 2033"/>
              <a:gd name="T1" fmla="*/ 0 h 1719"/>
              <a:gd name="T2" fmla="*/ 0 w 2033"/>
              <a:gd name="T3" fmla="*/ 1528 h 1719"/>
              <a:gd name="T4" fmla="*/ 0 w 2033"/>
              <a:gd name="T5" fmla="*/ 1641 h 1719"/>
              <a:gd name="T6" fmla="*/ 2033 w 2033"/>
              <a:gd name="T7" fmla="*/ 310 h 1719"/>
              <a:gd name="T8" fmla="*/ 1281 w 2033"/>
              <a:gd name="T9" fmla="*/ 0 h 1719"/>
            </a:gdLst>
            <a:ahLst/>
            <a:cxnLst>
              <a:cxn ang="0">
                <a:pos x="T0" y="T1"/>
              </a:cxn>
              <a:cxn ang="0">
                <a:pos x="T2" y="T3"/>
              </a:cxn>
              <a:cxn ang="0">
                <a:pos x="T4" y="T5"/>
              </a:cxn>
              <a:cxn ang="0">
                <a:pos x="T6" y="T7"/>
              </a:cxn>
              <a:cxn ang="0">
                <a:pos x="T8" y="T9"/>
              </a:cxn>
            </a:cxnLst>
            <a:rect l="0" t="0" r="r" b="b"/>
            <a:pathLst>
              <a:path w="2033" h="1719">
                <a:moveTo>
                  <a:pt x="1281" y="0"/>
                </a:moveTo>
                <a:cubicBezTo>
                  <a:pt x="1281" y="0"/>
                  <a:pt x="822" y="1383"/>
                  <a:pt x="0" y="1528"/>
                </a:cubicBezTo>
                <a:cubicBezTo>
                  <a:pt x="0" y="1641"/>
                  <a:pt x="0" y="1641"/>
                  <a:pt x="0" y="1641"/>
                </a:cubicBezTo>
                <a:cubicBezTo>
                  <a:pt x="0" y="1641"/>
                  <a:pt x="1182" y="1719"/>
                  <a:pt x="2033" y="310"/>
                </a:cubicBezTo>
                <a:lnTo>
                  <a:pt x="1281"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158" name="Oval 14">
            <a:extLst>
              <a:ext uri="{FF2B5EF4-FFF2-40B4-BE49-F238E27FC236}">
                <a16:creationId xmlns:a16="http://schemas.microsoft.com/office/drawing/2014/main" id="{BA6F1323-D095-9700-B858-6522F0B45024}"/>
              </a:ext>
            </a:extLst>
          </p:cNvPr>
          <p:cNvSpPr/>
          <p:nvPr/>
        </p:nvSpPr>
        <p:spPr>
          <a:xfrm>
            <a:off x="7344409" y="1777112"/>
            <a:ext cx="1005560" cy="1005560"/>
          </a:xfrm>
          <a:prstGeom prst="ellipse">
            <a:avLst/>
          </a:prstGeom>
          <a:solidFill>
            <a:schemeClr val="accent1">
              <a:lumMod val="60000"/>
              <a:lumOff val="40000"/>
            </a:schemeClr>
          </a:solidFill>
          <a:ln w="57150">
            <a:solidFill>
              <a:schemeClr val="bg1"/>
            </a:solidFill>
          </a:ln>
          <a:effectLst>
            <a:outerShdw blurRad="279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159" name="Group 55">
            <a:extLst>
              <a:ext uri="{FF2B5EF4-FFF2-40B4-BE49-F238E27FC236}">
                <a16:creationId xmlns:a16="http://schemas.microsoft.com/office/drawing/2014/main" id="{3CCCB56C-D217-9F9D-0859-1373FADB9794}"/>
              </a:ext>
            </a:extLst>
          </p:cNvPr>
          <p:cNvGrpSpPr/>
          <p:nvPr/>
        </p:nvGrpSpPr>
        <p:grpSpPr>
          <a:xfrm>
            <a:off x="5596280" y="3323791"/>
            <a:ext cx="1624340" cy="1677107"/>
            <a:chOff x="1280940" y="3114397"/>
            <a:chExt cx="1467700" cy="1467701"/>
          </a:xfrm>
        </p:grpSpPr>
        <p:sp>
          <p:nvSpPr>
            <p:cNvPr id="160" name="Oval 13">
              <a:extLst>
                <a:ext uri="{FF2B5EF4-FFF2-40B4-BE49-F238E27FC236}">
                  <a16:creationId xmlns:a16="http://schemas.microsoft.com/office/drawing/2014/main" id="{E7EFD6DB-F00F-35B6-0242-36D975156D8F}"/>
                </a:ext>
              </a:extLst>
            </p:cNvPr>
            <p:cNvSpPr/>
            <p:nvPr/>
          </p:nvSpPr>
          <p:spPr>
            <a:xfrm>
              <a:off x="1280940" y="3114397"/>
              <a:ext cx="1467700" cy="1467701"/>
            </a:xfrm>
            <a:prstGeom prst="ellipse">
              <a:avLst/>
            </a:prstGeom>
            <a:solidFill>
              <a:schemeClr val="accent5">
                <a:lumMod val="75000"/>
              </a:schemeClr>
            </a:solidFill>
            <a:ln w="57150">
              <a:solidFill>
                <a:schemeClr val="bg1"/>
              </a:solidFill>
            </a:ln>
            <a:effectLst>
              <a:outerShdw blurRad="279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mn-cs"/>
              </a:endParaRPr>
            </a:p>
          </p:txBody>
        </p:sp>
        <p:sp>
          <p:nvSpPr>
            <p:cNvPr id="161" name="Oval 35">
              <a:extLst>
                <a:ext uri="{FF2B5EF4-FFF2-40B4-BE49-F238E27FC236}">
                  <a16:creationId xmlns:a16="http://schemas.microsoft.com/office/drawing/2014/main" id="{03C909A8-4993-FBE2-D4C0-BE3ADB6AC422}"/>
                </a:ext>
              </a:extLst>
            </p:cNvPr>
            <p:cNvSpPr/>
            <p:nvPr/>
          </p:nvSpPr>
          <p:spPr>
            <a:xfrm>
              <a:off x="1608006" y="3209904"/>
              <a:ext cx="789775" cy="641122"/>
            </a:xfrm>
            <a:prstGeom prst="ellipse">
              <a:avLst/>
            </a:prstGeom>
            <a:gradFill flip="none" rotWithShape="1">
              <a:gsLst>
                <a:gs pos="0">
                  <a:schemeClr val="bg1">
                    <a:alpha val="40000"/>
                  </a:schemeClr>
                </a:gs>
                <a:gs pos="90000">
                  <a:schemeClr val="bg1">
                    <a:lumMod val="8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mn-cs"/>
              </a:endParaRPr>
            </a:p>
          </p:txBody>
        </p:sp>
      </p:grpSp>
      <p:sp>
        <p:nvSpPr>
          <p:cNvPr id="162" name="Oval 36">
            <a:extLst>
              <a:ext uri="{FF2B5EF4-FFF2-40B4-BE49-F238E27FC236}">
                <a16:creationId xmlns:a16="http://schemas.microsoft.com/office/drawing/2014/main" id="{6A3A4ABD-483D-820D-C87B-C308ABBE7C0D}"/>
              </a:ext>
            </a:extLst>
          </p:cNvPr>
          <p:cNvSpPr/>
          <p:nvPr/>
        </p:nvSpPr>
        <p:spPr>
          <a:xfrm>
            <a:off x="7536430" y="1869833"/>
            <a:ext cx="608558" cy="494014"/>
          </a:xfrm>
          <a:prstGeom prst="ellipse">
            <a:avLst/>
          </a:prstGeom>
          <a:gradFill flip="none" rotWithShape="1">
            <a:gsLst>
              <a:gs pos="0">
                <a:schemeClr val="bg1">
                  <a:alpha val="40000"/>
                </a:schemeClr>
              </a:gs>
              <a:gs pos="90000">
                <a:schemeClr val="bg1">
                  <a:lumMod val="8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163" name="Group 64">
            <a:extLst>
              <a:ext uri="{FF2B5EF4-FFF2-40B4-BE49-F238E27FC236}">
                <a16:creationId xmlns:a16="http://schemas.microsoft.com/office/drawing/2014/main" id="{3B2E5CB1-FB17-3882-2C84-B1923A647CC2}"/>
              </a:ext>
            </a:extLst>
          </p:cNvPr>
          <p:cNvGrpSpPr/>
          <p:nvPr/>
        </p:nvGrpSpPr>
        <p:grpSpPr>
          <a:xfrm>
            <a:off x="8484201" y="2579694"/>
            <a:ext cx="1005560" cy="1005560"/>
            <a:chOff x="4619789" y="2281866"/>
            <a:chExt cx="1005560" cy="1005560"/>
          </a:xfrm>
        </p:grpSpPr>
        <p:sp>
          <p:nvSpPr>
            <p:cNvPr id="164" name="Oval 16">
              <a:extLst>
                <a:ext uri="{FF2B5EF4-FFF2-40B4-BE49-F238E27FC236}">
                  <a16:creationId xmlns:a16="http://schemas.microsoft.com/office/drawing/2014/main" id="{1181034D-2F39-C4CD-BA5C-F8E56D94E36B}"/>
                </a:ext>
              </a:extLst>
            </p:cNvPr>
            <p:cNvSpPr/>
            <p:nvPr/>
          </p:nvSpPr>
          <p:spPr>
            <a:xfrm>
              <a:off x="4619789" y="2281866"/>
              <a:ext cx="1005560" cy="1005560"/>
            </a:xfrm>
            <a:prstGeom prst="ellipse">
              <a:avLst/>
            </a:prstGeom>
            <a:solidFill>
              <a:schemeClr val="accent2">
                <a:lumMod val="60000"/>
                <a:lumOff val="40000"/>
              </a:schemeClr>
            </a:solidFill>
            <a:ln w="57150">
              <a:solidFill>
                <a:schemeClr val="bg1"/>
              </a:solidFill>
            </a:ln>
            <a:effectLst>
              <a:outerShdw blurRad="279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mn-cs"/>
              </a:endParaRPr>
            </a:p>
          </p:txBody>
        </p:sp>
        <p:sp>
          <p:nvSpPr>
            <p:cNvPr id="165" name="Oval 37">
              <a:extLst>
                <a:ext uri="{FF2B5EF4-FFF2-40B4-BE49-F238E27FC236}">
                  <a16:creationId xmlns:a16="http://schemas.microsoft.com/office/drawing/2014/main" id="{D2D38C7E-59C5-E028-7FF1-71ED0D4348BB}"/>
                </a:ext>
              </a:extLst>
            </p:cNvPr>
            <p:cNvSpPr/>
            <p:nvPr/>
          </p:nvSpPr>
          <p:spPr>
            <a:xfrm>
              <a:off x="4821378" y="2378594"/>
              <a:ext cx="608558" cy="494014"/>
            </a:xfrm>
            <a:prstGeom prst="ellipse">
              <a:avLst/>
            </a:prstGeom>
            <a:gradFill flip="none" rotWithShape="1">
              <a:gsLst>
                <a:gs pos="0">
                  <a:schemeClr val="bg1">
                    <a:alpha val="40000"/>
                  </a:schemeClr>
                </a:gs>
                <a:gs pos="90000">
                  <a:schemeClr val="bg1">
                    <a:lumMod val="8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66" name="Group 62">
            <a:extLst>
              <a:ext uri="{FF2B5EF4-FFF2-40B4-BE49-F238E27FC236}">
                <a16:creationId xmlns:a16="http://schemas.microsoft.com/office/drawing/2014/main" id="{F682D69F-431C-79BC-61F1-3C35F090E75A}"/>
              </a:ext>
            </a:extLst>
          </p:cNvPr>
          <p:cNvGrpSpPr/>
          <p:nvPr/>
        </p:nvGrpSpPr>
        <p:grpSpPr>
          <a:xfrm>
            <a:off x="8637443" y="3810089"/>
            <a:ext cx="1005560" cy="1005560"/>
            <a:chOff x="5635335" y="3345468"/>
            <a:chExt cx="1005560" cy="1005560"/>
          </a:xfrm>
        </p:grpSpPr>
        <p:sp>
          <p:nvSpPr>
            <p:cNvPr id="167" name="Oval 18">
              <a:extLst>
                <a:ext uri="{FF2B5EF4-FFF2-40B4-BE49-F238E27FC236}">
                  <a16:creationId xmlns:a16="http://schemas.microsoft.com/office/drawing/2014/main" id="{A98998D3-A939-F1DE-4D0C-98BB843A6FE4}"/>
                </a:ext>
              </a:extLst>
            </p:cNvPr>
            <p:cNvSpPr/>
            <p:nvPr/>
          </p:nvSpPr>
          <p:spPr>
            <a:xfrm>
              <a:off x="5635335" y="3345468"/>
              <a:ext cx="1005560" cy="1005560"/>
            </a:xfrm>
            <a:prstGeom prst="ellipse">
              <a:avLst/>
            </a:prstGeom>
            <a:solidFill>
              <a:schemeClr val="accent3">
                <a:lumMod val="60000"/>
                <a:lumOff val="40000"/>
              </a:schemeClr>
            </a:solidFill>
            <a:ln w="57150">
              <a:solidFill>
                <a:schemeClr val="bg1"/>
              </a:solidFill>
            </a:ln>
            <a:effectLst>
              <a:outerShdw blurRad="279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mn-cs"/>
              </a:endParaRPr>
            </a:p>
          </p:txBody>
        </p:sp>
        <p:sp>
          <p:nvSpPr>
            <p:cNvPr id="168" name="Oval 38">
              <a:extLst>
                <a:ext uri="{FF2B5EF4-FFF2-40B4-BE49-F238E27FC236}">
                  <a16:creationId xmlns:a16="http://schemas.microsoft.com/office/drawing/2014/main" id="{C053B3EA-2549-98A8-6005-DA2AB9446F0A}"/>
                </a:ext>
              </a:extLst>
            </p:cNvPr>
            <p:cNvSpPr/>
            <p:nvPr/>
          </p:nvSpPr>
          <p:spPr>
            <a:xfrm>
              <a:off x="5822042" y="3439643"/>
              <a:ext cx="608558" cy="494014"/>
            </a:xfrm>
            <a:prstGeom prst="ellipse">
              <a:avLst/>
            </a:prstGeom>
            <a:gradFill flip="none" rotWithShape="1">
              <a:gsLst>
                <a:gs pos="0">
                  <a:schemeClr val="bg1">
                    <a:alpha val="40000"/>
                  </a:schemeClr>
                </a:gs>
                <a:gs pos="90000">
                  <a:schemeClr val="bg1">
                    <a:lumMod val="8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69" name="Group 60">
            <a:extLst>
              <a:ext uri="{FF2B5EF4-FFF2-40B4-BE49-F238E27FC236}">
                <a16:creationId xmlns:a16="http://schemas.microsoft.com/office/drawing/2014/main" id="{352E24C7-2D6A-E383-7D88-94BD20F0BA1D}"/>
              </a:ext>
            </a:extLst>
          </p:cNvPr>
          <p:cNvGrpSpPr/>
          <p:nvPr/>
        </p:nvGrpSpPr>
        <p:grpSpPr>
          <a:xfrm>
            <a:off x="8230031" y="5123194"/>
            <a:ext cx="1005560" cy="1005560"/>
            <a:chOff x="4619789" y="4383602"/>
            <a:chExt cx="1005560" cy="1005560"/>
          </a:xfrm>
        </p:grpSpPr>
        <p:sp>
          <p:nvSpPr>
            <p:cNvPr id="170" name="Oval 17">
              <a:extLst>
                <a:ext uri="{FF2B5EF4-FFF2-40B4-BE49-F238E27FC236}">
                  <a16:creationId xmlns:a16="http://schemas.microsoft.com/office/drawing/2014/main" id="{BBDEEE1D-EBF4-FF77-7355-0BAA2F7DCB02}"/>
                </a:ext>
              </a:extLst>
            </p:cNvPr>
            <p:cNvSpPr/>
            <p:nvPr/>
          </p:nvSpPr>
          <p:spPr>
            <a:xfrm>
              <a:off x="4619789" y="4383602"/>
              <a:ext cx="1005560" cy="1005560"/>
            </a:xfrm>
            <a:prstGeom prst="ellipse">
              <a:avLst/>
            </a:prstGeom>
            <a:solidFill>
              <a:schemeClr val="accent4">
                <a:lumMod val="60000"/>
                <a:lumOff val="40000"/>
              </a:schemeClr>
            </a:solidFill>
            <a:ln w="57150">
              <a:solidFill>
                <a:schemeClr val="bg1"/>
              </a:solidFill>
            </a:ln>
            <a:effectLst>
              <a:outerShdw blurRad="279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mn-cs"/>
              </a:endParaRPr>
            </a:p>
          </p:txBody>
        </p:sp>
        <p:sp>
          <p:nvSpPr>
            <p:cNvPr id="171" name="Oval 39">
              <a:extLst>
                <a:ext uri="{FF2B5EF4-FFF2-40B4-BE49-F238E27FC236}">
                  <a16:creationId xmlns:a16="http://schemas.microsoft.com/office/drawing/2014/main" id="{D14C065C-7041-4E94-413D-482DDB68A33C}"/>
                </a:ext>
              </a:extLst>
            </p:cNvPr>
            <p:cNvSpPr/>
            <p:nvPr/>
          </p:nvSpPr>
          <p:spPr>
            <a:xfrm>
              <a:off x="4821378" y="4483439"/>
              <a:ext cx="608558" cy="494014"/>
            </a:xfrm>
            <a:prstGeom prst="ellipse">
              <a:avLst/>
            </a:prstGeom>
            <a:gradFill flip="none" rotWithShape="1">
              <a:gsLst>
                <a:gs pos="0">
                  <a:schemeClr val="bg1">
                    <a:alpha val="40000"/>
                  </a:schemeClr>
                </a:gs>
                <a:gs pos="90000">
                  <a:schemeClr val="bg1">
                    <a:lumMod val="8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73" name="Group 17">
            <a:extLst>
              <a:ext uri="{FF2B5EF4-FFF2-40B4-BE49-F238E27FC236}">
                <a16:creationId xmlns:a16="http://schemas.microsoft.com/office/drawing/2014/main" id="{6CDF94E1-9484-94E5-627C-1CD43D6DC150}"/>
              </a:ext>
            </a:extLst>
          </p:cNvPr>
          <p:cNvGrpSpPr/>
          <p:nvPr/>
        </p:nvGrpSpPr>
        <p:grpSpPr>
          <a:xfrm>
            <a:off x="7599355" y="2040577"/>
            <a:ext cx="482708" cy="482708"/>
            <a:chOff x="2961988" y="3325174"/>
            <a:chExt cx="482708" cy="482708"/>
          </a:xfrm>
          <a:effectLst>
            <a:outerShdw blurRad="50800" dist="203200" dir="2700000" algn="tl" rotWithShape="0">
              <a:prstClr val="black">
                <a:alpha val="16000"/>
              </a:prstClr>
            </a:outerShdw>
          </a:effectLst>
        </p:grpSpPr>
        <p:sp>
          <p:nvSpPr>
            <p:cNvPr id="174" name="Oval 18">
              <a:extLst>
                <a:ext uri="{FF2B5EF4-FFF2-40B4-BE49-F238E27FC236}">
                  <a16:creationId xmlns:a16="http://schemas.microsoft.com/office/drawing/2014/main" id="{5FB4EA23-4E52-9074-6D09-E88D6532A74F}"/>
                </a:ext>
              </a:extLst>
            </p:cNvPr>
            <p:cNvSpPr/>
            <p:nvPr/>
          </p:nvSpPr>
          <p:spPr>
            <a:xfrm>
              <a:off x="2961988" y="3325174"/>
              <a:ext cx="482708" cy="482708"/>
            </a:xfrm>
            <a:prstGeom prst="ellipse">
              <a:avLst/>
            </a:prstGeom>
            <a:solidFill>
              <a:srgbClr val="017A87"/>
            </a:solidFill>
            <a:ln w="76200" cap="flat" cmpd="sng" algn="ctr">
              <a:solidFill>
                <a:sysClr val="window" lastClr="FFFFFF"/>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175" name="Freeform 5">
              <a:extLst>
                <a:ext uri="{FF2B5EF4-FFF2-40B4-BE49-F238E27FC236}">
                  <a16:creationId xmlns:a16="http://schemas.microsoft.com/office/drawing/2014/main" id="{3376A221-6A80-D94A-5C21-69188D38C5ED}"/>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176" name="Group 17">
            <a:extLst>
              <a:ext uri="{FF2B5EF4-FFF2-40B4-BE49-F238E27FC236}">
                <a16:creationId xmlns:a16="http://schemas.microsoft.com/office/drawing/2014/main" id="{1DD98228-D362-B49C-3EA7-8883E6946690}"/>
              </a:ext>
            </a:extLst>
          </p:cNvPr>
          <p:cNvGrpSpPr/>
          <p:nvPr/>
        </p:nvGrpSpPr>
        <p:grpSpPr>
          <a:xfrm>
            <a:off x="8726811" y="2835194"/>
            <a:ext cx="482708" cy="482708"/>
            <a:chOff x="2961988" y="3325174"/>
            <a:chExt cx="482708" cy="482708"/>
          </a:xfrm>
          <a:effectLst>
            <a:outerShdw blurRad="50800" dist="203200" dir="2700000" algn="tl" rotWithShape="0">
              <a:prstClr val="black">
                <a:alpha val="16000"/>
              </a:prstClr>
            </a:outerShdw>
          </a:effectLst>
        </p:grpSpPr>
        <p:sp>
          <p:nvSpPr>
            <p:cNvPr id="177" name="Oval 18">
              <a:extLst>
                <a:ext uri="{FF2B5EF4-FFF2-40B4-BE49-F238E27FC236}">
                  <a16:creationId xmlns:a16="http://schemas.microsoft.com/office/drawing/2014/main" id="{32EE7B0E-286B-EA78-7282-8E61FC2FABFE}"/>
                </a:ext>
              </a:extLst>
            </p:cNvPr>
            <p:cNvSpPr/>
            <p:nvPr/>
          </p:nvSpPr>
          <p:spPr>
            <a:xfrm>
              <a:off x="2961988" y="3325174"/>
              <a:ext cx="482708" cy="482708"/>
            </a:xfrm>
            <a:prstGeom prst="ellipse">
              <a:avLst/>
            </a:prstGeom>
            <a:solidFill>
              <a:srgbClr val="017A87"/>
            </a:solidFill>
            <a:ln w="76200" cap="flat" cmpd="sng" algn="ctr">
              <a:solidFill>
                <a:sysClr val="window" lastClr="FFFFFF"/>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178" name="Freeform 5">
              <a:extLst>
                <a:ext uri="{FF2B5EF4-FFF2-40B4-BE49-F238E27FC236}">
                  <a16:creationId xmlns:a16="http://schemas.microsoft.com/office/drawing/2014/main" id="{1009063C-FCEA-3D0C-8B28-40E6BFE221FB}"/>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179" name="Group 17">
            <a:extLst>
              <a:ext uri="{FF2B5EF4-FFF2-40B4-BE49-F238E27FC236}">
                <a16:creationId xmlns:a16="http://schemas.microsoft.com/office/drawing/2014/main" id="{7B2FA498-3B23-FBEF-F83A-46FE59A49A43}"/>
              </a:ext>
            </a:extLst>
          </p:cNvPr>
          <p:cNvGrpSpPr/>
          <p:nvPr/>
        </p:nvGrpSpPr>
        <p:grpSpPr>
          <a:xfrm>
            <a:off x="8898869" y="4029098"/>
            <a:ext cx="482708" cy="482708"/>
            <a:chOff x="2961988" y="3325174"/>
            <a:chExt cx="482708" cy="482708"/>
          </a:xfrm>
          <a:effectLst>
            <a:outerShdw blurRad="50800" dist="203200" dir="2700000" algn="tl" rotWithShape="0">
              <a:prstClr val="black">
                <a:alpha val="16000"/>
              </a:prstClr>
            </a:outerShdw>
          </a:effectLst>
        </p:grpSpPr>
        <p:sp>
          <p:nvSpPr>
            <p:cNvPr id="180" name="Oval 18">
              <a:extLst>
                <a:ext uri="{FF2B5EF4-FFF2-40B4-BE49-F238E27FC236}">
                  <a16:creationId xmlns:a16="http://schemas.microsoft.com/office/drawing/2014/main" id="{B3CC8ED2-3A62-6EB8-21AC-51235393330F}"/>
                </a:ext>
              </a:extLst>
            </p:cNvPr>
            <p:cNvSpPr/>
            <p:nvPr/>
          </p:nvSpPr>
          <p:spPr>
            <a:xfrm>
              <a:off x="2961988" y="3325174"/>
              <a:ext cx="482708" cy="482708"/>
            </a:xfrm>
            <a:prstGeom prst="ellipse">
              <a:avLst/>
            </a:prstGeom>
            <a:solidFill>
              <a:srgbClr val="017A87"/>
            </a:solidFill>
            <a:ln w="76200" cap="flat" cmpd="sng" algn="ctr">
              <a:solidFill>
                <a:sysClr val="window" lastClr="FFFFFF"/>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181" name="Freeform 5">
              <a:extLst>
                <a:ext uri="{FF2B5EF4-FFF2-40B4-BE49-F238E27FC236}">
                  <a16:creationId xmlns:a16="http://schemas.microsoft.com/office/drawing/2014/main" id="{592794C5-3459-A83B-3A57-4290D26DADD1}"/>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182" name="Group 17">
            <a:extLst>
              <a:ext uri="{FF2B5EF4-FFF2-40B4-BE49-F238E27FC236}">
                <a16:creationId xmlns:a16="http://schemas.microsoft.com/office/drawing/2014/main" id="{0D3C47BB-BDD0-7C3E-B6AE-2782522F53DD}"/>
              </a:ext>
            </a:extLst>
          </p:cNvPr>
          <p:cNvGrpSpPr/>
          <p:nvPr/>
        </p:nvGrpSpPr>
        <p:grpSpPr>
          <a:xfrm>
            <a:off x="8435311" y="5384620"/>
            <a:ext cx="482708" cy="482708"/>
            <a:chOff x="2961988" y="3325174"/>
            <a:chExt cx="482708" cy="482708"/>
          </a:xfrm>
          <a:effectLst>
            <a:outerShdw blurRad="50800" dist="203200" dir="2700000" algn="tl" rotWithShape="0">
              <a:prstClr val="black">
                <a:alpha val="16000"/>
              </a:prstClr>
            </a:outerShdw>
          </a:effectLst>
        </p:grpSpPr>
        <p:sp>
          <p:nvSpPr>
            <p:cNvPr id="183" name="Oval 18">
              <a:extLst>
                <a:ext uri="{FF2B5EF4-FFF2-40B4-BE49-F238E27FC236}">
                  <a16:creationId xmlns:a16="http://schemas.microsoft.com/office/drawing/2014/main" id="{6849B21C-AB95-E9D2-2832-C13D64633FDE}"/>
                </a:ext>
              </a:extLst>
            </p:cNvPr>
            <p:cNvSpPr/>
            <p:nvPr/>
          </p:nvSpPr>
          <p:spPr>
            <a:xfrm>
              <a:off x="2961988" y="3325174"/>
              <a:ext cx="482708" cy="482708"/>
            </a:xfrm>
            <a:prstGeom prst="ellipse">
              <a:avLst/>
            </a:prstGeom>
            <a:solidFill>
              <a:srgbClr val="017A87"/>
            </a:solidFill>
            <a:ln w="76200" cap="flat" cmpd="sng" algn="ctr">
              <a:solidFill>
                <a:sysClr val="window" lastClr="FFFFFF"/>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184" name="Freeform 5">
              <a:extLst>
                <a:ext uri="{FF2B5EF4-FFF2-40B4-BE49-F238E27FC236}">
                  <a16:creationId xmlns:a16="http://schemas.microsoft.com/office/drawing/2014/main" id="{18D5939F-76F3-1BAE-C843-D6600A83660E}"/>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sp>
        <p:nvSpPr>
          <p:cNvPr id="185" name="ZoneTexte 184">
            <a:extLst>
              <a:ext uri="{FF2B5EF4-FFF2-40B4-BE49-F238E27FC236}">
                <a16:creationId xmlns:a16="http://schemas.microsoft.com/office/drawing/2014/main" id="{5C1579C1-CED9-A199-6587-44FB23586156}"/>
              </a:ext>
            </a:extLst>
          </p:cNvPr>
          <p:cNvSpPr txBox="1"/>
          <p:nvPr/>
        </p:nvSpPr>
        <p:spPr>
          <a:xfrm>
            <a:off x="7962158" y="491025"/>
            <a:ext cx="3055205" cy="646331"/>
          </a:xfrm>
          <a:prstGeom prst="rect">
            <a:avLst/>
          </a:prstGeom>
          <a:noFill/>
        </p:spPr>
        <p:txBody>
          <a:bodyPr wrap="square">
            <a:spAutoFit/>
          </a:bodyPr>
          <a:lstStyle/>
          <a:p>
            <a:pPr algn="just"/>
            <a:r>
              <a:rPr lang="fr-FR" dirty="0">
                <a:solidFill>
                  <a:schemeClr val="accent1"/>
                </a:solidFill>
                <a:latin typeface="Cambria" panose="02040503050406030204" pitchFamily="18" charset="0"/>
                <a:ea typeface="Cambria" panose="02040503050406030204" pitchFamily="18" charset="0"/>
              </a:rPr>
              <a:t>Répond des </a:t>
            </a:r>
            <a:r>
              <a:rPr lang="fr-FR" b="1" dirty="0">
                <a:solidFill>
                  <a:schemeClr val="accent1"/>
                </a:solidFill>
                <a:latin typeface="Cambria" panose="02040503050406030204" pitchFamily="18" charset="0"/>
                <a:ea typeface="Cambria" panose="02040503050406030204" pitchFamily="18" charset="0"/>
              </a:rPr>
              <a:t>besoins</a:t>
            </a:r>
            <a:r>
              <a:rPr lang="fr-FR" dirty="0">
                <a:solidFill>
                  <a:schemeClr val="accent1"/>
                </a:solidFill>
                <a:latin typeface="Cambria" panose="02040503050406030204" pitchFamily="18" charset="0"/>
                <a:ea typeface="Cambria" panose="02040503050406030204" pitchFamily="18" charset="0"/>
              </a:rPr>
              <a:t> et des </a:t>
            </a:r>
            <a:r>
              <a:rPr lang="fr-FR" b="1" dirty="0">
                <a:solidFill>
                  <a:schemeClr val="accent1"/>
                </a:solidFill>
                <a:latin typeface="Cambria" panose="02040503050406030204" pitchFamily="18" charset="0"/>
                <a:ea typeface="Cambria" panose="02040503050406030204" pitchFamily="18" charset="0"/>
              </a:rPr>
              <a:t>objectifs</a:t>
            </a:r>
            <a:r>
              <a:rPr lang="fr-FR" dirty="0">
                <a:solidFill>
                  <a:schemeClr val="accent1"/>
                </a:solidFill>
                <a:latin typeface="Cambria" panose="02040503050406030204" pitchFamily="18" charset="0"/>
                <a:ea typeface="Cambria" panose="02040503050406030204" pitchFamily="18" charset="0"/>
              </a:rPr>
              <a:t> stratégiques</a:t>
            </a:r>
          </a:p>
        </p:txBody>
      </p:sp>
      <p:sp>
        <p:nvSpPr>
          <p:cNvPr id="186" name="ZoneTexte 185">
            <a:extLst>
              <a:ext uri="{FF2B5EF4-FFF2-40B4-BE49-F238E27FC236}">
                <a16:creationId xmlns:a16="http://schemas.microsoft.com/office/drawing/2014/main" id="{E1DA4AD1-D9E7-072C-23E1-34D943FD9278}"/>
              </a:ext>
            </a:extLst>
          </p:cNvPr>
          <p:cNvSpPr txBox="1"/>
          <p:nvPr/>
        </p:nvSpPr>
        <p:spPr>
          <a:xfrm>
            <a:off x="5584032" y="3749007"/>
            <a:ext cx="1624341" cy="877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700" b="1" dirty="0">
                <a:solidFill>
                  <a:prstClr val="white"/>
                </a:solidFill>
                <a:latin typeface="Cambria" panose="02040503050406030204" pitchFamily="18" charset="0"/>
                <a:ea typeface="Cambria" panose="02040503050406030204" pitchFamily="18" charset="0"/>
              </a:rPr>
              <a:t>Projet de R&amp;D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700" b="1" dirty="0">
                <a:solidFill>
                  <a:prstClr val="white"/>
                </a:solidFill>
                <a:latin typeface="Cambria" panose="02040503050406030204" pitchFamily="18" charset="0"/>
                <a:ea typeface="Cambria" panose="02040503050406030204" pitchFamily="18" charset="0"/>
              </a:rPr>
              <a:t>et d’innovation</a:t>
            </a:r>
            <a:endParaRPr kumimoji="0" lang="en" sz="17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87" name="Ellipse 186">
            <a:extLst>
              <a:ext uri="{FF2B5EF4-FFF2-40B4-BE49-F238E27FC236}">
                <a16:creationId xmlns:a16="http://schemas.microsoft.com/office/drawing/2014/main" id="{07B37F0B-70AA-8F63-321D-041A5F3BDC3D}"/>
              </a:ext>
            </a:extLst>
          </p:cNvPr>
          <p:cNvSpPr/>
          <p:nvPr/>
        </p:nvSpPr>
        <p:spPr>
          <a:xfrm>
            <a:off x="142872" y="5846864"/>
            <a:ext cx="407111" cy="441656"/>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8" name="Ellipse 187">
            <a:extLst>
              <a:ext uri="{FF2B5EF4-FFF2-40B4-BE49-F238E27FC236}">
                <a16:creationId xmlns:a16="http://schemas.microsoft.com/office/drawing/2014/main" id="{C75F30A0-B46B-E4F3-417D-1BB9294D0F7B}"/>
              </a:ext>
            </a:extLst>
          </p:cNvPr>
          <p:cNvSpPr/>
          <p:nvPr/>
        </p:nvSpPr>
        <p:spPr>
          <a:xfrm>
            <a:off x="5549155" y="2370228"/>
            <a:ext cx="407111" cy="458267"/>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9" name="ZoneTexte 188">
            <a:extLst>
              <a:ext uri="{FF2B5EF4-FFF2-40B4-BE49-F238E27FC236}">
                <a16:creationId xmlns:a16="http://schemas.microsoft.com/office/drawing/2014/main" id="{AEBCB444-9FD2-1F6F-F7B4-628A73C1198C}"/>
              </a:ext>
            </a:extLst>
          </p:cNvPr>
          <p:cNvSpPr txBox="1"/>
          <p:nvPr/>
        </p:nvSpPr>
        <p:spPr>
          <a:xfrm>
            <a:off x="931506" y="5894904"/>
            <a:ext cx="4718438" cy="369332"/>
          </a:xfrm>
          <a:prstGeom prst="rect">
            <a:avLst/>
          </a:prstGeom>
          <a:noFill/>
        </p:spPr>
        <p:txBody>
          <a:bodyPr wrap="square">
            <a:spAutoFit/>
          </a:bodyPr>
          <a:lstStyle/>
          <a:p>
            <a:r>
              <a:rPr lang="fr-FR" dirty="0">
                <a:latin typeface="Cambria" panose="02040503050406030204" pitchFamily="18" charset="0"/>
                <a:ea typeface="Cambria" panose="02040503050406030204" pitchFamily="18" charset="0"/>
              </a:rPr>
              <a:t>Objectif cible du projet de R&amp;D et d’innovation</a:t>
            </a:r>
            <a:endParaRPr lang="fr-FR" dirty="0">
              <a:solidFill>
                <a:schemeClr val="accent6"/>
              </a:solidFill>
              <a:latin typeface="Cambria" panose="02040503050406030204" pitchFamily="18" charset="0"/>
              <a:ea typeface="Cambria" panose="02040503050406030204" pitchFamily="18" charset="0"/>
            </a:endParaRPr>
          </a:p>
        </p:txBody>
      </p:sp>
      <p:sp>
        <p:nvSpPr>
          <p:cNvPr id="190" name="ZoneTexte 189">
            <a:extLst>
              <a:ext uri="{FF2B5EF4-FFF2-40B4-BE49-F238E27FC236}">
                <a16:creationId xmlns:a16="http://schemas.microsoft.com/office/drawing/2014/main" id="{AB72900D-2240-E658-2AFE-063965795DFB}"/>
              </a:ext>
            </a:extLst>
          </p:cNvPr>
          <p:cNvSpPr txBox="1"/>
          <p:nvPr/>
        </p:nvSpPr>
        <p:spPr>
          <a:xfrm>
            <a:off x="9374367" y="2256340"/>
            <a:ext cx="2743199" cy="369332"/>
          </a:xfrm>
          <a:prstGeom prst="rect">
            <a:avLst/>
          </a:prstGeom>
          <a:noFill/>
        </p:spPr>
        <p:txBody>
          <a:bodyPr wrap="square">
            <a:spAutoFit/>
          </a:bodyPr>
          <a:lstStyle/>
          <a:p>
            <a:pPr algn="just"/>
            <a:r>
              <a:rPr lang="fr-FR" b="1" dirty="0">
                <a:solidFill>
                  <a:schemeClr val="accent2"/>
                </a:solidFill>
                <a:latin typeface="Cambria" panose="02040503050406030204" pitchFamily="18" charset="0"/>
                <a:ea typeface="Cambria" panose="02040503050406030204" pitchFamily="18" charset="0"/>
              </a:rPr>
              <a:t>Prise de risque</a:t>
            </a:r>
          </a:p>
        </p:txBody>
      </p:sp>
      <p:cxnSp>
        <p:nvCxnSpPr>
          <p:cNvPr id="192" name="Connecteur droit avec flèche 191">
            <a:extLst>
              <a:ext uri="{FF2B5EF4-FFF2-40B4-BE49-F238E27FC236}">
                <a16:creationId xmlns:a16="http://schemas.microsoft.com/office/drawing/2014/main" id="{9C9A2066-67A6-BDE2-A937-286679905E56}"/>
              </a:ext>
            </a:extLst>
          </p:cNvPr>
          <p:cNvCxnSpPr>
            <a:cxnSpLocks/>
          </p:cNvCxnSpPr>
          <p:nvPr/>
        </p:nvCxnSpPr>
        <p:spPr>
          <a:xfrm>
            <a:off x="1115311" y="4107164"/>
            <a:ext cx="1695112" cy="163288"/>
          </a:xfrm>
          <a:prstGeom prst="straightConnector1">
            <a:avLst/>
          </a:prstGeom>
          <a:ln w="28575">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4" name="ZoneTexte 193">
            <a:extLst>
              <a:ext uri="{FF2B5EF4-FFF2-40B4-BE49-F238E27FC236}">
                <a16:creationId xmlns:a16="http://schemas.microsoft.com/office/drawing/2014/main" id="{D136EDC8-7835-D667-E551-5C7F15AF2DB6}"/>
              </a:ext>
            </a:extLst>
          </p:cNvPr>
          <p:cNvSpPr txBox="1"/>
          <p:nvPr/>
        </p:nvSpPr>
        <p:spPr>
          <a:xfrm>
            <a:off x="9641802" y="3772891"/>
            <a:ext cx="2391764" cy="646331"/>
          </a:xfrm>
          <a:prstGeom prst="rect">
            <a:avLst/>
          </a:prstGeom>
          <a:noFill/>
        </p:spPr>
        <p:txBody>
          <a:bodyPr wrap="square">
            <a:spAutoFit/>
          </a:bodyPr>
          <a:lstStyle/>
          <a:p>
            <a:pPr algn="just"/>
            <a:r>
              <a:rPr lang="fr-FR" b="1" dirty="0">
                <a:solidFill>
                  <a:schemeClr val="tx1">
                    <a:lumMod val="50000"/>
                    <a:lumOff val="50000"/>
                  </a:schemeClr>
                </a:solidFill>
                <a:latin typeface="Cambria" panose="02040503050406030204" pitchFamily="18" charset="0"/>
                <a:ea typeface="Cambria" panose="02040503050406030204" pitchFamily="18" charset="0"/>
              </a:rPr>
              <a:t>Originalité</a:t>
            </a:r>
            <a:r>
              <a:rPr lang="fr-FR" dirty="0">
                <a:solidFill>
                  <a:schemeClr val="tx1">
                    <a:lumMod val="50000"/>
                    <a:lumOff val="50000"/>
                  </a:schemeClr>
                </a:solidFill>
                <a:latin typeface="Cambria" panose="02040503050406030204" pitchFamily="18" charset="0"/>
                <a:ea typeface="Cambria" panose="02040503050406030204" pitchFamily="18" charset="0"/>
              </a:rPr>
              <a:t> (Innovations)</a:t>
            </a:r>
          </a:p>
        </p:txBody>
      </p:sp>
      <p:sp>
        <p:nvSpPr>
          <p:cNvPr id="195" name="ZoneTexte 194">
            <a:extLst>
              <a:ext uri="{FF2B5EF4-FFF2-40B4-BE49-F238E27FC236}">
                <a16:creationId xmlns:a16="http://schemas.microsoft.com/office/drawing/2014/main" id="{A5A6E5DB-69A8-C5E7-4D04-7070CAE2F8D9}"/>
              </a:ext>
            </a:extLst>
          </p:cNvPr>
          <p:cNvSpPr txBox="1"/>
          <p:nvPr/>
        </p:nvSpPr>
        <p:spPr>
          <a:xfrm>
            <a:off x="9323143" y="5405663"/>
            <a:ext cx="2743199" cy="923330"/>
          </a:xfrm>
          <a:prstGeom prst="rect">
            <a:avLst/>
          </a:prstGeom>
          <a:noFill/>
        </p:spPr>
        <p:txBody>
          <a:bodyPr wrap="square">
            <a:spAutoFit/>
          </a:bodyPr>
          <a:lstStyle/>
          <a:p>
            <a:pPr algn="just"/>
            <a:r>
              <a:rPr lang="fr-FR" b="1" dirty="0">
                <a:solidFill>
                  <a:srgbClr val="FFC000"/>
                </a:solidFill>
                <a:latin typeface="Cambria" panose="02040503050406030204" pitchFamily="18" charset="0"/>
                <a:ea typeface="Cambria" panose="02040503050406030204" pitchFamily="18" charset="0"/>
              </a:rPr>
              <a:t>Retombées</a:t>
            </a:r>
            <a:r>
              <a:rPr lang="fr-FR" dirty="0">
                <a:solidFill>
                  <a:srgbClr val="FFC000"/>
                </a:solidFill>
                <a:latin typeface="Cambria" panose="02040503050406030204" pitchFamily="18" charset="0"/>
                <a:ea typeface="Cambria" panose="02040503050406030204" pitchFamily="18" charset="0"/>
              </a:rPr>
              <a:t> </a:t>
            </a:r>
          </a:p>
          <a:p>
            <a:pPr algn="just"/>
            <a:r>
              <a:rPr lang="fr-FR" dirty="0">
                <a:solidFill>
                  <a:srgbClr val="FFC000"/>
                </a:solidFill>
                <a:latin typeface="Cambria" panose="02040503050406030204" pitchFamily="18" charset="0"/>
                <a:ea typeface="Cambria" panose="02040503050406030204" pitchFamily="18" charset="0"/>
              </a:rPr>
              <a:t>et concrètes </a:t>
            </a:r>
            <a:r>
              <a:rPr lang="fr-FR" b="1" dirty="0">
                <a:solidFill>
                  <a:srgbClr val="FFC000"/>
                </a:solidFill>
                <a:latin typeface="Cambria" panose="02040503050406030204" pitchFamily="18" charset="0"/>
                <a:ea typeface="Cambria" panose="02040503050406030204" pitchFamily="18" charset="0"/>
              </a:rPr>
              <a:t>Impacts</a:t>
            </a:r>
            <a:r>
              <a:rPr lang="fr-FR" dirty="0">
                <a:solidFill>
                  <a:srgbClr val="FFC000"/>
                </a:solidFill>
                <a:latin typeface="Cambria" panose="02040503050406030204" pitchFamily="18" charset="0"/>
                <a:ea typeface="Cambria" panose="02040503050406030204" pitchFamily="18" charset="0"/>
              </a:rPr>
              <a:t> &amp; d’exploitation </a:t>
            </a:r>
          </a:p>
        </p:txBody>
      </p:sp>
      <p:cxnSp>
        <p:nvCxnSpPr>
          <p:cNvPr id="199" name="Connecteur droit avec flèche 198">
            <a:extLst>
              <a:ext uri="{FF2B5EF4-FFF2-40B4-BE49-F238E27FC236}">
                <a16:creationId xmlns:a16="http://schemas.microsoft.com/office/drawing/2014/main" id="{C67B42C7-0685-D1B0-EF12-543AFFD1A260}"/>
              </a:ext>
            </a:extLst>
          </p:cNvPr>
          <p:cNvCxnSpPr>
            <a:cxnSpLocks/>
          </p:cNvCxnSpPr>
          <p:nvPr/>
        </p:nvCxnSpPr>
        <p:spPr>
          <a:xfrm flipV="1">
            <a:off x="2471686" y="2584122"/>
            <a:ext cx="3077469" cy="30857"/>
          </a:xfrm>
          <a:prstGeom prst="straightConnector1">
            <a:avLst/>
          </a:prstGeom>
          <a:ln w="28575">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2" name="Connecteur droit avec flèche 201">
            <a:extLst>
              <a:ext uri="{FF2B5EF4-FFF2-40B4-BE49-F238E27FC236}">
                <a16:creationId xmlns:a16="http://schemas.microsoft.com/office/drawing/2014/main" id="{99DB0431-4CB7-D121-E56A-A99B3912E03E}"/>
              </a:ext>
            </a:extLst>
          </p:cNvPr>
          <p:cNvCxnSpPr>
            <a:cxnSpLocks/>
          </p:cNvCxnSpPr>
          <p:nvPr/>
        </p:nvCxnSpPr>
        <p:spPr>
          <a:xfrm>
            <a:off x="109392" y="6632346"/>
            <a:ext cx="826556" cy="0"/>
          </a:xfrm>
          <a:prstGeom prst="straightConnector1">
            <a:avLst/>
          </a:prstGeom>
          <a:ln w="28575">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4" name="ZoneTexte 203">
            <a:extLst>
              <a:ext uri="{FF2B5EF4-FFF2-40B4-BE49-F238E27FC236}">
                <a16:creationId xmlns:a16="http://schemas.microsoft.com/office/drawing/2014/main" id="{9BF62060-DAAD-3ED8-A12C-7E30650AAEF4}"/>
              </a:ext>
            </a:extLst>
          </p:cNvPr>
          <p:cNvSpPr txBox="1"/>
          <p:nvPr/>
        </p:nvSpPr>
        <p:spPr>
          <a:xfrm>
            <a:off x="971767" y="6398390"/>
            <a:ext cx="4718438" cy="369332"/>
          </a:xfrm>
          <a:prstGeom prst="rect">
            <a:avLst/>
          </a:prstGeom>
          <a:noFill/>
        </p:spPr>
        <p:txBody>
          <a:bodyPr wrap="square">
            <a:spAutoFit/>
          </a:bodyPr>
          <a:lstStyle/>
          <a:p>
            <a:r>
              <a:rPr lang="fr-FR" dirty="0">
                <a:latin typeface="Cambria" panose="02040503050406030204" pitchFamily="18" charset="0"/>
                <a:ea typeface="Cambria" panose="02040503050406030204" pitchFamily="18" charset="0"/>
              </a:rPr>
              <a:t>Gain financier et temporel</a:t>
            </a:r>
            <a:endParaRPr lang="fr-FR" dirty="0">
              <a:solidFill>
                <a:schemeClr val="accent6"/>
              </a:solidFill>
              <a:latin typeface="Cambria" panose="02040503050406030204" pitchFamily="18" charset="0"/>
              <a:ea typeface="Cambria" panose="02040503050406030204" pitchFamily="18" charset="0"/>
            </a:endParaRPr>
          </a:p>
        </p:txBody>
      </p:sp>
      <p:pic>
        <p:nvPicPr>
          <p:cNvPr id="5" name="Graphique 4" descr="Radioactif contour">
            <a:extLst>
              <a:ext uri="{FF2B5EF4-FFF2-40B4-BE49-F238E27FC236}">
                <a16:creationId xmlns:a16="http://schemas.microsoft.com/office/drawing/2014/main" id="{0E1E39AD-36C8-2320-2B8C-4BACF4FC86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70672" y="1889868"/>
            <a:ext cx="914400" cy="914400"/>
          </a:xfrm>
          <a:prstGeom prst="rect">
            <a:avLst/>
          </a:prstGeom>
        </p:spPr>
      </p:pic>
      <p:pic>
        <p:nvPicPr>
          <p:cNvPr id="7" name="Graphique 6" descr="Lumières allumées contour">
            <a:extLst>
              <a:ext uri="{FF2B5EF4-FFF2-40B4-BE49-F238E27FC236}">
                <a16:creationId xmlns:a16="http://schemas.microsoft.com/office/drawing/2014/main" id="{2C67A75A-C75D-50F2-8EC0-3E17131153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19166" y="3447064"/>
            <a:ext cx="914400" cy="914400"/>
          </a:xfrm>
          <a:prstGeom prst="rect">
            <a:avLst/>
          </a:prstGeom>
        </p:spPr>
      </p:pic>
      <p:pic>
        <p:nvPicPr>
          <p:cNvPr id="11" name="Graphique 10" descr="Cible contour">
            <a:extLst>
              <a:ext uri="{FF2B5EF4-FFF2-40B4-BE49-F238E27FC236}">
                <a16:creationId xmlns:a16="http://schemas.microsoft.com/office/drawing/2014/main" id="{5EB0A22F-12AD-994D-C039-330CD6D963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14991" y="563342"/>
            <a:ext cx="914400" cy="914400"/>
          </a:xfrm>
          <a:prstGeom prst="rect">
            <a:avLst/>
          </a:prstGeom>
        </p:spPr>
      </p:pic>
      <p:pic>
        <p:nvPicPr>
          <p:cNvPr id="13" name="Graphique 12" descr="Faire onduler contour">
            <a:extLst>
              <a:ext uri="{FF2B5EF4-FFF2-40B4-BE49-F238E27FC236}">
                <a16:creationId xmlns:a16="http://schemas.microsoft.com/office/drawing/2014/main" id="{EF50C084-72FE-3FDE-C7FB-27E4EDF4915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01278" y="5014170"/>
            <a:ext cx="914400" cy="914400"/>
          </a:xfrm>
          <a:prstGeom prst="rect">
            <a:avLst/>
          </a:prstGeom>
        </p:spPr>
      </p:pic>
      <p:sp>
        <p:nvSpPr>
          <p:cNvPr id="3" name="Espace réservé du numéro de diapositive 3">
            <a:extLst>
              <a:ext uri="{FF2B5EF4-FFF2-40B4-BE49-F238E27FC236}">
                <a16:creationId xmlns:a16="http://schemas.microsoft.com/office/drawing/2014/main" id="{3B0EFE8C-43E2-0A83-C61B-98BDFC5D854C}"/>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7A26BC6-3AD6-4031-B39F-1DDABC68D122}" type="slidenum">
              <a:rPr lang="fr-FR" smtClean="0"/>
              <a:pPr>
                <a:defRPr/>
              </a:pPr>
              <a:t>9</a:t>
            </a:fld>
            <a:endParaRPr lang="fr-FR" dirty="0">
              <a:solidFill>
                <a:prstClr val="black">
                  <a:tint val="75000"/>
                </a:prst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791630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4.2.6220"/>
  <p:tag name="SLIDO_PRESENTATION_ID" val="79e23c90-8096-4807-8a35-2a623ed55a1c"/>
  <p:tag name="SLIDO_EVENT_UUID" val="c65d7eac-cc59-4440-9a3b-7edd374a1480"/>
  <p:tag name="SLIDO_EVENT_SECTION_UUID" val="bebace16-a6b4-4df6-9060-0ce7a69a7583"/>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NDI4OTM1MjR9"/>
  <p:tag name="SLIDO_TYPE" val="SlidoPoll"/>
  <p:tag name="SLIDO_POLL_UUID" val="d0d95230-7892-481a-9856-d3e8873d0c04"/>
  <p:tag name="SLIDO_TIMELINE" val="W3sicG9sbFF1ZXN0aW9uVXVpZCI6IjVkODNhZTg5LTM4YzItNDY1Yi1hODkwLWE3ZGI4OWI1N2Q5MS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title"/>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5.xml><?xml version="1.0" encoding="utf-8"?>
<p:tagLst xmlns:a="http://schemas.openxmlformats.org/drawingml/2006/main" xmlns:r="http://schemas.openxmlformats.org/officeDocument/2006/relationships" xmlns:p="http://schemas.openxmlformats.org/presentationml/2006/main">
  <p:tag name="SLIDO_METADATA" val="eyJUaW1lc3RhbXAiOjE3NDI4MzkwNzh9"/>
  <p:tag name="SLIDO_TYPE" val="SlidoPoll"/>
  <p:tag name="SLIDO_POLL_UUID" val="587138eb-f0e0-42b7-b2b6-5cc74a7b6e8d"/>
  <p:tag name="SLIDO_TIMELINE" val="W3sicG9sbFF1ZXN0aW9uVXVpZCI6IjM1YTljNzM3LTgwNDItNGIzOS05Y2IyLWEyNjUwMjlhZjllNCIsInNob3dSZXN1bHRzIjp0cnVlLCJzaG93Q29ycmVjdEFuc3dlcnMiOmZhbHNlLCJ2b3RpbmdMb2NrZWQiOmZhbHNlfV0="/>
</p:tagLst>
</file>

<file path=ppt/tags/tag6.xml><?xml version="1.0" encoding="utf-8"?>
<p:tagLst xmlns:a="http://schemas.openxmlformats.org/drawingml/2006/main" xmlns:r="http://schemas.openxmlformats.org/officeDocument/2006/relationships" xmlns:p="http://schemas.openxmlformats.org/presentationml/2006/main">
  <p:tag name="SLIDO_ELEMENT" val="title"/>
</p:tagLst>
</file>

<file path=ppt/tags/tag7.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Rating"/>
</p:tagLst>
</file>

<file path=ppt/tags/tag8.xml><?xml version="1.0" encoding="utf-8"?>
<p:tagLst xmlns:a="http://schemas.openxmlformats.org/drawingml/2006/main" xmlns:r="http://schemas.openxmlformats.org/officeDocument/2006/relationships" xmlns:p="http://schemas.openxmlformats.org/presentationml/2006/main">
  <p:tag name="SLIDO_METADATA" val="eyJUaW1lc3RhbXAiOjE3NDI4OTQ0Mjl9"/>
  <p:tag name="SLIDO_TYPE" val="SlidoPoll"/>
  <p:tag name="SLIDO_POLL_UUID" val="79d7176c-8e3b-4a5f-ba9e-02be4fb47fbb"/>
  <p:tag name="SLIDO_TIMELINE" val="W3sicG9sbFF1ZXN0aW9uVXVpZCI6ImRmODllMjg0LWU1ODItNDAzNy05ZDk5LWUyZTc0NWZhZWE5NSIsInNob3dSZXN1bHRzIjpmYWxzZSwic2hvd0NvcnJlY3RBbnN3ZXJzIjpmYWxzZSwidm90aW5nTG9ja2VkIjpmYWxzZX0seyJwb2xsUXVlc3Rpb25VdWlkIjoiZGY4OWUyODQtZTU4Mi00MDM3LTlkOTktZTJlNzQ1ZmFlYTk1Iiwic2hvd1Jlc3VsdHMiOnRydWUsInNob3dDb3JyZWN0QW5zd2VycyI6ZmFsc2UsInZvdGluZ0xvY2tlZCI6ZmFsc2V9XQ=="/>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38351</TotalTime>
  <Words>7547</Words>
  <Application>Microsoft Office PowerPoint</Application>
  <PresentationFormat>Grand écran</PresentationFormat>
  <Paragraphs>733</Paragraphs>
  <Slides>42</Slides>
  <Notes>18</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42</vt:i4>
      </vt:variant>
    </vt:vector>
  </HeadingPairs>
  <TitlesOfParts>
    <vt:vector size="56" baseType="lpstr">
      <vt:lpstr>Aptos</vt:lpstr>
      <vt:lpstr>Arial</vt:lpstr>
      <vt:lpstr>Arial Black</vt:lpstr>
      <vt:lpstr>Brush Script MT</vt:lpstr>
      <vt:lpstr>Calibri</vt:lpstr>
      <vt:lpstr>Calibri Light</vt:lpstr>
      <vt:lpstr>Cambria</vt:lpstr>
      <vt:lpstr>inherit</vt:lpstr>
      <vt:lpstr>Marianne</vt:lpstr>
      <vt:lpstr>NavalGroup Sans</vt:lpstr>
      <vt:lpstr>Open Sans</vt:lpstr>
      <vt:lpstr>Times New Roman</vt:lpstr>
      <vt:lpstr>Wingdings</vt:lpstr>
      <vt:lpstr>Thème Office</vt:lpstr>
      <vt:lpstr>Présentation PowerPoint</vt:lpstr>
      <vt:lpstr>Contexte </vt:lpstr>
      <vt:lpstr>Les intervenants</vt:lpstr>
      <vt:lpstr>Présentation PowerPoint</vt:lpstr>
      <vt:lpstr>Objectif de ce webinaire</vt:lpstr>
      <vt:lpstr>Plan du webinaire</vt:lpstr>
      <vt:lpstr>Présentation PowerPoint</vt:lpstr>
      <vt:lpstr>Pourquoi recourir aux programmes UE ?</vt:lpstr>
      <vt:lpstr>Introduction (tous programmes)</vt:lpstr>
      <vt:lpstr>Présentation PowerPoint</vt:lpstr>
      <vt:lpstr>Niveau de maturité (TRL)</vt:lpstr>
      <vt:lpstr>Les programmes européens à retenir pour la R&amp;D</vt:lpstr>
      <vt:lpstr>Le cadre de la coopération Algérie-Europe</vt:lpstr>
      <vt:lpstr>Positionnement des programmes</vt:lpstr>
      <vt:lpstr>Le programme phare de la R&amp;D EU</vt:lpstr>
      <vt:lpstr>HEU : Un financement généreux</vt:lpstr>
      <vt:lpstr>HEU : Priorités du cluster 6 (CL6)</vt:lpstr>
      <vt:lpstr>HEU : Typologie des projets CL6</vt:lpstr>
      <vt:lpstr>PRIMA : Présentation</vt:lpstr>
      <vt:lpstr>PRIMA : Typologie des projets</vt:lpstr>
      <vt:lpstr>Interreg Next Med : Présentation</vt:lpstr>
      <vt:lpstr>Interreg Next Med : Priorités</vt:lpstr>
      <vt:lpstr>Présentation PowerPoint</vt:lpstr>
      <vt:lpstr>Présentation PowerPoint</vt:lpstr>
      <vt:lpstr>Les programmes européens à retenir pour la mobilité</vt:lpstr>
      <vt:lpstr>Et la mobilité?</vt:lpstr>
      <vt:lpstr>Le programme Erasmus+</vt:lpstr>
      <vt:lpstr>Autre programme spécifique</vt:lpstr>
      <vt:lpstr>Cartographie des instruments sur l’économie bleue</vt:lpstr>
      <vt:lpstr>Réseautage et intégration dans un consortium</vt:lpstr>
      <vt:lpstr>Réseautage et intégration dans un consortium</vt:lpstr>
      <vt:lpstr>Réseautage et intégration dans un consortium (1/3)</vt:lpstr>
      <vt:lpstr>Réseautage et intégration dans un consortium (2/3)</vt:lpstr>
      <vt:lpstr>Réseautage et intégration dans un consortium (3/3)</vt:lpstr>
      <vt:lpstr>En vous remerciant  de votre participation !</vt:lpstr>
      <vt:lpstr>Présentation PowerPoint</vt:lpstr>
      <vt:lpstr>En vous remerciant  de votre participation !</vt:lpstr>
      <vt:lpstr>INTERREG</vt:lpstr>
      <vt:lpstr>MSCA (Pilier 1)</vt:lpstr>
      <vt:lpstr>PRIMA</vt:lpstr>
      <vt:lpstr>National Contact Point Algérie</vt:lpstr>
      <vt:lpstr>Pr. Boudour Mohamed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Programme EB</dc:title>
  <dc:creator>Réda ALLAL</dc:creator>
  <cp:lastModifiedBy>Philippe Dubois</cp:lastModifiedBy>
  <cp:revision>787</cp:revision>
  <dcterms:created xsi:type="dcterms:W3CDTF">2022-11-07T16:15:36Z</dcterms:created>
  <dcterms:modified xsi:type="dcterms:W3CDTF">2025-03-27T13:21:39Z</dcterms:modified>
</cp:coreProperties>
</file>