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9" r:id="rId2"/>
    <p:sldId id="330" r:id="rId3"/>
    <p:sldId id="334" r:id="rId4"/>
    <p:sldId id="329" r:id="rId5"/>
    <p:sldId id="322" r:id="rId6"/>
    <p:sldId id="337" r:id="rId7"/>
    <p:sldId id="352" r:id="rId8"/>
    <p:sldId id="363" r:id="rId9"/>
    <p:sldId id="339" r:id="rId10"/>
    <p:sldId id="340" r:id="rId11"/>
    <p:sldId id="351" r:id="rId12"/>
    <p:sldId id="338" r:id="rId13"/>
    <p:sldId id="371" r:id="rId14"/>
    <p:sldId id="372" r:id="rId15"/>
    <p:sldId id="367" r:id="rId16"/>
    <p:sldId id="354" r:id="rId17"/>
    <p:sldId id="368" r:id="rId18"/>
    <p:sldId id="374" r:id="rId19"/>
    <p:sldId id="375" r:id="rId20"/>
    <p:sldId id="376" r:id="rId21"/>
    <p:sldId id="366" r:id="rId22"/>
    <p:sldId id="369" r:id="rId23"/>
    <p:sldId id="357" r:id="rId24"/>
    <p:sldId id="370" r:id="rId25"/>
    <p:sldId id="358" r:id="rId26"/>
    <p:sldId id="348" r:id="rId27"/>
    <p:sldId id="365" r:id="rId28"/>
    <p:sldId id="359" r:id="rId29"/>
    <p:sldId id="356" r:id="rId30"/>
    <p:sldId id="343" r:id="rId31"/>
    <p:sldId id="344" r:id="rId32"/>
    <p:sldId id="350" r:id="rId33"/>
    <p:sldId id="377" r:id="rId34"/>
    <p:sldId id="379" r:id="rId35"/>
    <p:sldId id="310" r:id="rId36"/>
    <p:sldId id="361" r:id="rId37"/>
  </p:sldIdLst>
  <p:sldSz cx="12192000" cy="6858000"/>
  <p:notesSz cx="6858000" cy="9144000"/>
  <p:custDataLst>
    <p:tags r:id="rId3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" y="9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2F06C-840F-4F22-8FBC-7D1A0F804A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1CE536-EC20-4B53-8D56-B740F71C9A1B}">
      <dgm:prSet phldrT="[Texte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fr-FR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Individuelle</a:t>
          </a:r>
        </a:p>
      </dgm:t>
    </dgm:pt>
    <dgm:pt modelId="{7B2ADF57-15FD-4AE0-B3F4-25CE49053152}" type="parTrans" cxnId="{BB6B9EDD-A3FE-4C65-870A-B7FF55A6738B}">
      <dgm:prSet/>
      <dgm:spPr/>
      <dgm:t>
        <a:bodyPr/>
        <a:lstStyle/>
        <a:p>
          <a:endParaRPr lang="en-GB"/>
        </a:p>
      </dgm:t>
    </dgm:pt>
    <dgm:pt modelId="{8E536DE1-F0FA-41A0-967B-2DA5DD15FFDC}" type="sibTrans" cxnId="{BB6B9EDD-A3FE-4C65-870A-B7FF55A6738B}">
      <dgm:prSet/>
      <dgm:spPr/>
      <dgm:t>
        <a:bodyPr/>
        <a:lstStyle/>
        <a:p>
          <a:endParaRPr lang="fr-FR" noProof="0" dirty="0"/>
        </a:p>
      </dgm:t>
    </dgm:pt>
    <dgm:pt modelId="{1C16FAFD-B2BC-44C4-90AF-FFA848144102}">
      <dgm:prSet phldrT="[Texte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noProof="0" dirty="0"/>
            <a:t>Concertation</a:t>
          </a:r>
        </a:p>
      </dgm:t>
    </dgm:pt>
    <dgm:pt modelId="{439C4503-A0FA-48B9-B1AB-401F578F54C6}" type="parTrans" cxnId="{1CC7BFAE-F4A9-40AF-B131-E1A397563AB0}">
      <dgm:prSet/>
      <dgm:spPr/>
      <dgm:t>
        <a:bodyPr/>
        <a:lstStyle/>
        <a:p>
          <a:endParaRPr lang="en-GB"/>
        </a:p>
      </dgm:t>
    </dgm:pt>
    <dgm:pt modelId="{80A4BBEB-2210-43C6-AB6D-E84592080487}" type="sibTrans" cxnId="{1CC7BFAE-F4A9-40AF-B131-E1A397563AB0}">
      <dgm:prSet/>
      <dgm:spPr/>
      <dgm:t>
        <a:bodyPr/>
        <a:lstStyle/>
        <a:p>
          <a:endParaRPr lang="fr-FR" noProof="0" dirty="0"/>
        </a:p>
      </dgm:t>
    </dgm:pt>
    <dgm:pt modelId="{1A8E1E14-C694-4A2C-B01C-2BD57FD54F84}">
      <dgm:prSet phldrT="[Texte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fr-FR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Rapport</a:t>
          </a:r>
          <a:r>
            <a:rPr lang="fr-FR" sz="1800" kern="1200" noProof="0" dirty="0"/>
            <a:t> d’évaluation</a:t>
          </a:r>
        </a:p>
      </dgm:t>
    </dgm:pt>
    <dgm:pt modelId="{6A362E21-6707-4AF9-8037-2EA167F38CC0}" type="parTrans" cxnId="{9C456E1F-311B-4C5F-99F7-A6FE34991145}">
      <dgm:prSet/>
      <dgm:spPr/>
      <dgm:t>
        <a:bodyPr/>
        <a:lstStyle/>
        <a:p>
          <a:endParaRPr lang="en-GB"/>
        </a:p>
      </dgm:t>
    </dgm:pt>
    <dgm:pt modelId="{FDF9F4CC-1B1B-403B-AADC-3648DF9F55DB}" type="sibTrans" cxnId="{9C456E1F-311B-4C5F-99F7-A6FE34991145}">
      <dgm:prSet/>
      <dgm:spPr/>
      <dgm:t>
        <a:bodyPr/>
        <a:lstStyle/>
        <a:p>
          <a:endParaRPr lang="fr-FR" noProof="0" dirty="0"/>
        </a:p>
      </dgm:t>
    </dgm:pt>
    <dgm:pt modelId="{38E82FC3-FA65-4C0F-B7D9-9A59A83C274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fr-FR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Synthèse</a:t>
          </a:r>
          <a:r>
            <a:rPr lang="fr-FR" sz="1800" kern="1200" noProof="0" dirty="0"/>
            <a:t> pour le candidat</a:t>
          </a:r>
        </a:p>
      </dgm:t>
    </dgm:pt>
    <dgm:pt modelId="{E33121D1-8FCE-47DE-8329-BB5278F04B03}" type="parTrans" cxnId="{5CDD8FAB-23B6-4C54-A691-9D8BF284BD48}">
      <dgm:prSet/>
      <dgm:spPr/>
      <dgm:t>
        <a:bodyPr/>
        <a:lstStyle/>
        <a:p>
          <a:endParaRPr lang="en-GB"/>
        </a:p>
      </dgm:t>
    </dgm:pt>
    <dgm:pt modelId="{DD05D8AD-87B8-474E-AA96-E2430CF88D07}" type="sibTrans" cxnId="{5CDD8FAB-23B6-4C54-A691-9D8BF284BD48}">
      <dgm:prSet/>
      <dgm:spPr/>
      <dgm:t>
        <a:bodyPr/>
        <a:lstStyle/>
        <a:p>
          <a:endParaRPr lang="en-GB"/>
        </a:p>
      </dgm:t>
    </dgm:pt>
    <dgm:pt modelId="{372F9625-0839-4503-B33A-13458982897C}" type="pres">
      <dgm:prSet presAssocID="{9312F06C-840F-4F22-8FBC-7D1A0F804A9D}" presName="Name0" presStyleCnt="0">
        <dgm:presLayoutVars>
          <dgm:dir/>
          <dgm:resizeHandles val="exact"/>
        </dgm:presLayoutVars>
      </dgm:prSet>
      <dgm:spPr/>
    </dgm:pt>
    <dgm:pt modelId="{D9133705-6BE7-4D4B-9E44-E922B60B6F3C}" type="pres">
      <dgm:prSet presAssocID="{DC1CE536-EC20-4B53-8D56-B740F71C9A1B}" presName="node" presStyleLbl="node1" presStyleIdx="0" presStyleCnt="4">
        <dgm:presLayoutVars>
          <dgm:bulletEnabled val="1"/>
        </dgm:presLayoutVars>
      </dgm:prSet>
      <dgm:spPr>
        <a:xfrm>
          <a:off x="3571" y="2240822"/>
          <a:ext cx="1561703" cy="937021"/>
        </a:xfrm>
        <a:prstGeom prst="roundRect">
          <a:avLst>
            <a:gd name="adj" fmla="val 10000"/>
          </a:avLst>
        </a:prstGeom>
      </dgm:spPr>
    </dgm:pt>
    <dgm:pt modelId="{052DCE2C-43E5-4289-B084-C62B883AF96F}" type="pres">
      <dgm:prSet presAssocID="{8E536DE1-F0FA-41A0-967B-2DA5DD15FFDC}" presName="sibTrans" presStyleLbl="sibTrans2D1" presStyleIdx="0" presStyleCnt="3"/>
      <dgm:spPr/>
    </dgm:pt>
    <dgm:pt modelId="{568E6DA3-24B7-4E09-93A6-2F2418755A3B}" type="pres">
      <dgm:prSet presAssocID="{8E536DE1-F0FA-41A0-967B-2DA5DD15FFDC}" presName="connectorText" presStyleLbl="sibTrans2D1" presStyleIdx="0" presStyleCnt="3"/>
      <dgm:spPr/>
    </dgm:pt>
    <dgm:pt modelId="{DF7D775B-CF67-4A5B-8464-53025026A475}" type="pres">
      <dgm:prSet presAssocID="{1C16FAFD-B2BC-44C4-90AF-FFA848144102}" presName="node" presStyleLbl="node1" presStyleIdx="1" presStyleCnt="4">
        <dgm:presLayoutVars>
          <dgm:bulletEnabled val="1"/>
        </dgm:presLayoutVars>
      </dgm:prSet>
      <dgm:spPr/>
    </dgm:pt>
    <dgm:pt modelId="{038FB58E-F64F-49E6-8F7B-A7A44AD01190}" type="pres">
      <dgm:prSet presAssocID="{80A4BBEB-2210-43C6-AB6D-E84592080487}" presName="sibTrans" presStyleLbl="sibTrans2D1" presStyleIdx="1" presStyleCnt="3"/>
      <dgm:spPr/>
    </dgm:pt>
    <dgm:pt modelId="{D684FDA2-1991-4102-8C59-045E5960A55F}" type="pres">
      <dgm:prSet presAssocID="{80A4BBEB-2210-43C6-AB6D-E84592080487}" presName="connectorText" presStyleLbl="sibTrans2D1" presStyleIdx="1" presStyleCnt="3"/>
      <dgm:spPr/>
    </dgm:pt>
    <dgm:pt modelId="{64F75764-FC0E-47D6-BC16-505829FD9ABE}" type="pres">
      <dgm:prSet presAssocID="{1A8E1E14-C694-4A2C-B01C-2BD57FD54F84}" presName="node" presStyleLbl="node1" presStyleIdx="2" presStyleCnt="4">
        <dgm:presLayoutVars>
          <dgm:bulletEnabled val="1"/>
        </dgm:presLayoutVars>
      </dgm:prSet>
      <dgm:spPr>
        <a:xfrm>
          <a:off x="4376340" y="2240822"/>
          <a:ext cx="1561703" cy="937021"/>
        </a:xfrm>
        <a:prstGeom prst="roundRect">
          <a:avLst>
            <a:gd name="adj" fmla="val 10000"/>
          </a:avLst>
        </a:prstGeom>
      </dgm:spPr>
    </dgm:pt>
    <dgm:pt modelId="{17542217-DDD0-400F-8790-47E770BA3EC8}" type="pres">
      <dgm:prSet presAssocID="{FDF9F4CC-1B1B-403B-AADC-3648DF9F55DB}" presName="sibTrans" presStyleLbl="sibTrans2D1" presStyleIdx="2" presStyleCnt="3"/>
      <dgm:spPr/>
    </dgm:pt>
    <dgm:pt modelId="{7DA58A84-140E-47D8-9FBB-D12CD45ACDD7}" type="pres">
      <dgm:prSet presAssocID="{FDF9F4CC-1B1B-403B-AADC-3648DF9F55DB}" presName="connectorText" presStyleLbl="sibTrans2D1" presStyleIdx="2" presStyleCnt="3"/>
      <dgm:spPr/>
    </dgm:pt>
    <dgm:pt modelId="{075F2A51-146E-4440-9F80-75AB94943CD0}" type="pres">
      <dgm:prSet presAssocID="{38E82FC3-FA65-4C0F-B7D9-9A59A83C274B}" presName="node" presStyleLbl="node1" presStyleIdx="3" presStyleCnt="4">
        <dgm:presLayoutVars>
          <dgm:bulletEnabled val="1"/>
        </dgm:presLayoutVars>
      </dgm:prSet>
      <dgm:spPr>
        <a:xfrm>
          <a:off x="6562724" y="2240822"/>
          <a:ext cx="1561703" cy="937021"/>
        </a:xfrm>
        <a:prstGeom prst="roundRect">
          <a:avLst>
            <a:gd name="adj" fmla="val 10000"/>
          </a:avLst>
        </a:prstGeom>
      </dgm:spPr>
    </dgm:pt>
  </dgm:ptLst>
  <dgm:cxnLst>
    <dgm:cxn modelId="{618ABD06-EF8E-48EB-8913-D0F6F5729F26}" type="presOf" srcId="{1C16FAFD-B2BC-44C4-90AF-FFA848144102}" destId="{DF7D775B-CF67-4A5B-8464-53025026A475}" srcOrd="0" destOrd="0" presId="urn:microsoft.com/office/officeart/2005/8/layout/process1"/>
    <dgm:cxn modelId="{7C3DFF0F-9244-457A-84EB-B049F6C4BB08}" type="presOf" srcId="{FDF9F4CC-1B1B-403B-AADC-3648DF9F55DB}" destId="{7DA58A84-140E-47D8-9FBB-D12CD45ACDD7}" srcOrd="1" destOrd="0" presId="urn:microsoft.com/office/officeart/2005/8/layout/process1"/>
    <dgm:cxn modelId="{9C456E1F-311B-4C5F-99F7-A6FE34991145}" srcId="{9312F06C-840F-4F22-8FBC-7D1A0F804A9D}" destId="{1A8E1E14-C694-4A2C-B01C-2BD57FD54F84}" srcOrd="2" destOrd="0" parTransId="{6A362E21-6707-4AF9-8037-2EA167F38CC0}" sibTransId="{FDF9F4CC-1B1B-403B-AADC-3648DF9F55DB}"/>
    <dgm:cxn modelId="{44AFC823-278B-4B30-A53C-5441B108473A}" type="presOf" srcId="{80A4BBEB-2210-43C6-AB6D-E84592080487}" destId="{038FB58E-F64F-49E6-8F7B-A7A44AD01190}" srcOrd="0" destOrd="0" presId="urn:microsoft.com/office/officeart/2005/8/layout/process1"/>
    <dgm:cxn modelId="{83A09557-3DCD-4A47-8474-5B528F2E5355}" type="presOf" srcId="{38E82FC3-FA65-4C0F-B7D9-9A59A83C274B}" destId="{075F2A51-146E-4440-9F80-75AB94943CD0}" srcOrd="0" destOrd="0" presId="urn:microsoft.com/office/officeart/2005/8/layout/process1"/>
    <dgm:cxn modelId="{5BF7B19F-CB52-4605-951E-E3FB90945B64}" type="presOf" srcId="{8E536DE1-F0FA-41A0-967B-2DA5DD15FFDC}" destId="{052DCE2C-43E5-4289-B084-C62B883AF96F}" srcOrd="0" destOrd="0" presId="urn:microsoft.com/office/officeart/2005/8/layout/process1"/>
    <dgm:cxn modelId="{CE5E8EA0-F088-459D-90C6-6AE67EF695B8}" type="presOf" srcId="{9312F06C-840F-4F22-8FBC-7D1A0F804A9D}" destId="{372F9625-0839-4503-B33A-13458982897C}" srcOrd="0" destOrd="0" presId="urn:microsoft.com/office/officeart/2005/8/layout/process1"/>
    <dgm:cxn modelId="{5CDD8FAB-23B6-4C54-A691-9D8BF284BD48}" srcId="{9312F06C-840F-4F22-8FBC-7D1A0F804A9D}" destId="{38E82FC3-FA65-4C0F-B7D9-9A59A83C274B}" srcOrd="3" destOrd="0" parTransId="{E33121D1-8FCE-47DE-8329-BB5278F04B03}" sibTransId="{DD05D8AD-87B8-474E-AA96-E2430CF88D07}"/>
    <dgm:cxn modelId="{1CC7BFAE-F4A9-40AF-B131-E1A397563AB0}" srcId="{9312F06C-840F-4F22-8FBC-7D1A0F804A9D}" destId="{1C16FAFD-B2BC-44C4-90AF-FFA848144102}" srcOrd="1" destOrd="0" parTransId="{439C4503-A0FA-48B9-B1AB-401F578F54C6}" sibTransId="{80A4BBEB-2210-43C6-AB6D-E84592080487}"/>
    <dgm:cxn modelId="{34E78DB1-5AE4-4B09-BC13-4BF9DF006F46}" type="presOf" srcId="{1A8E1E14-C694-4A2C-B01C-2BD57FD54F84}" destId="{64F75764-FC0E-47D6-BC16-505829FD9ABE}" srcOrd="0" destOrd="0" presId="urn:microsoft.com/office/officeart/2005/8/layout/process1"/>
    <dgm:cxn modelId="{CE7C74B3-29D5-4A0C-B0DD-E50F7B101370}" type="presOf" srcId="{DC1CE536-EC20-4B53-8D56-B740F71C9A1B}" destId="{D9133705-6BE7-4D4B-9E44-E922B60B6F3C}" srcOrd="0" destOrd="0" presId="urn:microsoft.com/office/officeart/2005/8/layout/process1"/>
    <dgm:cxn modelId="{BB6B9EDD-A3FE-4C65-870A-B7FF55A6738B}" srcId="{9312F06C-840F-4F22-8FBC-7D1A0F804A9D}" destId="{DC1CE536-EC20-4B53-8D56-B740F71C9A1B}" srcOrd="0" destOrd="0" parTransId="{7B2ADF57-15FD-4AE0-B3F4-25CE49053152}" sibTransId="{8E536DE1-F0FA-41A0-967B-2DA5DD15FFDC}"/>
    <dgm:cxn modelId="{85A881E3-1DCF-4A61-81B8-E9637182F525}" type="presOf" srcId="{80A4BBEB-2210-43C6-AB6D-E84592080487}" destId="{D684FDA2-1991-4102-8C59-045E5960A55F}" srcOrd="1" destOrd="0" presId="urn:microsoft.com/office/officeart/2005/8/layout/process1"/>
    <dgm:cxn modelId="{89D0EDEA-FF9F-44D1-AA91-D3A36F4E1EB3}" type="presOf" srcId="{8E536DE1-F0FA-41A0-967B-2DA5DD15FFDC}" destId="{568E6DA3-24B7-4E09-93A6-2F2418755A3B}" srcOrd="1" destOrd="0" presId="urn:microsoft.com/office/officeart/2005/8/layout/process1"/>
    <dgm:cxn modelId="{B10EA3FB-E499-4845-9D94-7114493311B9}" type="presOf" srcId="{FDF9F4CC-1B1B-403B-AADC-3648DF9F55DB}" destId="{17542217-DDD0-400F-8790-47E770BA3EC8}" srcOrd="0" destOrd="0" presId="urn:microsoft.com/office/officeart/2005/8/layout/process1"/>
    <dgm:cxn modelId="{E8E8FF16-2AE5-438C-8CF1-34BA7432AA61}" type="presParOf" srcId="{372F9625-0839-4503-B33A-13458982897C}" destId="{D9133705-6BE7-4D4B-9E44-E922B60B6F3C}" srcOrd="0" destOrd="0" presId="urn:microsoft.com/office/officeart/2005/8/layout/process1"/>
    <dgm:cxn modelId="{B213D4B0-9E71-4043-AF24-04D0B6DCFE50}" type="presParOf" srcId="{372F9625-0839-4503-B33A-13458982897C}" destId="{052DCE2C-43E5-4289-B084-C62B883AF96F}" srcOrd="1" destOrd="0" presId="urn:microsoft.com/office/officeart/2005/8/layout/process1"/>
    <dgm:cxn modelId="{F33B7FD1-F4D4-456A-985A-70BFC331CC4C}" type="presParOf" srcId="{052DCE2C-43E5-4289-B084-C62B883AF96F}" destId="{568E6DA3-24B7-4E09-93A6-2F2418755A3B}" srcOrd="0" destOrd="0" presId="urn:microsoft.com/office/officeart/2005/8/layout/process1"/>
    <dgm:cxn modelId="{3538A41E-A9F3-45C8-94B4-94F9D4448AB0}" type="presParOf" srcId="{372F9625-0839-4503-B33A-13458982897C}" destId="{DF7D775B-CF67-4A5B-8464-53025026A475}" srcOrd="2" destOrd="0" presId="urn:microsoft.com/office/officeart/2005/8/layout/process1"/>
    <dgm:cxn modelId="{B5BF60D6-3AB0-477E-98EC-FEE16769C7FA}" type="presParOf" srcId="{372F9625-0839-4503-B33A-13458982897C}" destId="{038FB58E-F64F-49E6-8F7B-A7A44AD01190}" srcOrd="3" destOrd="0" presId="urn:microsoft.com/office/officeart/2005/8/layout/process1"/>
    <dgm:cxn modelId="{20BA0E21-42A6-489D-94A0-164A317667EB}" type="presParOf" srcId="{038FB58E-F64F-49E6-8F7B-A7A44AD01190}" destId="{D684FDA2-1991-4102-8C59-045E5960A55F}" srcOrd="0" destOrd="0" presId="urn:microsoft.com/office/officeart/2005/8/layout/process1"/>
    <dgm:cxn modelId="{2DE5BF6E-219A-43F4-86E0-AE0701111C75}" type="presParOf" srcId="{372F9625-0839-4503-B33A-13458982897C}" destId="{64F75764-FC0E-47D6-BC16-505829FD9ABE}" srcOrd="4" destOrd="0" presId="urn:microsoft.com/office/officeart/2005/8/layout/process1"/>
    <dgm:cxn modelId="{04694BA2-ABB5-4441-93DE-A10FE7D1D985}" type="presParOf" srcId="{372F9625-0839-4503-B33A-13458982897C}" destId="{17542217-DDD0-400F-8790-47E770BA3EC8}" srcOrd="5" destOrd="0" presId="urn:microsoft.com/office/officeart/2005/8/layout/process1"/>
    <dgm:cxn modelId="{3FBFBC03-659E-4E48-8136-7DB4799574DC}" type="presParOf" srcId="{17542217-DDD0-400F-8790-47E770BA3EC8}" destId="{7DA58A84-140E-47D8-9FBB-D12CD45ACDD7}" srcOrd="0" destOrd="0" presId="urn:microsoft.com/office/officeart/2005/8/layout/process1"/>
    <dgm:cxn modelId="{B4C0ECD5-0579-4A51-A092-50DB7F4EC865}" type="presParOf" srcId="{372F9625-0839-4503-B33A-13458982897C}" destId="{075F2A51-146E-4440-9F80-75AB94943CD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33705-6BE7-4D4B-9E44-E922B60B6F3C}">
      <dsp:nvSpPr>
        <dsp:cNvPr id="0" name=""/>
        <dsp:cNvSpPr/>
      </dsp:nvSpPr>
      <dsp:spPr>
        <a:xfrm>
          <a:off x="3571" y="2240822"/>
          <a:ext cx="1561703" cy="9370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Individuelle</a:t>
          </a:r>
        </a:p>
      </dsp:txBody>
      <dsp:txXfrm>
        <a:off x="31015" y="2268266"/>
        <a:ext cx="1506815" cy="882133"/>
      </dsp:txXfrm>
    </dsp:sp>
    <dsp:sp modelId="{052DCE2C-43E5-4289-B084-C62B883AF96F}">
      <dsp:nvSpPr>
        <dsp:cNvPr id="0" name=""/>
        <dsp:cNvSpPr/>
      </dsp:nvSpPr>
      <dsp:spPr>
        <a:xfrm>
          <a:off x="1721445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noProof="0" dirty="0"/>
        </a:p>
      </dsp:txBody>
      <dsp:txXfrm>
        <a:off x="1721445" y="2593142"/>
        <a:ext cx="231757" cy="232382"/>
      </dsp:txXfrm>
    </dsp:sp>
    <dsp:sp modelId="{DF7D775B-CF67-4A5B-8464-53025026A475}">
      <dsp:nvSpPr>
        <dsp:cNvPr id="0" name=""/>
        <dsp:cNvSpPr/>
      </dsp:nvSpPr>
      <dsp:spPr>
        <a:xfrm>
          <a:off x="2189956" y="2240822"/>
          <a:ext cx="1561703" cy="9370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 dirty="0"/>
            <a:t>Concertation</a:t>
          </a:r>
        </a:p>
      </dsp:txBody>
      <dsp:txXfrm>
        <a:off x="2217400" y="2268266"/>
        <a:ext cx="1506815" cy="882133"/>
      </dsp:txXfrm>
    </dsp:sp>
    <dsp:sp modelId="{038FB58E-F64F-49E6-8F7B-A7A44AD01190}">
      <dsp:nvSpPr>
        <dsp:cNvPr id="0" name=""/>
        <dsp:cNvSpPr/>
      </dsp:nvSpPr>
      <dsp:spPr>
        <a:xfrm>
          <a:off x="3907829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noProof="0" dirty="0"/>
        </a:p>
      </dsp:txBody>
      <dsp:txXfrm>
        <a:off x="3907829" y="2593142"/>
        <a:ext cx="231757" cy="232382"/>
      </dsp:txXfrm>
    </dsp:sp>
    <dsp:sp modelId="{64F75764-FC0E-47D6-BC16-505829FD9ABE}">
      <dsp:nvSpPr>
        <dsp:cNvPr id="0" name=""/>
        <dsp:cNvSpPr/>
      </dsp:nvSpPr>
      <dsp:spPr>
        <a:xfrm>
          <a:off x="4376340" y="2240822"/>
          <a:ext cx="1561703" cy="9370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Rapport</a:t>
          </a:r>
          <a:r>
            <a:rPr lang="fr-FR" sz="1800" kern="1200" noProof="0" dirty="0"/>
            <a:t> d’évaluation</a:t>
          </a:r>
        </a:p>
      </dsp:txBody>
      <dsp:txXfrm>
        <a:off x="4403784" y="2268266"/>
        <a:ext cx="1506815" cy="882133"/>
      </dsp:txXfrm>
    </dsp:sp>
    <dsp:sp modelId="{17542217-DDD0-400F-8790-47E770BA3EC8}">
      <dsp:nvSpPr>
        <dsp:cNvPr id="0" name=""/>
        <dsp:cNvSpPr/>
      </dsp:nvSpPr>
      <dsp:spPr>
        <a:xfrm>
          <a:off x="6094214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noProof="0" dirty="0"/>
        </a:p>
      </dsp:txBody>
      <dsp:txXfrm>
        <a:off x="6094214" y="2593142"/>
        <a:ext cx="231757" cy="232382"/>
      </dsp:txXfrm>
    </dsp:sp>
    <dsp:sp modelId="{075F2A51-146E-4440-9F80-75AB94943CD0}">
      <dsp:nvSpPr>
        <dsp:cNvPr id="0" name=""/>
        <dsp:cNvSpPr/>
      </dsp:nvSpPr>
      <dsp:spPr>
        <a:xfrm>
          <a:off x="6562724" y="2240822"/>
          <a:ext cx="1561703" cy="9370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Synthèse</a:t>
          </a:r>
          <a:r>
            <a:rPr lang="fr-FR" sz="1800" kern="1200" noProof="0" dirty="0"/>
            <a:t> pour le candidat</a:t>
          </a:r>
        </a:p>
      </dsp:txBody>
      <dsp:txXfrm>
        <a:off x="6590168" y="2268266"/>
        <a:ext cx="1506815" cy="88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6F9F-C7FF-4FA6-B5C9-FF62B7F8229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6141B-B28E-413C-B546-5A61A3F59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59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64617-0D39-88B5-A394-27CF6FC2A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FBBBC5-6C9E-3922-D01A-59A829207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E63AA-BB88-8239-FBF5-30F215CC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388A7-F877-2C4A-9969-F789E260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F42C36-64CC-5AD1-7272-F3421D78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8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0FC20-E77D-154E-6924-2F995AF4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B8B970-0500-BC8C-9DBE-5F144633A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09A173-DA77-0314-8DB7-545DEC96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3DAE2-CD1A-950F-CC68-6401C0A3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2C038C-47D4-D7B8-AA94-6314BDA6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83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9892CF-775E-7DA3-FCB3-6A5704638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A12B8-1A56-6D9E-8C03-C8194419D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A3EB83-FD74-5601-786C-D66A4486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E0360A-C03F-3D0D-3E11-69002DF8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11072-E5E1-439E-D872-61F80BB5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97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85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CDFA2-5BD5-8B4F-3ED2-BBDD2FB4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6" y="365125"/>
            <a:ext cx="11214538" cy="68748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28F175-D7FF-802E-B854-7D004DB3A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439916"/>
            <a:ext cx="11214538" cy="4916433"/>
          </a:xfr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spcBef>
                <a:spcPts val="600"/>
              </a:spcBef>
              <a:spcAft>
                <a:spcPts val="1200"/>
              </a:spcAft>
              <a:defRPr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052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45702-440B-3320-3F2F-425D7745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2EA6EA-210B-D209-DA0F-4EF2633F6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A5BCD1-4E83-567C-8708-B81D40A7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22B976-B331-BDCC-FF61-12E305D3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136361-617F-87D0-6D28-052D051E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31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111A0-3216-8FA5-0EB7-3C942C3E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BBF71-68DC-E995-5E1A-BF898FD6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C4BB82-14D2-EF24-55F4-D4720C349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CC58BC-10B0-F08F-CD5F-C77F6FDA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049F19-C30E-09A5-C743-BBF55B2A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506F84-E81D-CE8F-E9EC-60CF89BF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1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72EB5-DB2D-C3B0-2814-779BB3DD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7CC9B6-BCE0-FCFB-D64F-7FCA4B0A5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1252A0-815B-F203-2CC1-DCAC2634C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78AC95-0293-ECB2-01C1-2A0B07D4B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5D4DAB-CC3D-0388-DEF6-6E8E05EFE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6E1A7A-21C3-F77D-FF41-330B6D00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E46770-0384-52B0-319A-4F56C0CB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27C5B5-E7BF-3018-4E53-DF69CF42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12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246B9-E2A1-2887-64BA-60DAE8F0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136B20-11D1-1D74-240C-ECD87206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7161C2-27E3-0054-E821-3EB0DF7D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941955-3DA0-60D9-1F06-B99FBE0B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79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A56C0B-7E6D-3D1D-99D5-22C44D83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5ED41F-A746-7C66-A5A9-A1181567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7BD2C5-BB5B-F982-984F-84529D25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11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C8593-3342-5185-F177-A7E0F46B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A0201-BEEE-4AAE-62F7-17506CD2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B6756E-FB87-5EB7-2E26-2BCFBDF2E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B755C8-7577-3ED5-9212-AD55A1DF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B9A98C-982E-09EB-A97B-8D3F5FE4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FAF25E-EB4D-D2DA-4C74-966FC088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3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912B2-A242-BD19-2EEA-10A78969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C48726-7EA5-B511-D805-2D6C9D487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787A8F-61D5-5661-329E-7BD3E25ED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ECCBA-3D6C-0BE8-1F2A-3A2CD36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4FD6F6-9BCF-756D-E16E-958A6CA4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76345E-5566-1987-F366-A567D739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85D30B-0DD3-0B07-11DD-FEFD7FD3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23DCA3-CCD2-9EB2-A1B6-79CADED0C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998B79-7FD7-EA25-5661-6B4FB52E5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B6E5-6E77-4AF8-8261-1A2CFA92020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B8CBEC-53FD-E7FD-0F65-90AE2861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C217F5-4896-C6C3-5DB0-DBA9FF9B9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6BC6-3AD6-4031-B39F-1DDABC68D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73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monprojet.erasmusplus.fr/docs/documents/guide_transition_ecologique_261.pdf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hyperlink" Target="https://agence.erasmusplus.fr/wp-content/uploads/2020/02/DEPLIANT_ECVET.pdf" TargetMode="External"/><Relationship Id="rId2" Type="http://schemas.openxmlformats.org/officeDocument/2006/relationships/hyperlink" Target="https://op.europa.eu/publication-detail/-/publication/429c34ff-7231-11ec-9136-01aa75ed71a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gence.erasmusplus.fr/publications/guide-inclusions-erasmus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s://erasmus-plus.ec.europa.eu/fr/erasmus-programme-guide" TargetMode="External"/><Relationship Id="rId4" Type="http://schemas.openxmlformats.org/officeDocument/2006/relationships/hyperlink" Target="https://erasmus-plus.ec.europa.eu/document/guide-for-experts-on-quality-assessment-2023" TargetMode="External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nofluence.eu/index.php/formation-en-developpement-et-soumission-de-projets-de-recherche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rafael@obreal.org" TargetMode="External"/><Relationship Id="rId2" Type="http://schemas.openxmlformats.org/officeDocument/2006/relationships/hyperlink" Target="http://obreal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nofluence.eu/index.php/formation-en-developpement-et-soumission-de-projets-de-recherche/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0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9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8.png"/><Relationship Id="rId5" Type="http://schemas.openxmlformats.org/officeDocument/2006/relationships/tags" Target="../tags/tag13.xml"/><Relationship Id="rId10" Type="http://schemas.openxmlformats.org/officeDocument/2006/relationships/image" Target="../media/image7.svg"/><Relationship Id="rId4" Type="http://schemas.openxmlformats.org/officeDocument/2006/relationships/tags" Target="../tags/tag12.xml"/><Relationship Id="rId9" Type="http://schemas.openxmlformats.org/officeDocument/2006/relationships/image" Target="../media/image6.png"/><Relationship Id="rId14" Type="http://schemas.openxmlformats.org/officeDocument/2006/relationships/image" Target="../media/image3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nofluence.eu/index.php/formation-en-developpement-et-soumission-de-projets-de-recherch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publication-detail/-/publication/429c34ff-7231-11ec-9136-01aa75ed71a1" TargetMode="External"/><Relationship Id="rId7" Type="http://schemas.openxmlformats.org/officeDocument/2006/relationships/hyperlink" Target="https://agence.erasmusplus.fr/wp-content/uploads/2020/02/DEPLIANT_ECVET.pdf" TargetMode="External"/><Relationship Id="rId2" Type="http://schemas.openxmlformats.org/officeDocument/2006/relationships/hyperlink" Target="https://erasmus-plus.ec.europa.eu/fr/erasmus-programme-gu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ence.erasmusplus.fr/publications/guide-inclusions-erasmus/" TargetMode="External"/><Relationship Id="rId5" Type="http://schemas.openxmlformats.org/officeDocument/2006/relationships/hyperlink" Target="https://monprojet.erasmusplus.fr/docs/documents/guide_transition_ecologique_261.pdf" TargetMode="External"/><Relationship Id="rId4" Type="http://schemas.openxmlformats.org/officeDocument/2006/relationships/hyperlink" Target="https://erasmus-plus.ec.europa.eu/document/guide-for-experts-on-quality-assessment-202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9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0" Type="http://schemas.openxmlformats.org/officeDocument/2006/relationships/image" Target="../media/image7.svg"/><Relationship Id="rId4" Type="http://schemas.openxmlformats.org/officeDocument/2006/relationships/tags" Target="../tags/tag5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texte, conception, typographie&#10;&#10;Description générée automatiquement">
            <a:extLst>
              <a:ext uri="{FF2B5EF4-FFF2-40B4-BE49-F238E27FC236}">
                <a16:creationId xmlns:a16="http://schemas.microsoft.com/office/drawing/2014/main" id="{03624F91-023A-0C86-4D07-E4E0E55E5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863" y="4630131"/>
            <a:ext cx="2412878" cy="41091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BD92361-0BE5-C204-25C7-5C18BDC9BD43}"/>
              </a:ext>
            </a:extLst>
          </p:cNvPr>
          <p:cNvSpPr txBox="1"/>
          <p:nvPr/>
        </p:nvSpPr>
        <p:spPr>
          <a:xfrm>
            <a:off x="6989464" y="2048110"/>
            <a:ext cx="4453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WEBINAIRE 2</a:t>
            </a:r>
          </a:p>
          <a:p>
            <a:r>
              <a:rPr lang="fr-FR" sz="3200" noProof="0" dirty="0">
                <a:solidFill>
                  <a:schemeClr val="accent1">
                    <a:lumMod val="75000"/>
                  </a:schemeClr>
                </a:solidFill>
              </a:rPr>
              <a:t>Critères d’évaluation : </a:t>
            </a:r>
            <a:br>
              <a:rPr lang="fr-FR" sz="3200" noProof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noProof="0" dirty="0">
                <a:solidFill>
                  <a:schemeClr val="accent1">
                    <a:lumMod val="75000"/>
                  </a:schemeClr>
                </a:solidFill>
              </a:rPr>
              <a:t>Le programme Erasmus+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Philippe Dubois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ceo@innofluence.eu</a:t>
            </a:r>
            <a:endParaRPr lang="fr-FR" sz="2400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6195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85721-C1F3-DE90-B722-B796CBB1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Le Process d’évaluation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0D9DF8-6A39-ACBB-4093-1F5598770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0" dirty="0"/>
              <a:t>Le </a:t>
            </a:r>
            <a:r>
              <a:rPr lang="fr-FR" b="1" noProof="0" dirty="0"/>
              <a:t>processus d’évaluation </a:t>
            </a:r>
            <a:r>
              <a:rPr lang="fr-FR" noProof="0" dirty="0"/>
              <a:t>dépend des programmes mais généralement il se fait en 3 étapes</a:t>
            </a:r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r>
              <a:rPr lang="fr-FR" noProof="0" dirty="0"/>
              <a:t>Le </a:t>
            </a:r>
            <a:r>
              <a:rPr lang="fr-FR" b="1" noProof="0" dirty="0"/>
              <a:t>format des évaluations dépend des programmes </a:t>
            </a:r>
            <a:r>
              <a:rPr lang="fr-FR" noProof="0" dirty="0"/>
              <a:t>mais, en général, il ne vous est communiqué qu’une </a:t>
            </a:r>
            <a:r>
              <a:rPr lang="fr-FR" noProof="0" dirty="0">
                <a:solidFill>
                  <a:schemeClr val="accent2"/>
                </a:solidFill>
              </a:rPr>
              <a:t>synthèse concertée</a:t>
            </a:r>
            <a:r>
              <a:rPr lang="fr-FR" noProof="0" dirty="0"/>
              <a:t>.</a:t>
            </a:r>
          </a:p>
          <a:p>
            <a:endParaRPr lang="fr-FR" noProof="0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A5E6ECB-C737-6F8B-CB1B-2C6FED2F2963}"/>
              </a:ext>
            </a:extLst>
          </p:cNvPr>
          <p:cNvGraphicFramePr/>
          <p:nvPr/>
        </p:nvGraphicFramePr>
        <p:xfrm>
          <a:off x="1860165" y="3958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5A0982F-2B02-95B6-0C2A-636BB1B14DB5}"/>
              </a:ext>
            </a:extLst>
          </p:cNvPr>
          <p:cNvSpPr/>
          <p:nvPr/>
        </p:nvSpPr>
        <p:spPr>
          <a:xfrm>
            <a:off x="3120390" y="3726180"/>
            <a:ext cx="5566410" cy="4229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Référent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63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989C9-2E42-4D4D-2C48-B813428DA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6C85C3A-640A-6802-B320-155A1C85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Bref rappel sur le programme Erasmus+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BB41B9-77D0-7984-2034-7A575F242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Rappel, les AC220 : objectifs et priorités</a:t>
            </a:r>
          </a:p>
        </p:txBody>
      </p:sp>
    </p:spTree>
    <p:extLst>
      <p:ext uri="{BB962C8B-B14F-4D97-AF65-F5344CB8AC3E}">
        <p14:creationId xmlns:p14="http://schemas.microsoft.com/office/powerpoint/2010/main" val="274431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7F38008-DB34-77A3-B9B7-F1531E497248}"/>
              </a:ext>
            </a:extLst>
          </p:cNvPr>
          <p:cNvSpPr txBox="1"/>
          <p:nvPr/>
        </p:nvSpPr>
        <p:spPr>
          <a:xfrm>
            <a:off x="8781922" y="6474443"/>
            <a:ext cx="259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noProof="0" dirty="0">
                <a:solidFill>
                  <a:schemeClr val="bg2">
                    <a:lumMod val="75000"/>
                  </a:schemeClr>
                </a:solidFill>
              </a:rPr>
              <a:t>Source: Agence E+ France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2E96C7-A6A4-037A-CB08-51273D23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 Erasmus+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5B42FE-78E0-7BF0-A60A-181F55CF1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Erasmus+ est le programme de l’UE dans les domaines de l’éducation, de la formation, de la jeunesse et du sport pour la période 2021-2027</a:t>
            </a:r>
          </a:p>
          <a:p>
            <a:endParaRPr lang="fr-FR" dirty="0"/>
          </a:p>
          <a:p>
            <a:r>
              <a:rPr lang="fr-FR" dirty="0"/>
              <a:t>Actions clés 1 Action Clé nº 1: Mobilité des Individus</a:t>
            </a:r>
          </a:p>
          <a:p>
            <a:r>
              <a:rPr lang="fr-FR" b="1" dirty="0"/>
              <a:t>Actions clés 2 Coopération entre organisations et institutions</a:t>
            </a:r>
          </a:p>
          <a:p>
            <a:r>
              <a:rPr lang="fr-FR" dirty="0"/>
              <a:t>Actions clés 3 Soutien à l’élaboration des politiques et à la coopération</a:t>
            </a:r>
            <a:endParaRPr lang="en-GB" dirty="0"/>
          </a:p>
          <a:p>
            <a:r>
              <a:rPr lang="fr-FR" dirty="0"/>
              <a:t>Actions Jean Monnet</a:t>
            </a:r>
            <a:endParaRPr lang="en-GB" dirty="0"/>
          </a:p>
        </p:txBody>
      </p:sp>
      <p:pic>
        <p:nvPicPr>
          <p:cNvPr id="4" name="Image 3" descr="Une image contenant texte, Police, capture d’écran, Bleu électrique&#10;&#10;Le contenu généré par l’IA peut être incorrect.">
            <a:extLst>
              <a:ext uri="{FF2B5EF4-FFF2-40B4-BE49-F238E27FC236}">
                <a16:creationId xmlns:a16="http://schemas.microsoft.com/office/drawing/2014/main" id="{D2E4C519-E551-0EC1-C044-14A04B851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745" y="4689474"/>
            <a:ext cx="3810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F7045-1A53-2BF0-DADE-24D64F9A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de l’action AC220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AD2B9B-9E32-5414-E82B-F54D47A66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439916"/>
            <a:ext cx="7346074" cy="4916433"/>
          </a:xfrm>
        </p:spPr>
        <p:txBody>
          <a:bodyPr>
            <a:normAutofit/>
          </a:bodyPr>
          <a:lstStyle/>
          <a:p>
            <a:r>
              <a:rPr lang="fr-FR" dirty="0"/>
              <a:t>1 - Accroître </a:t>
            </a:r>
            <a:r>
              <a:rPr lang="fr-FR" b="1" dirty="0"/>
              <a:t>qualité et pertinence des activités des organisations</a:t>
            </a:r>
          </a:p>
          <a:p>
            <a:r>
              <a:rPr lang="fr-FR" dirty="0"/>
              <a:t>2 - Echanger, développer des pratiques </a:t>
            </a:r>
            <a:r>
              <a:rPr lang="fr-FR" b="1" dirty="0"/>
              <a:t>innovantes</a:t>
            </a:r>
          </a:p>
          <a:p>
            <a:r>
              <a:rPr lang="fr-FR" dirty="0"/>
              <a:t>3 - Produire des résultats </a:t>
            </a:r>
            <a:r>
              <a:rPr lang="fr-FR" b="1" dirty="0"/>
              <a:t>transférables</a:t>
            </a:r>
            <a:r>
              <a:rPr lang="fr-FR" dirty="0"/>
              <a:t> et évolutifs</a:t>
            </a:r>
          </a:p>
          <a:p>
            <a:pPr algn="l" fontAlgn="base"/>
            <a:r>
              <a:rPr lang="fr-FR" dirty="0"/>
              <a:t>4 - </a:t>
            </a:r>
            <a:r>
              <a:rPr lang="fr-FR" b="1" dirty="0"/>
              <a:t>Répondre aux besoins </a:t>
            </a:r>
            <a:r>
              <a:rPr lang="fr-FR" dirty="0"/>
              <a:t>et </a:t>
            </a:r>
            <a:r>
              <a:rPr lang="fr-FR" b="1" dirty="0"/>
              <a:t>priorités</a:t>
            </a:r>
            <a:r>
              <a:rPr lang="fr-FR" dirty="0"/>
              <a:t> communs dans les domaines de l’éducation</a:t>
            </a:r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3CB83CBF-9E6B-E7A3-099F-6D6F49B36963}"/>
              </a:ext>
            </a:extLst>
          </p:cNvPr>
          <p:cNvSpPr/>
          <p:nvPr/>
        </p:nvSpPr>
        <p:spPr>
          <a:xfrm>
            <a:off x="8583930" y="365125"/>
            <a:ext cx="3028951" cy="1332368"/>
          </a:xfrm>
          <a:prstGeom prst="wedgeRoundRectCallout">
            <a:avLst>
              <a:gd name="adj1" fmla="val -102894"/>
              <a:gd name="adj2" fmla="val 5892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Vos organisations pas les bénéficiaires directement!</a:t>
            </a:r>
            <a:endParaRPr lang="en-GB" sz="2400" dirty="0"/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D649C07A-2D27-E4BF-25CF-80AD8D0E622D}"/>
              </a:ext>
            </a:extLst>
          </p:cNvPr>
          <p:cNvSpPr/>
          <p:nvPr/>
        </p:nvSpPr>
        <p:spPr>
          <a:xfrm>
            <a:off x="8669063" y="1866265"/>
            <a:ext cx="3028951" cy="1139825"/>
          </a:xfrm>
          <a:prstGeom prst="wedgeRoundRectCallout">
            <a:avLst>
              <a:gd name="adj1" fmla="val -127800"/>
              <a:gd name="adj2" fmla="val 2203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Innovantes dans le contexte </a:t>
            </a:r>
            <a:endParaRPr lang="en-GB" sz="2400" dirty="0"/>
          </a:p>
        </p:txBody>
      </p:sp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0CC3232D-A2E6-003F-B936-05B085CB9257}"/>
              </a:ext>
            </a:extLst>
          </p:cNvPr>
          <p:cNvSpPr/>
          <p:nvPr/>
        </p:nvSpPr>
        <p:spPr>
          <a:xfrm>
            <a:off x="8252461" y="3174862"/>
            <a:ext cx="3360420" cy="1332368"/>
          </a:xfrm>
          <a:prstGeom prst="wedgeRoundRectCallout">
            <a:avLst>
              <a:gd name="adj1" fmla="val -122894"/>
              <a:gd name="adj2" fmla="val 799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Livrables principaux: Toolkits, guide de bonnes pratiques, MOOC libres de droits</a:t>
            </a:r>
            <a:endParaRPr lang="en-GB" sz="2400" dirty="0"/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B3DF8A1F-77AF-7356-A277-55FDC5B3E13A}"/>
              </a:ext>
            </a:extLst>
          </p:cNvPr>
          <p:cNvSpPr/>
          <p:nvPr/>
        </p:nvSpPr>
        <p:spPr>
          <a:xfrm>
            <a:off x="8418195" y="4933315"/>
            <a:ext cx="3028951" cy="1139825"/>
          </a:xfrm>
          <a:prstGeom prst="wedgeRoundRectCallout">
            <a:avLst>
              <a:gd name="adj1" fmla="val -139876"/>
              <a:gd name="adj2" fmla="val -4014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Vous reporter aux priorités du domaine visé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61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E6223-4C67-55E5-6EF9-197CC5656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ED51E-2074-9662-0AD5-2A317C63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Priorité de l’action AC220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7C8A5-9F30-41FD-F263-0F760C38A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fr-FR" b="0" i="0" dirty="0">
                <a:solidFill>
                  <a:schemeClr val="accent1"/>
                </a:solidFill>
                <a:effectLst/>
                <a:latin typeface="GothamRnd-Light"/>
              </a:rPr>
              <a:t>Les quatre priorités communes au programme</a:t>
            </a:r>
          </a:p>
          <a:p>
            <a:pPr lvl="1" fontAlgn="base"/>
            <a:r>
              <a:rPr lang="fr-FR" b="0" i="0" dirty="0">
                <a:solidFill>
                  <a:srgbClr val="000000"/>
                </a:solidFill>
                <a:effectLst/>
                <a:latin typeface="GothamRounded-Light"/>
              </a:rPr>
              <a:t>A - Inclusion et diversité</a:t>
            </a:r>
          </a:p>
          <a:p>
            <a:pPr lvl="1" fontAlgn="base"/>
            <a:r>
              <a:rPr lang="fr-FR" b="0" i="0" dirty="0">
                <a:solidFill>
                  <a:srgbClr val="000000"/>
                </a:solidFill>
                <a:effectLst/>
                <a:latin typeface="GothamRounded-Light"/>
              </a:rPr>
              <a:t>B - Environnement et lutte contre le changement climatique </a:t>
            </a:r>
          </a:p>
          <a:p>
            <a:pPr lvl="1"/>
            <a:r>
              <a:rPr lang="fr-FR" b="0" i="0" dirty="0">
                <a:solidFill>
                  <a:srgbClr val="000000"/>
                </a:solidFill>
                <a:effectLst/>
                <a:latin typeface="GothamRounded-Light"/>
              </a:rPr>
              <a:t>C - Prise en compte de la transformation numérique par le renforcement de la préparation, de la résilience et des capacités numériques</a:t>
            </a:r>
          </a:p>
          <a:p>
            <a:pPr lvl="1"/>
            <a:r>
              <a:rPr lang="fr-FR" b="0" i="0" dirty="0">
                <a:solidFill>
                  <a:srgbClr val="000000"/>
                </a:solidFill>
                <a:effectLst/>
                <a:latin typeface="GothamRounded-Light"/>
              </a:rPr>
              <a:t>D - Valeurs communes, engagement civique et participation</a:t>
            </a:r>
          </a:p>
          <a:p>
            <a:r>
              <a:rPr lang="fr-FR" b="0" i="0" dirty="0">
                <a:solidFill>
                  <a:schemeClr val="accent1"/>
                </a:solidFill>
                <a:effectLst/>
                <a:latin typeface="GothamRnd-Light"/>
              </a:rPr>
              <a:t> Les priorités spécifiques à chaque secteur éducatif </a:t>
            </a:r>
          </a:p>
          <a:p>
            <a:pPr lvl="1"/>
            <a:r>
              <a:rPr lang="fr-FR" dirty="0">
                <a:solidFill>
                  <a:schemeClr val="accent1"/>
                </a:solidFill>
                <a:latin typeface="GothamRnd-Light"/>
              </a:rPr>
              <a:t>Action accessible aux 4 secteurs éducatifs</a:t>
            </a:r>
            <a:endParaRPr lang="fr-FR" dirty="0">
              <a:solidFill>
                <a:schemeClr val="accent1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6F8C6A09-388F-B271-6675-62077AE74AD8}"/>
              </a:ext>
            </a:extLst>
          </p:cNvPr>
          <p:cNvSpPr/>
          <p:nvPr/>
        </p:nvSpPr>
        <p:spPr>
          <a:xfrm>
            <a:off x="9772651" y="365125"/>
            <a:ext cx="1840230" cy="1332368"/>
          </a:xfrm>
          <a:prstGeom prst="wedgeRoundRectCallout">
            <a:avLst>
              <a:gd name="adj1" fmla="val -124153"/>
              <a:gd name="adj2" fmla="val 9752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Focalisez sur 1 ou 2 priorité(s)</a:t>
            </a:r>
            <a:endParaRPr lang="en-GB" sz="2400" dirty="0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06C8939D-6B57-08C5-F109-F69598AAE423}"/>
              </a:ext>
            </a:extLst>
          </p:cNvPr>
          <p:cNvSpPr/>
          <p:nvPr/>
        </p:nvSpPr>
        <p:spPr>
          <a:xfrm>
            <a:off x="9444833" y="5129313"/>
            <a:ext cx="2495865" cy="1604449"/>
          </a:xfrm>
          <a:prstGeom prst="wedgeRoundRectCallout">
            <a:avLst>
              <a:gd name="adj1" fmla="val -158489"/>
              <a:gd name="adj2" fmla="val -3420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Focalisez sur 1 priorité principale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26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572E4-4F5A-A352-737D-D7B30B44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FF01D7F-586B-EBCF-6BB9-72A5FE3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Les critères (ici AC220)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1980C9-AFCA-502F-A183-504450F0C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noProof="0" dirty="0"/>
              <a:t>1 Pertinence (25)</a:t>
            </a:r>
          </a:p>
          <a:p>
            <a:r>
              <a:rPr lang="fr-FR" noProof="0" dirty="0"/>
              <a:t>2 Qualité de la conception et de la mise en œuvre du projet (30)</a:t>
            </a:r>
          </a:p>
          <a:p>
            <a:r>
              <a:rPr lang="fr-FR" dirty="0"/>
              <a:t>3 Qualité du partenariat et des modalités de coopération (20)</a:t>
            </a:r>
          </a:p>
          <a:p>
            <a:r>
              <a:rPr lang="fr-FR" noProof="0" dirty="0"/>
              <a:t>4 Impact (25)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07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97918F2-4A0C-D97B-9677-93E8B6A47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128" y="844502"/>
            <a:ext cx="6156749" cy="25844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CC8CD-3B35-3F60-1E4F-B9F05365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1 Pertinence du projet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FB5BF-86B3-A632-5A14-F43BD4BF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439916"/>
            <a:ext cx="10360449" cy="4916433"/>
          </a:xfrm>
        </p:spPr>
        <p:txBody>
          <a:bodyPr>
            <a:normAutofit/>
          </a:bodyPr>
          <a:lstStyle/>
          <a:p>
            <a:r>
              <a:rPr lang="fr-FR" noProof="0" dirty="0"/>
              <a:t>En regard des priorités de l’action</a:t>
            </a:r>
          </a:p>
          <a:p>
            <a:pPr lvl="1"/>
            <a:r>
              <a:rPr lang="fr-FR" noProof="0" dirty="0"/>
              <a:t>Définies dans l ’appel</a:t>
            </a:r>
          </a:p>
          <a:p>
            <a:r>
              <a:rPr lang="fr-FR" noProof="0" dirty="0"/>
              <a:t>En regard des bénéficiaires</a:t>
            </a:r>
          </a:p>
          <a:p>
            <a:pPr lvl="1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Analyse des besoins</a:t>
            </a:r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noProof="0" dirty="0"/>
              <a:t>En regard de l’innovation</a:t>
            </a:r>
          </a:p>
          <a:p>
            <a:pPr lvl="1"/>
            <a:r>
              <a:rPr lang="fr-FR" dirty="0"/>
              <a:t>En quoi est-elle innovante</a:t>
            </a:r>
          </a:p>
          <a:p>
            <a:r>
              <a:rPr lang="fr-FR" noProof="0" dirty="0"/>
              <a:t>En regard </a:t>
            </a:r>
            <a:r>
              <a:rPr lang="fr-FR" dirty="0"/>
              <a:t>de la dimension européenne</a:t>
            </a:r>
          </a:p>
          <a:p>
            <a:pPr lvl="1"/>
            <a:r>
              <a:rPr lang="fr-FR" dirty="0"/>
              <a:t>Valeur ajoutée d’un partenariat multinational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326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F2886-AFD2-4DEA-BC1C-65B171B5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163B9-936C-F246-440F-1AFA36B2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2 Qualité de la conception et de la mise en œuvre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6162A-DF40-3F2A-7291-619CF697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439916"/>
            <a:ext cx="10360449" cy="4916433"/>
          </a:xfrm>
        </p:spPr>
        <p:txBody>
          <a:bodyPr>
            <a:normAutofit/>
          </a:bodyPr>
          <a:lstStyle/>
          <a:p>
            <a:r>
              <a:rPr lang="fr-FR" noProof="0" dirty="0"/>
              <a:t>Objectifs =&gt; </a:t>
            </a:r>
            <a:r>
              <a:rPr lang="fr-FR" b="1" noProof="0" dirty="0"/>
              <a:t>Analyse des besoins</a:t>
            </a:r>
            <a:endParaRPr lang="fr-FR" noProof="0" dirty="0"/>
          </a:p>
          <a:p>
            <a:endParaRPr lang="fr-FR" dirty="0"/>
          </a:p>
          <a:p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75F1AD-597E-15D0-8C5D-3DB0FC46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58" y="2372099"/>
            <a:ext cx="11406056" cy="30520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967900-88D1-C4CE-DF90-621465DD9C19}"/>
              </a:ext>
            </a:extLst>
          </p:cNvPr>
          <p:cNvSpPr txBox="1"/>
          <p:nvPr/>
        </p:nvSpPr>
        <p:spPr>
          <a:xfrm>
            <a:off x="3486042" y="6369048"/>
            <a:ext cx="778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noProof="0" dirty="0"/>
              <a:t>*SMART : Spécifique, Mesurable, Atteignable, Réaliste et Temporellement défini  </a:t>
            </a:r>
          </a:p>
        </p:txBody>
      </p:sp>
    </p:spTree>
    <p:extLst>
      <p:ext uri="{BB962C8B-B14F-4D97-AF65-F5344CB8AC3E}">
        <p14:creationId xmlns:p14="http://schemas.microsoft.com/office/powerpoint/2010/main" val="18600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6AEE5-E6CC-850B-E5E0-9167359C9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E1159-8892-1768-5141-9DBEA591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2 Qualité de la conception et de la mise en œuvre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B27F2-7FE6-E4A0-E887-5F771903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439916"/>
            <a:ext cx="10360449" cy="4916433"/>
          </a:xfrm>
        </p:spPr>
        <p:txBody>
          <a:bodyPr>
            <a:normAutofit/>
          </a:bodyPr>
          <a:lstStyle/>
          <a:p>
            <a:r>
              <a:rPr lang="fr-FR" noProof="0" dirty="0"/>
              <a:t>Cibles =&gt; Mode de sélection, justifiés par rapport à l’établissement</a:t>
            </a:r>
          </a:p>
          <a:p>
            <a:pPr lvl="1"/>
            <a:r>
              <a:rPr lang="fr-FR" dirty="0"/>
              <a:t>Clairement identifiées</a:t>
            </a:r>
          </a:p>
          <a:p>
            <a:pPr lvl="1"/>
            <a:r>
              <a:rPr lang="fr-FR" dirty="0"/>
              <a:t>Justifiées (en regard du programme et de l’établissement) </a:t>
            </a:r>
          </a:p>
          <a:p>
            <a:pPr lvl="1"/>
            <a:r>
              <a:rPr lang="fr-FR" b="1" dirty="0">
                <a:solidFill>
                  <a:schemeClr val="accent6"/>
                </a:solidFill>
              </a:rPr>
              <a:t>Défavorisés</a:t>
            </a:r>
          </a:p>
          <a:p>
            <a:pPr lvl="2"/>
            <a:r>
              <a:rPr lang="fr-FR" b="1" dirty="0">
                <a:solidFill>
                  <a:schemeClr val="accent6"/>
                </a:solidFill>
              </a:rPr>
              <a:t>Social, handicap, échec scolaire…</a:t>
            </a:r>
          </a:p>
          <a:p>
            <a:pPr lvl="2"/>
            <a:r>
              <a:rPr lang="fr-FR" b="1" dirty="0">
                <a:solidFill>
                  <a:schemeClr val="accent6"/>
                </a:solidFill>
              </a:rPr>
              <a:t>Doit être crédible au regard de votre mission d’établissement / expertise</a:t>
            </a:r>
          </a:p>
          <a:p>
            <a:pPr lvl="3"/>
            <a:r>
              <a:rPr lang="fr-FR" b="1" dirty="0">
                <a:solidFill>
                  <a:schemeClr val="accent6"/>
                </a:solidFill>
              </a:rPr>
              <a:t>Exemple: 22% des élèves sont boursiers. </a:t>
            </a:r>
          </a:p>
          <a:p>
            <a:pPr lvl="2"/>
            <a:r>
              <a:rPr lang="fr-FR" b="1" dirty="0">
                <a:solidFill>
                  <a:schemeClr val="accent6"/>
                </a:solidFill>
              </a:rPr>
              <a:t>Associées au projet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Attention à ne pas ghettoïser!</a:t>
            </a:r>
          </a:p>
          <a:p>
            <a:endParaRPr lang="fr-FR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0D016-1B56-39F8-AABF-15352B6208CA}"/>
              </a:ext>
            </a:extLst>
          </p:cNvPr>
          <p:cNvSpPr txBox="1"/>
          <p:nvPr/>
        </p:nvSpPr>
        <p:spPr>
          <a:xfrm>
            <a:off x="3486042" y="6369048"/>
            <a:ext cx="778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noProof="0" dirty="0"/>
              <a:t>*SMART : Spécifique, Mesurable, Atteignable, Réaliste et Temporellement défini  </a:t>
            </a:r>
          </a:p>
        </p:txBody>
      </p:sp>
    </p:spTree>
    <p:extLst>
      <p:ext uri="{BB962C8B-B14F-4D97-AF65-F5344CB8AC3E}">
        <p14:creationId xmlns:p14="http://schemas.microsoft.com/office/powerpoint/2010/main" val="15310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DB20F-9A45-7FAA-72E6-1F4592DD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71DED-DC48-2C15-F609-0DD44EE5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2 Qualité de la conception et de la mise en œuvre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ED6FA-5076-3EF1-03FB-37E4FD4C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439916"/>
            <a:ext cx="10360449" cy="4916433"/>
          </a:xfrm>
        </p:spPr>
        <p:txBody>
          <a:bodyPr>
            <a:normAutofit/>
          </a:bodyPr>
          <a:lstStyle/>
          <a:p>
            <a:r>
              <a:rPr lang="fr-FR" dirty="0"/>
              <a:t>Méthodologie claire, </a:t>
            </a:r>
          </a:p>
          <a:p>
            <a:r>
              <a:rPr lang="fr-FR" dirty="0"/>
              <a:t>pertinente </a:t>
            </a:r>
          </a:p>
          <a:p>
            <a:r>
              <a:rPr lang="fr-FR" dirty="0"/>
              <a:t>et justifiée</a:t>
            </a:r>
            <a:endParaRPr lang="fr-FR" noProof="0" dirty="0"/>
          </a:p>
          <a:p>
            <a:endParaRPr lang="fr-FR" noProof="0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119CA6D4-B4F2-2EF9-FD7B-E31C352119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24436" y="1170542"/>
            <a:ext cx="5419489" cy="54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BAED2-3F0E-F80E-05D5-12363112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Contexte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BB3AB-8392-B098-A99A-62B3DEC26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Dans le cadre du </a:t>
            </a:r>
            <a:r>
              <a:rPr lang="fr-FR" b="0" i="0" noProof="0" dirty="0">
                <a:solidFill>
                  <a:schemeClr val="accent5"/>
                </a:solidFill>
                <a:effectLst/>
                <a:latin typeface="Verdana" panose="020B0604030504040204" pitchFamily="34" charset="0"/>
              </a:rPr>
              <a:t>programme Économie Bleue</a:t>
            </a:r>
            <a:r>
              <a:rPr lang="fr-FR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fr-FR" b="0" i="0" noProof="0" dirty="0">
                <a:solidFill>
                  <a:schemeClr val="accent5"/>
                </a:solidFill>
                <a:effectLst/>
                <a:latin typeface="Verdana" panose="020B0604030504040204" pitchFamily="34" charset="0"/>
              </a:rPr>
              <a:t>Pêche et Aquaculture </a:t>
            </a:r>
            <a:r>
              <a:rPr lang="fr-FR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et des actions initiées suite à l'Appel à Manifestation d'Intérêt (AMI), notamment</a:t>
            </a:r>
            <a:r>
              <a:rPr lang="fr-FR" b="1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r-FR" b="1" i="0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</a:rPr>
              <a:t>la formation en ingénierie de projets, développement et soumission de projets de recherche</a:t>
            </a:r>
            <a:r>
              <a:rPr lang="fr-FR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financée par l'UE, nous avons le plaisir de vous inviter à un deuxième </a:t>
            </a:r>
            <a:r>
              <a:rPr lang="fr-FR" b="1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webinaire introductif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, celui-ci sur les critères d’évaluation</a:t>
            </a:r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0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500ED-6557-8FE6-6568-0F6A05B1B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A9B44-4F4B-58ED-5260-25CC3CAD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2 Qualité de la conception et de la mise en œuvre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BA7E8F-38DA-F346-99F9-0E3DEB07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439916"/>
            <a:ext cx="10360449" cy="4916433"/>
          </a:xfrm>
        </p:spPr>
        <p:txBody>
          <a:bodyPr>
            <a:normAutofit/>
          </a:bodyPr>
          <a:lstStyle/>
          <a:p>
            <a:r>
              <a:rPr lang="fr-FR" dirty="0"/>
              <a:t>Plan de travail clair (Gantt)</a:t>
            </a:r>
            <a:endParaRPr lang="fr-FR" noProof="0" dirty="0"/>
          </a:p>
          <a:p>
            <a:r>
              <a:rPr lang="fr-FR" noProof="0" dirty="0"/>
              <a:t>Activités =&gt; liées à un objectif et génèrent des résultats</a:t>
            </a:r>
          </a:p>
          <a:p>
            <a:r>
              <a:rPr lang="fr-FR" noProof="0" dirty="0"/>
              <a:t>Destinations / Partenaires =&gt; Où, Qui, pourquoi</a:t>
            </a:r>
          </a:p>
          <a:p>
            <a:r>
              <a:rPr lang="fr-FR" noProof="0" dirty="0"/>
              <a:t>intégration du </a:t>
            </a:r>
            <a:r>
              <a:rPr lang="fr-FR" b="1" noProof="0" dirty="0"/>
              <a:t>numérique</a:t>
            </a:r>
          </a:p>
          <a:p>
            <a:r>
              <a:rPr lang="fr-FR" dirty="0"/>
              <a:t>Dimension </a:t>
            </a:r>
            <a:r>
              <a:rPr lang="fr-FR" b="1" dirty="0"/>
              <a:t>environnementale</a:t>
            </a:r>
          </a:p>
          <a:p>
            <a:r>
              <a:rPr lang="fr-FR" b="1" dirty="0"/>
              <a:t>Validation des acquis : </a:t>
            </a:r>
            <a:r>
              <a:rPr lang="fr-FR" noProof="0" dirty="0"/>
              <a:t>(référentiels européens ECVET, Europass, ECTS, ECHE)</a:t>
            </a:r>
          </a:p>
          <a:p>
            <a:r>
              <a:rPr lang="fr-FR" noProof="0" dirty="0"/>
              <a:t>Qualité: Indicateurs, moyens d’évaluation</a:t>
            </a:r>
          </a:p>
          <a:p>
            <a:endParaRPr lang="fr-FR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C82281-F09A-8F00-A990-2C56ED15BFDE}"/>
              </a:ext>
            </a:extLst>
          </p:cNvPr>
          <p:cNvSpPr txBox="1"/>
          <p:nvPr/>
        </p:nvSpPr>
        <p:spPr>
          <a:xfrm>
            <a:off x="3486042" y="6369048"/>
            <a:ext cx="778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noProof="0" dirty="0"/>
              <a:t>*SMART : Spécifique, Mesurable, Atteignable, Réaliste et Temporellement défini  </a:t>
            </a:r>
          </a:p>
        </p:txBody>
      </p:sp>
    </p:spTree>
    <p:extLst>
      <p:ext uri="{BB962C8B-B14F-4D97-AF65-F5344CB8AC3E}">
        <p14:creationId xmlns:p14="http://schemas.microsoft.com/office/powerpoint/2010/main" val="10939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A1CA8-6EFF-C5AF-3A6C-72D327F3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 2 Qualité de la conception et de la mise en œuvre du projet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2D73A2-A4BA-D6D1-8711-8BF9CDFD5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Evaluation et indicateurs </a:t>
            </a:r>
          </a:p>
          <a:p>
            <a:pPr lvl="1"/>
            <a:r>
              <a:rPr lang="fr-FR" dirty="0"/>
              <a:t>Interne</a:t>
            </a:r>
          </a:p>
          <a:p>
            <a:pPr lvl="2"/>
            <a:r>
              <a:rPr lang="fr-FR" dirty="0"/>
              <a:t>Qualité des réunions, de la coordination…</a:t>
            </a:r>
          </a:p>
          <a:p>
            <a:pPr lvl="1"/>
            <a:r>
              <a:rPr lang="fr-FR" dirty="0"/>
              <a:t>Externe</a:t>
            </a:r>
          </a:p>
          <a:p>
            <a:pPr lvl="2"/>
            <a:r>
              <a:rPr lang="fr-FR" dirty="0"/>
              <a:t>Livrables et apports (rapports dus contractuellement)</a:t>
            </a:r>
          </a:p>
          <a:p>
            <a:pPr lvl="2"/>
            <a:r>
              <a:rPr lang="fr-FR" dirty="0"/>
              <a:t>Qualité des prestations</a:t>
            </a:r>
          </a:p>
          <a:p>
            <a:pPr lvl="3"/>
            <a:r>
              <a:rPr lang="fr-FR" dirty="0"/>
              <a:t>Cours (évaluation auprès des apprenants)</a:t>
            </a:r>
          </a:p>
          <a:p>
            <a:pPr lvl="3"/>
            <a:r>
              <a:rPr lang="fr-FR" dirty="0"/>
              <a:t>Séminaires</a:t>
            </a:r>
          </a:p>
          <a:p>
            <a:pPr lvl="3"/>
            <a:r>
              <a:rPr lang="fr-FR" dirty="0"/>
              <a:t>Méthodologie</a:t>
            </a:r>
          </a:p>
          <a:p>
            <a:pPr lvl="1"/>
            <a:r>
              <a:rPr lang="fr-FR" dirty="0"/>
              <a:t>Indicateurs</a:t>
            </a:r>
          </a:p>
          <a:p>
            <a:pPr lvl="2"/>
            <a:r>
              <a:rPr lang="fr-FR" dirty="0"/>
              <a:t>Indicateurs qualitatifs et quantitatifs à indiquer dès la proposition</a:t>
            </a:r>
          </a:p>
          <a:p>
            <a:pPr lvl="2"/>
            <a:r>
              <a:rPr lang="fr-FR" dirty="0"/>
              <a:t>Exemple: Questionnaire qualitatif sera impérativement renseigné par les apprenants avec un taux de satisfaction visé d’au moins 90%</a:t>
            </a:r>
          </a:p>
          <a:p>
            <a:pPr lvl="1"/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3D2AA7-E4E0-3BBA-62E6-223674D11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46" y="3627134"/>
            <a:ext cx="3248478" cy="1790950"/>
          </a:xfrm>
          <a:prstGeom prst="rect">
            <a:avLst/>
          </a:prstGeom>
        </p:spPr>
      </p:pic>
      <p:pic>
        <p:nvPicPr>
          <p:cNvPr id="6" name="Image 5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340206F1-6491-3EA7-9E48-3676BAFE6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427" y="998550"/>
            <a:ext cx="4281715" cy="262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59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0C9AC-0D15-49E9-75CD-37029FB38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A9379-DA33-7105-D30A-F94C1D80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3 Qualité du partenariat et des modalités de coopération (20 )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82C37-C55A-4EE4-140C-FA385FEB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439916"/>
            <a:ext cx="10360449" cy="4916433"/>
          </a:xfrm>
        </p:spPr>
        <p:txBody>
          <a:bodyPr>
            <a:normAutofit/>
          </a:bodyPr>
          <a:lstStyle/>
          <a:p>
            <a:r>
              <a:rPr lang="fr-FR" noProof="0" dirty="0"/>
              <a:t>Profils </a:t>
            </a:r>
            <a:r>
              <a:rPr lang="fr-FR" noProof="0" dirty="0" err="1"/>
              <a:t>complém</a:t>
            </a:r>
            <a:r>
              <a:rPr lang="fr-FR" dirty="0" err="1"/>
              <a:t>entaires</a:t>
            </a:r>
            <a:r>
              <a:rPr lang="fr-FR" dirty="0"/>
              <a:t>, fonctionnent en réseau efficacement,</a:t>
            </a:r>
          </a:p>
          <a:p>
            <a:r>
              <a:rPr lang="fr-FR" noProof="0" dirty="0"/>
              <a:t>Compétences des partenaires</a:t>
            </a:r>
          </a:p>
          <a:p>
            <a:r>
              <a:rPr lang="fr-FR" noProof="0" dirty="0"/>
              <a:t>Bien répartir les responsabilités</a:t>
            </a:r>
          </a:p>
          <a:p>
            <a:pPr lvl="1"/>
            <a:r>
              <a:rPr lang="fr-FR" dirty="0"/>
              <a:t>Ex: OS1: Partner 1, OS2, Partner 3,…..</a:t>
            </a:r>
          </a:p>
          <a:p>
            <a:r>
              <a:rPr lang="fr-FR" noProof="0" dirty="0"/>
              <a:t>Coordination e</a:t>
            </a:r>
            <a:r>
              <a:rPr lang="fr-FR" dirty="0" err="1"/>
              <a:t>fficace</a:t>
            </a:r>
            <a:r>
              <a:rPr lang="fr-FR" dirty="0"/>
              <a:t> : Espace partagé de documents, communication par email, </a:t>
            </a:r>
            <a:r>
              <a:rPr lang="fr-FR" dirty="0" err="1"/>
              <a:t>visio</a:t>
            </a:r>
            <a:r>
              <a:rPr lang="fr-FR" dirty="0"/>
              <a:t> trimestrielle d’avancement, contrôle de la qualité du </a:t>
            </a:r>
            <a:r>
              <a:rPr lang="fr-FR" dirty="0" err="1"/>
              <a:t>Mgt</a:t>
            </a:r>
            <a:r>
              <a:rPr lang="fr-FR" dirty="0"/>
              <a:t>.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319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D7A6E-424A-EFF2-24D4-52A9D3A2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3 Qualité du partenariat et des modalités de coopération (20 )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07F3D8-5C13-A954-09BB-449FD4106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0" dirty="0"/>
              <a:t>Coordination</a:t>
            </a:r>
          </a:p>
          <a:p>
            <a:pPr lvl="1"/>
            <a:r>
              <a:rPr lang="fr-FR" noProof="0" dirty="0"/>
              <a:t>Budget max : </a:t>
            </a:r>
            <a:r>
              <a:rPr lang="fr-FR" b="1" noProof="0" dirty="0"/>
              <a:t>20k pour les KA220</a:t>
            </a:r>
          </a:p>
          <a:p>
            <a:pPr lvl="1"/>
            <a:r>
              <a:rPr lang="fr-FR" noProof="0" dirty="0"/>
              <a:t>Une équipe Projet : Coordinateur, </a:t>
            </a:r>
            <a:r>
              <a:rPr lang="fr-FR" noProof="0" dirty="0" err="1"/>
              <a:t>boards</a:t>
            </a:r>
            <a:r>
              <a:rPr lang="fr-FR" noProof="0" dirty="0"/>
              <a:t>, com, dissémination…</a:t>
            </a:r>
          </a:p>
          <a:p>
            <a:pPr lvl="1"/>
            <a:r>
              <a:rPr lang="fr-FR" noProof="0" dirty="0"/>
              <a:t>Communication interne: Espace partagé de fichier, outils de com…</a:t>
            </a:r>
          </a:p>
          <a:p>
            <a:pPr lvl="1"/>
            <a:r>
              <a:rPr lang="fr-FR" noProof="0" dirty="0"/>
              <a:t>Réunions régulières : 1/trimestre sous forme de courte </a:t>
            </a:r>
            <a:r>
              <a:rPr lang="fr-FR" noProof="0" dirty="0" err="1"/>
              <a:t>visio</a:t>
            </a:r>
            <a:r>
              <a:rPr lang="fr-FR" noProof="0" dirty="0"/>
              <a:t> </a:t>
            </a:r>
          </a:p>
          <a:p>
            <a:pPr lvl="1"/>
            <a:r>
              <a:rPr lang="fr-FR" noProof="0" dirty="0"/>
              <a:t>Compte-rendu de réunions</a:t>
            </a:r>
          </a:p>
          <a:p>
            <a:pPr lvl="1"/>
            <a:r>
              <a:rPr lang="fr-FR" noProof="0" dirty="0"/>
              <a:t>Qualité : Plan qualité ; Suivi qualité (qualité des livrables, qualité du management). Par exemple formulaire de satisfaction de chaque réunion par les partenaires.</a:t>
            </a:r>
          </a:p>
        </p:txBody>
      </p:sp>
    </p:spTree>
    <p:extLst>
      <p:ext uri="{BB962C8B-B14F-4D97-AF65-F5344CB8AC3E}">
        <p14:creationId xmlns:p14="http://schemas.microsoft.com/office/powerpoint/2010/main" val="3787011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A7BE4-A625-97D2-6DB0-D4D156CE6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2637D-065F-0ECF-0711-1661EF5B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4 Impact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9C5F2-C54C-6B8E-086C-B3029BBF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7" y="1439916"/>
            <a:ext cx="7266064" cy="4916433"/>
          </a:xfrm>
        </p:spPr>
        <p:txBody>
          <a:bodyPr>
            <a:normAutofit/>
          </a:bodyPr>
          <a:lstStyle/>
          <a:p>
            <a:r>
              <a:rPr lang="fr-FR" noProof="0" dirty="0"/>
              <a:t>Impact sur les partenaires</a:t>
            </a:r>
          </a:p>
          <a:p>
            <a:r>
              <a:rPr lang="fr-FR" dirty="0"/>
              <a:t>Impact au niveau de l’Europe / Durabilité</a:t>
            </a:r>
          </a:p>
          <a:p>
            <a:pPr lvl="1"/>
            <a:r>
              <a:rPr lang="fr-FR" noProof="0" dirty="0"/>
              <a:t>Accès libre (licence Creative Common…, Plateformes de l’UE: </a:t>
            </a:r>
            <a:r>
              <a:rPr lang="fr-FR" dirty="0" err="1"/>
              <a:t>eT</a:t>
            </a:r>
            <a:r>
              <a:rPr lang="fr-FR" noProof="0" dirty="0" err="1"/>
              <a:t>winning</a:t>
            </a:r>
            <a:r>
              <a:rPr lang="fr-FR" noProof="0" dirty="0"/>
              <a:t>, EPALE   </a:t>
            </a:r>
            <a:r>
              <a:rPr lang="fr-FR" noProof="0" dirty="0" err="1"/>
              <a:t>School</a:t>
            </a:r>
            <a:r>
              <a:rPr lang="fr-FR" noProof="0" dirty="0"/>
              <a:t> Education Gateway </a:t>
            </a:r>
          </a:p>
          <a:p>
            <a:r>
              <a:rPr lang="fr-FR" dirty="0"/>
              <a:t>Pérennité</a:t>
            </a:r>
            <a:endParaRPr lang="fr-FR" noProof="0" dirty="0"/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3A65753A-6732-9F7F-7CBF-96977F97D158}"/>
              </a:ext>
            </a:extLst>
          </p:cNvPr>
          <p:cNvSpPr/>
          <p:nvPr/>
        </p:nvSpPr>
        <p:spPr>
          <a:xfrm>
            <a:off x="8669063" y="595683"/>
            <a:ext cx="3028951" cy="1139825"/>
          </a:xfrm>
          <a:prstGeom prst="wedgeRoundRectCallout">
            <a:avLst>
              <a:gd name="adj1" fmla="val -149309"/>
              <a:gd name="adj2" fmla="val 5412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Liste de bénéfice pour chaque partenaire</a:t>
            </a:r>
            <a:endParaRPr lang="en-GB" sz="2400" dirty="0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748F43D5-A30E-EDE0-BD8F-2EC8D10656D1}"/>
              </a:ext>
            </a:extLst>
          </p:cNvPr>
          <p:cNvSpPr/>
          <p:nvPr/>
        </p:nvSpPr>
        <p:spPr>
          <a:xfrm>
            <a:off x="8679572" y="1868223"/>
            <a:ext cx="3028951" cy="1139825"/>
          </a:xfrm>
          <a:prstGeom prst="wedgeRoundRectCallout">
            <a:avLst>
              <a:gd name="adj1" fmla="val -121007"/>
              <a:gd name="adj2" fmla="val 89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Liste de livrables transférables</a:t>
            </a:r>
          </a:p>
          <a:p>
            <a:pPr algn="ctr"/>
            <a:r>
              <a:rPr lang="fr-FR" sz="2400" dirty="0"/>
              <a:t>Canaux de diffusion</a:t>
            </a:r>
            <a:endParaRPr lang="en-GB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869BDA-3CAC-CF75-73CF-DB3BA143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833" y="3823665"/>
            <a:ext cx="8392696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7E5F70-BAB1-ECA2-FFCE-C3616979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33" y="1141466"/>
            <a:ext cx="7196925" cy="26081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3FF955-9609-FFD0-5825-85974BEE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Communication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6D7DDB6-5CE0-14F7-09CD-56A0C736D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370" y="3020320"/>
            <a:ext cx="6936977" cy="2709456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CCED7E-8B82-CEBC-AD09-A907BBFC3853}"/>
              </a:ext>
            </a:extLst>
          </p:cNvPr>
          <p:cNvSpPr txBox="1"/>
          <p:nvPr/>
        </p:nvSpPr>
        <p:spPr>
          <a:xfrm>
            <a:off x="8052337" y="1896227"/>
            <a:ext cx="8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noProof="0" dirty="0">
                <a:solidFill>
                  <a:srgbClr val="FF33CC"/>
                </a:solidFill>
              </a:rPr>
              <a:t>SMART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6C2CCE-9288-F84D-A628-F3B545269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38" y="5185145"/>
            <a:ext cx="3829584" cy="9431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64B2DA-C403-4C59-9090-9CBD2710CB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721" y="225340"/>
            <a:ext cx="1769793" cy="24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43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34F2A-EFB0-8D0D-5E5A-0B9DADAA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Ce qui rend </a:t>
            </a:r>
            <a:r>
              <a:rPr lang="fr-FR" noProof="0" dirty="0">
                <a:solidFill>
                  <a:srgbClr val="FF0000"/>
                </a:solidFill>
              </a:rPr>
              <a:t>difficile</a:t>
            </a:r>
            <a:r>
              <a:rPr lang="fr-FR" noProof="0" dirty="0"/>
              <a:t> l’évaluation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B89EC3-4DCE-B703-D620-397B0F5D5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>
                <a:solidFill>
                  <a:srgbClr val="FF0000"/>
                </a:solidFill>
              </a:rPr>
              <a:t>Le </a:t>
            </a:r>
            <a:r>
              <a:rPr lang="fr-FR" b="1" noProof="0" dirty="0" err="1">
                <a:solidFill>
                  <a:srgbClr val="FF0000"/>
                </a:solidFill>
              </a:rPr>
              <a:t>blabla</a:t>
            </a:r>
            <a:r>
              <a:rPr lang="fr-FR" b="1" noProof="0" dirty="0">
                <a:solidFill>
                  <a:srgbClr val="FF0000"/>
                </a:solidFill>
              </a:rPr>
              <a:t> – </a:t>
            </a:r>
            <a:r>
              <a:rPr lang="fr-FR" b="1" noProof="0" dirty="0">
                <a:solidFill>
                  <a:schemeClr val="accent6"/>
                </a:solidFill>
              </a:rPr>
              <a:t>Soyez concis</a:t>
            </a:r>
          </a:p>
          <a:p>
            <a:r>
              <a:rPr lang="fr-FR" b="1" dirty="0">
                <a:solidFill>
                  <a:srgbClr val="FF0000"/>
                </a:solidFill>
              </a:rPr>
              <a:t>Le</a:t>
            </a:r>
            <a:r>
              <a:rPr lang="fr-FR" b="1" noProof="0" dirty="0">
                <a:solidFill>
                  <a:srgbClr val="FF0000"/>
                </a:solidFill>
              </a:rPr>
              <a:t>s répétitions</a:t>
            </a:r>
          </a:p>
          <a:p>
            <a:r>
              <a:rPr lang="fr-FR" b="1" dirty="0">
                <a:solidFill>
                  <a:srgbClr val="FF0000"/>
                </a:solidFill>
              </a:rPr>
              <a:t>L</a:t>
            </a:r>
            <a:r>
              <a:rPr lang="fr-FR" b="1" noProof="0" dirty="0">
                <a:solidFill>
                  <a:srgbClr val="FF0000"/>
                </a:solidFill>
              </a:rPr>
              <a:t>e vocabulaire flou</a:t>
            </a:r>
          </a:p>
          <a:p>
            <a:pPr lvl="1"/>
            <a:r>
              <a:rPr lang="fr-FR" b="1" noProof="0" dirty="0">
                <a:solidFill>
                  <a:srgbClr val="FF0000"/>
                </a:solidFill>
              </a:rPr>
              <a:t>Conditionnel</a:t>
            </a:r>
          </a:p>
          <a:p>
            <a:pPr lvl="1"/>
            <a:r>
              <a:rPr lang="fr-FR" b="1" noProof="0" dirty="0">
                <a:solidFill>
                  <a:srgbClr val="FF0000"/>
                </a:solidFill>
              </a:rPr>
              <a:t>Bannir: Envisager, penser, éventuellement, …</a:t>
            </a:r>
          </a:p>
          <a:p>
            <a:endParaRPr lang="fr-FR" b="1" noProof="0" dirty="0">
              <a:solidFill>
                <a:srgbClr val="FF0000"/>
              </a:solidFill>
            </a:endParaRPr>
          </a:p>
          <a:p>
            <a:r>
              <a:rPr lang="fr-FR" b="1" noProof="0" dirty="0">
                <a:solidFill>
                  <a:srgbClr val="FF0000"/>
                </a:solidFill>
              </a:rPr>
              <a:t>Exemple : nous envisageons de proposer …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5492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9D7E1-37EF-899B-FEB7-361B976A5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88276-D132-CD83-62FF-0A06B560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Conseils méthodologiques pour le montage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93DB30-6B9B-367D-6DAF-2803BEE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439916"/>
            <a:ext cx="10360449" cy="4916433"/>
          </a:xfrm>
        </p:spPr>
        <p:txBody>
          <a:bodyPr/>
          <a:lstStyle/>
          <a:p>
            <a:r>
              <a:rPr lang="fr-FR" noProof="0" dirty="0"/>
              <a:t>Intégrer les critères dès la conception</a:t>
            </a:r>
          </a:p>
          <a:p>
            <a:pPr lvl="1"/>
            <a:r>
              <a:rPr lang="fr-FR" noProof="0" dirty="0"/>
              <a:t>Nécessite des outils qui vous seront proposés lors de la formation</a:t>
            </a:r>
          </a:p>
          <a:p>
            <a:r>
              <a:rPr lang="fr-FR" noProof="0" dirty="0"/>
              <a:t>Rassembler efficacement les informations des partenaires</a:t>
            </a:r>
          </a:p>
          <a:p>
            <a:pPr lvl="1"/>
            <a:r>
              <a:rPr lang="fr-FR" dirty="0"/>
              <a:t>Utiliser un « </a:t>
            </a:r>
            <a:r>
              <a:rPr lang="fr-FR" dirty="0" err="1"/>
              <a:t>template</a:t>
            </a:r>
            <a:r>
              <a:rPr lang="fr-FR" dirty="0"/>
              <a:t> » permettant de renseigner les différentes parties du formulaire</a:t>
            </a:r>
            <a:endParaRPr lang="fr-FR" noProof="0" dirty="0"/>
          </a:p>
          <a:p>
            <a:r>
              <a:rPr lang="fr-FR" noProof="0" dirty="0"/>
              <a:t>Faire relire la proposition par quelqu’un qui n’a pas participé à l’élaboration pour qu’il l’évalue avec la grille d’évaluation</a:t>
            </a:r>
          </a:p>
          <a:p>
            <a:r>
              <a:rPr lang="fr-FR" noProof="0" dirty="0"/>
              <a:t>Ajouter une/des annexe(s) (pertinente(s) pour le projet…)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45077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B632D2F3-2A6E-4DFC-C45E-FB40D8814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320" y="576700"/>
            <a:ext cx="1769793" cy="2465696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2114F72C-4F78-F34B-C7F8-64239018F5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895" y="4394104"/>
            <a:ext cx="1720131" cy="2212357"/>
          </a:xfrm>
          <a:prstGeom prst="rect">
            <a:avLst/>
          </a:prstGeom>
        </p:spPr>
      </p:pic>
      <p:pic>
        <p:nvPicPr>
          <p:cNvPr id="9" name="Image 8">
            <a:hlinkClick r:id="rId6"/>
            <a:extLst>
              <a:ext uri="{FF2B5EF4-FFF2-40B4-BE49-F238E27FC236}">
                <a16:creationId xmlns:a16="http://schemas.microsoft.com/office/drawing/2014/main" id="{508E1722-1038-844F-5FAA-FC5F5216CA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021" y="1888177"/>
            <a:ext cx="1769792" cy="2132003"/>
          </a:xfrm>
          <a:prstGeom prst="rect">
            <a:avLst/>
          </a:prstGeom>
        </p:spPr>
      </p:pic>
      <p:pic>
        <p:nvPicPr>
          <p:cNvPr id="11" name="Image 10">
            <a:hlinkClick r:id="rId8"/>
            <a:extLst>
              <a:ext uri="{FF2B5EF4-FFF2-40B4-BE49-F238E27FC236}">
                <a16:creationId xmlns:a16="http://schemas.microsoft.com/office/drawing/2014/main" id="{31FDA9B1-92BC-76AB-83F7-888B821C0A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980" y="2954178"/>
            <a:ext cx="1844481" cy="2435291"/>
          </a:xfrm>
          <a:prstGeom prst="rect">
            <a:avLst/>
          </a:prstGeom>
        </p:spPr>
      </p:pic>
      <p:pic>
        <p:nvPicPr>
          <p:cNvPr id="13" name="Image 12">
            <a:hlinkClick r:id="rId10"/>
            <a:extLst>
              <a:ext uri="{FF2B5EF4-FFF2-40B4-BE49-F238E27FC236}">
                <a16:creationId xmlns:a16="http://schemas.microsoft.com/office/drawing/2014/main" id="{B0083A9B-ED39-530E-D004-A06564F3BFC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150" y="1156886"/>
            <a:ext cx="2018039" cy="266341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4B628FA-D4E7-81E5-F112-0EE7E9AA1770}"/>
              </a:ext>
            </a:extLst>
          </p:cNvPr>
          <p:cNvSpPr txBox="1"/>
          <p:nvPr/>
        </p:nvSpPr>
        <p:spPr>
          <a:xfrm>
            <a:off x="440246" y="3901329"/>
            <a:ext cx="3937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noProof="0" dirty="0"/>
              <a:t>https://erasmus-plus.ec.europa.eu/fr/erasmus-programme-guide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BCAFFD5-C0BB-94CF-6A84-C97A233F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  <a:endParaRPr lang="en-GB" dirty="0"/>
          </a:p>
        </p:txBody>
      </p:sp>
      <p:pic>
        <p:nvPicPr>
          <p:cNvPr id="6" name="Image 5">
            <a:hlinkClick r:id="rId12"/>
            <a:extLst>
              <a:ext uri="{FF2B5EF4-FFF2-40B4-BE49-F238E27FC236}">
                <a16:creationId xmlns:a16="http://schemas.microsoft.com/office/drawing/2014/main" id="{D4E68D23-F923-28AD-A3FD-2902E07C9D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4802" y="4300950"/>
            <a:ext cx="1082740" cy="10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1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7B89B-797A-4400-5F10-8C2A55BF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Les outils du programme : Indispensables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CF7EE6-5975-8E83-8BBF-912F99A35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 err="1"/>
              <a:t>eTwinning</a:t>
            </a:r>
            <a:r>
              <a:rPr lang="fr-FR" noProof="0" dirty="0"/>
              <a:t> pour l’EFPI et SCO, </a:t>
            </a:r>
          </a:p>
          <a:p>
            <a:r>
              <a:rPr lang="fr-FR" b="1" noProof="0" dirty="0"/>
              <a:t>EPALE</a:t>
            </a:r>
            <a:r>
              <a:rPr lang="fr-FR" noProof="0" dirty="0"/>
              <a:t> pour l’EFPC et ADU</a:t>
            </a:r>
          </a:p>
          <a:p>
            <a:r>
              <a:rPr lang="fr-FR" dirty="0"/>
              <a:t>ECVET pour </a:t>
            </a:r>
            <a:r>
              <a:rPr lang="fr-FR" noProof="0" dirty="0"/>
              <a:t>l’EFPC</a:t>
            </a:r>
            <a:endParaRPr lang="fr-FR" dirty="0"/>
          </a:p>
          <a:p>
            <a:r>
              <a:rPr lang="fr-FR" noProof="0" dirty="0"/>
              <a:t>Europass pour la valorisation des mobilités</a:t>
            </a:r>
          </a:p>
        </p:txBody>
      </p:sp>
    </p:spTree>
    <p:extLst>
      <p:ext uri="{BB962C8B-B14F-4D97-AF65-F5344CB8AC3E}">
        <p14:creationId xmlns:p14="http://schemas.microsoft.com/office/powerpoint/2010/main" val="258811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27376-4AEC-3393-C4E6-84493CA8B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3A6FD8D-F876-704F-F2B7-A1C77C546EAD}"/>
              </a:ext>
            </a:extLst>
          </p:cNvPr>
          <p:cNvSpPr txBox="1"/>
          <p:nvPr/>
        </p:nvSpPr>
        <p:spPr>
          <a:xfrm>
            <a:off x="2513969" y="1917568"/>
            <a:ext cx="42234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noProof="0" dirty="0"/>
              <a:t>Toutes les informations relatives à la formation se retrouveront ici :</a:t>
            </a:r>
          </a:p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noProof="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https://innofluence.eu/index.php/formation-en-developpement-et-soumission-de-projets-de-recherche/</a:t>
            </a:r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fr-FR" noProof="0" dirty="0">
                <a:solidFill>
                  <a:schemeClr val="accent1">
                    <a:lumMod val="75000"/>
                  </a:schemeClr>
                </a:solidFill>
              </a:rPr>
              <a:t>Nous utiliserons SLIDO pour les interactions</a:t>
            </a:r>
          </a:p>
          <a:p>
            <a:pPr algn="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Http://slido.com</a:t>
            </a:r>
            <a:r>
              <a:rPr lang="fr-FR" b="1" noProof="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Image 3" descr="Une image contenant capture d’écran, Graphique, texte, conception&#10;&#10;Description générée automatiquement">
            <a:extLst>
              <a:ext uri="{FF2B5EF4-FFF2-40B4-BE49-F238E27FC236}">
                <a16:creationId xmlns:a16="http://schemas.microsoft.com/office/drawing/2014/main" id="{FC4DB9CF-755E-1566-ED9A-0A3CDE6299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287" y="2404361"/>
            <a:ext cx="2049277" cy="204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0733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7D4C3D9-BA9D-4E1B-3DCB-27271BF4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Quelques témoignages utiles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7BECB5-A895-CEB0-312D-A13120BF7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0" noProof="0" dirty="0">
                <a:solidFill>
                  <a:srgbClr val="222222"/>
                </a:solidFill>
                <a:effectLst/>
                <a:latin typeface="Archivo"/>
              </a:rPr>
              <a:t>Pr. </a:t>
            </a:r>
            <a:r>
              <a:rPr lang="fr-FR" b="1" i="0" noProof="0" dirty="0" err="1">
                <a:solidFill>
                  <a:srgbClr val="222222"/>
                </a:solidFill>
                <a:effectLst/>
                <a:latin typeface="Archivo"/>
              </a:rPr>
              <a:t>Boudour</a:t>
            </a:r>
            <a:r>
              <a:rPr lang="fr-FR" b="1" i="0" noProof="0" dirty="0">
                <a:solidFill>
                  <a:srgbClr val="222222"/>
                </a:solidFill>
                <a:effectLst/>
                <a:latin typeface="Archivo"/>
              </a:rPr>
              <a:t> Mohamed</a:t>
            </a:r>
            <a:r>
              <a:rPr lang="fr-FR" b="0" i="0" noProof="0" dirty="0">
                <a:solidFill>
                  <a:srgbClr val="222222"/>
                </a:solidFill>
                <a:effectLst/>
                <a:latin typeface="Archivo"/>
              </a:rPr>
              <a:t>, Coordinateur NEO</a:t>
            </a:r>
          </a:p>
          <a:p>
            <a:r>
              <a:rPr lang="fr-FR" b="1" noProof="0" dirty="0">
                <a:solidFill>
                  <a:srgbClr val="222222"/>
                </a:solidFill>
                <a:latin typeface="Archivo"/>
              </a:rPr>
              <a:t>M. Angel Rafael</a:t>
            </a:r>
            <a:r>
              <a:rPr lang="fr-FR" noProof="0" dirty="0">
                <a:solidFill>
                  <a:srgbClr val="222222"/>
                </a:solidFill>
                <a:latin typeface="Archivo"/>
              </a:rPr>
              <a:t>, expert en montage et gestion de projets Erasmus+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5902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2E593DF-186F-157D-C775-5F6309A4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868" y="661386"/>
            <a:ext cx="5030975" cy="1600200"/>
          </a:xfrm>
        </p:spPr>
        <p:txBody>
          <a:bodyPr/>
          <a:lstStyle/>
          <a:p>
            <a:pPr algn="r"/>
            <a:r>
              <a:rPr lang="fr-FR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Angel Raphael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FB5A69-DD52-F34D-FA62-D4A116957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2803" y="2285127"/>
            <a:ext cx="3410078" cy="1631216"/>
          </a:xfrm>
        </p:spPr>
        <p:txBody>
          <a:bodyPr/>
          <a:lstStyle/>
          <a:p>
            <a:pPr algn="r"/>
            <a:r>
              <a:rPr lang="fr-FR" noProof="0" dirty="0"/>
              <a:t>Expert en montage de projet Erasmus+</a:t>
            </a:r>
          </a:p>
          <a:p>
            <a:pPr algn="r"/>
            <a:r>
              <a:rPr lang="fr-FR" noProof="0" dirty="0"/>
              <a:t>Plus de 15 ans d’expérience</a:t>
            </a:r>
          </a:p>
          <a:p>
            <a:pPr algn="r"/>
            <a:r>
              <a:rPr lang="fr-FR" noProof="0" dirty="0">
                <a:hlinkClick r:id="rId2"/>
              </a:rPr>
              <a:t>http://obreal.org</a:t>
            </a:r>
            <a:r>
              <a:rPr lang="fr-FR" noProof="0" dirty="0"/>
              <a:t> </a:t>
            </a:r>
          </a:p>
          <a:p>
            <a:pPr algn="r"/>
            <a:r>
              <a:rPr lang="fr-FR" noProof="0" dirty="0">
                <a:hlinkClick r:id="rId3"/>
              </a:rPr>
              <a:t>arafael@obreal.org</a:t>
            </a:r>
            <a:r>
              <a:rPr lang="fr-FR" noProof="0" dirty="0"/>
              <a:t> </a:t>
            </a:r>
          </a:p>
        </p:txBody>
      </p:sp>
      <p:pic>
        <p:nvPicPr>
          <p:cNvPr id="1026" name="Picture 2" descr="OBREAL">
            <a:hlinkClick r:id="rId2"/>
            <a:extLst>
              <a:ext uri="{FF2B5EF4-FFF2-40B4-BE49-F238E27FC236}">
                <a16:creationId xmlns:a16="http://schemas.microsoft.com/office/drawing/2014/main" id="{934B1654-5C82-2337-79E8-37C4D700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407" y="3831331"/>
            <a:ext cx="2866727" cy="7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A507825-4E4E-CD64-4CAC-630C1707547D}"/>
              </a:ext>
            </a:extLst>
          </p:cNvPr>
          <p:cNvSpPr txBox="1"/>
          <p:nvPr/>
        </p:nvSpPr>
        <p:spPr>
          <a:xfrm>
            <a:off x="6360319" y="4770262"/>
            <a:ext cx="2866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noProof="0" dirty="0"/>
              <a:t>Espagne</a:t>
            </a:r>
            <a:br>
              <a:rPr lang="fr-FR" sz="2800" noProof="0" dirty="0"/>
            </a:br>
            <a:r>
              <a:rPr lang="fr-FR" b="0" i="0" noProof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non-profit association </a:t>
            </a:r>
            <a:r>
              <a:rPr lang="fr-FR" b="0" i="0" noProof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Interregional</a:t>
            </a:r>
            <a:r>
              <a:rPr lang="fr-FR" b="0" i="0" noProof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noProof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cooperation</a:t>
            </a:r>
            <a:r>
              <a:rPr lang="fr-FR" b="0" i="0" noProof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and dialogue in the </a:t>
            </a:r>
            <a:r>
              <a:rPr lang="fr-FR" b="0" i="0" noProof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Higher</a:t>
            </a:r>
            <a:r>
              <a:rPr lang="fr-FR" b="0" i="0" noProof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Education </a:t>
            </a:r>
            <a:r>
              <a:rPr lang="fr-FR" b="0" i="0" noProof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sector</a:t>
            </a:r>
            <a:endParaRPr lang="fr-FR" noProof="0" dirty="0"/>
          </a:p>
        </p:txBody>
      </p:sp>
      <p:pic>
        <p:nvPicPr>
          <p:cNvPr id="1028" name="Picture 4" descr="Profile photo of Angel Manuel Rafael Poyo">
            <a:extLst>
              <a:ext uri="{FF2B5EF4-FFF2-40B4-BE49-F238E27FC236}">
                <a16:creationId xmlns:a16="http://schemas.microsoft.com/office/drawing/2014/main" id="{61497D08-25D0-FAF4-098C-07622FE9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956" y="3831331"/>
            <a:ext cx="2570147" cy="25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apeau Espagnol,Drapeau Espagne,Spain Mini Flag,Spain Flag Large,90x145cm">
            <a:extLst>
              <a:ext uri="{FF2B5EF4-FFF2-40B4-BE49-F238E27FC236}">
                <a16:creationId xmlns:a16="http://schemas.microsoft.com/office/drawing/2014/main" id="{F4292708-A662-2441-0FB6-39CD98D48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5158" y="4604919"/>
            <a:ext cx="667895" cy="55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78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32985-831E-5520-D3C3-4755BDCC3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443616-039C-E80D-8E79-C96082ABEA7D}"/>
              </a:ext>
            </a:extLst>
          </p:cNvPr>
          <p:cNvSpPr txBox="1"/>
          <p:nvPr/>
        </p:nvSpPr>
        <p:spPr>
          <a:xfrm>
            <a:off x="7128722" y="1512532"/>
            <a:ext cx="4223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noProof="0" dirty="0"/>
              <a:t>Toutes les informations relatives à la formation se retrouveront ici :</a:t>
            </a:r>
          </a:p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noProof="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https://innofluence.eu/index.php/formation-en-developpement-et-soumission-de-projets-de-recherche/</a:t>
            </a:r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fr-FR" noProof="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Image 3" descr="Une image contenant capture d’écran, Graphique, texte, conception&#10;&#10;Description générée automatiquement">
            <a:extLst>
              <a:ext uri="{FF2B5EF4-FFF2-40B4-BE49-F238E27FC236}">
                <a16:creationId xmlns:a16="http://schemas.microsoft.com/office/drawing/2014/main" id="{A0C290C7-3062-403C-806D-3E5CC45E28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597" y="4110422"/>
            <a:ext cx="2049277" cy="204927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B62BC6C-8F2A-0068-92A4-AA174EA2E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92357108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3D59C-A9EE-D5E6-1E6E-B4169F22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C3C59-B45A-1692-C3E0-B999AEDDA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2D6B1E-59A7-608A-CE95-811160371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18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743AA5B-91C0-695C-24E8-41BDDB66A5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5150B17-2AFD-BD1C-80C3-92405C7133D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F5781C5-B4D8-982C-1C43-EF0EFE0CCAF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862A9D9F-3B82-CB8B-0722-04D1C3532358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BFED22-400E-B41A-4E0A-CF67FC9AD15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Avez-vous des questions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D37B2-0E70-C5A0-7CC9-86DD30A6A91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76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75BB3A-87E6-B242-BB5B-71DE3BF61322}"/>
              </a:ext>
            </a:extLst>
          </p:cNvPr>
          <p:cNvSpPr txBox="1"/>
          <p:nvPr/>
        </p:nvSpPr>
        <p:spPr>
          <a:xfrm>
            <a:off x="1852483" y="1162420"/>
            <a:ext cx="4223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0" dirty="0"/>
              <a:t>Contact formateurs </a:t>
            </a:r>
            <a:r>
              <a:rPr lang="fr-FR" noProof="0" dirty="0">
                <a:solidFill>
                  <a:schemeClr val="accent1">
                    <a:lumMod val="75000"/>
                  </a:schemeClr>
                </a:solidFill>
              </a:rPr>
              <a:t>: formationprojetsEB@innofluence.eu </a:t>
            </a:r>
          </a:p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noProof="0" dirty="0"/>
              <a:t>Toutes les informations relatives à la formation se retrouvent ici:</a:t>
            </a:r>
          </a:p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noProof="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https://innofluence.eu/index.php/formation-en-developpement-et-soumission-de-projets-de-recherche/</a:t>
            </a:r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fr-FR" noProof="0" dirty="0" err="1">
                <a:solidFill>
                  <a:schemeClr val="accent1">
                    <a:lumMod val="75000"/>
                  </a:schemeClr>
                </a:solidFill>
              </a:rPr>
              <a:t>Qrcode</a:t>
            </a:r>
            <a:r>
              <a:rPr lang="fr-FR" noProof="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Image 3" descr="Une image contenant capture d’écran, Graphique, texte, conception&#10;&#10;Description générée automatiquement">
            <a:extLst>
              <a:ext uri="{FF2B5EF4-FFF2-40B4-BE49-F238E27FC236}">
                <a16:creationId xmlns:a16="http://schemas.microsoft.com/office/drawing/2014/main" id="{3D0AD80B-6737-73A9-CC54-7CF0EEA147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029" y="2715865"/>
            <a:ext cx="2049277" cy="204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5218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FC887F-0372-D4A3-C22C-39C2CC3C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37B45-EFA7-848A-78F4-1F45D7F8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noProof="0" dirty="0">
                <a:hlinkClick r:id="rId2"/>
              </a:rPr>
              <a:t>https://erasmus-plus.ec.europa.eu/fr/erasmus-programme-guide</a:t>
            </a:r>
            <a:endParaRPr lang="fr-FR" noProof="0" dirty="0"/>
          </a:p>
          <a:p>
            <a:r>
              <a:rPr lang="fr-FR" sz="2800" noProof="0" dirty="0">
                <a:hlinkClick r:id="rId3"/>
              </a:rPr>
              <a:t>https://op.europa.eu/publication-detail/-/publication/429c34ff-7231-11ec-9136-01aa75ed71a1</a:t>
            </a:r>
            <a:endParaRPr lang="fr-FR" sz="2800" noProof="0" dirty="0"/>
          </a:p>
          <a:p>
            <a:r>
              <a:rPr lang="fr-FR" sz="2800" noProof="0" dirty="0">
                <a:hlinkClick r:id="rId4"/>
              </a:rPr>
              <a:t>https://erasmus-plus.ec.europa.eu/document/guide-for-experts-on-quality-assessment-2023</a:t>
            </a:r>
            <a:r>
              <a:rPr lang="fr-FR" noProof="0" dirty="0"/>
              <a:t> </a:t>
            </a:r>
            <a:r>
              <a:rPr lang="fr-FR" sz="2800" noProof="0" dirty="0"/>
              <a:t> </a:t>
            </a:r>
          </a:p>
          <a:p>
            <a:r>
              <a:rPr lang="fr-FR" sz="2800" noProof="0" dirty="0">
                <a:hlinkClick r:id="rId5"/>
              </a:rPr>
              <a:t>https://monprojet.erasmusplus.fr/docs/documents/guide_transition_ecologique_261.pdf</a:t>
            </a:r>
            <a:r>
              <a:rPr lang="fr-FR" noProof="0" dirty="0"/>
              <a:t> </a:t>
            </a:r>
          </a:p>
          <a:p>
            <a:r>
              <a:rPr lang="fr-FR" sz="2800" noProof="0" dirty="0">
                <a:hlinkClick r:id="rId6"/>
              </a:rPr>
              <a:t>https://agence.erasmusplus.fr/publications/guide-inclusions-erasmus/</a:t>
            </a:r>
            <a:r>
              <a:rPr lang="fr-FR" sz="2800" noProof="0" dirty="0"/>
              <a:t>   </a:t>
            </a:r>
          </a:p>
          <a:p>
            <a:r>
              <a:rPr lang="fr-FR" sz="2800" noProof="0" dirty="0">
                <a:hlinkClick r:id="rId7"/>
              </a:rPr>
              <a:t>https://agence.erasmusplus.fr/wp-content/uploads/2020/02/DEPLIANT_ECVET.pdf</a:t>
            </a:r>
            <a:r>
              <a:rPr lang="fr-FR" sz="2800" noProof="0" dirty="0"/>
              <a:t> </a:t>
            </a:r>
          </a:p>
          <a:p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0742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1B1C8-AB1D-43CB-3CC2-9721B22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ACFBFE-A27E-FA05-D792-EDDA3862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Introduction à la formation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819C52-847E-B63D-B327-91CED9870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Contexte, objectifs, approche, prérequis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8053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capture d’écran, Bleu électrique&#10;&#10;Le contenu généré par l’IA peut être incorrect.">
            <a:extLst>
              <a:ext uri="{FF2B5EF4-FFF2-40B4-BE49-F238E27FC236}">
                <a16:creationId xmlns:a16="http://schemas.microsoft.com/office/drawing/2014/main" id="{7FD2147E-CBD1-199D-25C2-DDFCFF011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524" y="4689474"/>
            <a:ext cx="3810000" cy="16668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7787FE-3EA4-5A37-13FC-09893D86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Objectifs de ce webinaire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891125-2B74-1432-3F94-84C1C868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noProof="0" dirty="0"/>
              <a:t>Optimiser vos chances de succès sur les propositions </a:t>
            </a:r>
          </a:p>
          <a:p>
            <a:endParaRPr lang="fr-FR" noProof="0" dirty="0"/>
          </a:p>
          <a:p>
            <a:pPr marL="0" indent="0">
              <a:buNone/>
            </a:pPr>
            <a:r>
              <a:rPr lang="fr-FR" noProof="0" dirty="0"/>
              <a:t>Maitriser les Critères et Sous-critères d’évaluation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noProof="0" dirty="0"/>
              <a:t>Quelques conseils pour une bonne évaluation</a:t>
            </a:r>
          </a:p>
          <a:p>
            <a:endParaRPr lang="fr-FR" noProof="0" dirty="0"/>
          </a:p>
          <a:p>
            <a:r>
              <a:rPr lang="fr-FR" noProof="0" dirty="0"/>
              <a:t>Nous prendrons comme référentiel le programme</a:t>
            </a:r>
          </a:p>
        </p:txBody>
      </p:sp>
    </p:spTree>
    <p:extLst>
      <p:ext uri="{BB962C8B-B14F-4D97-AF65-F5344CB8AC3E}">
        <p14:creationId xmlns:p14="http://schemas.microsoft.com/office/powerpoint/2010/main" val="352669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67070-8D85-779E-E673-5412CDDD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Plan du webinaire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79C9CB-ECD4-F306-EC40-5D4F8B57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L’évaluation</a:t>
            </a:r>
          </a:p>
          <a:p>
            <a:pPr lvl="1"/>
            <a:r>
              <a:rPr lang="fr-FR" dirty="0"/>
              <a:t>Les évaluateurs</a:t>
            </a:r>
          </a:p>
          <a:p>
            <a:pPr lvl="1"/>
            <a:r>
              <a:rPr lang="fr-FR" dirty="0"/>
              <a:t>Le process d’évaluation</a:t>
            </a:r>
          </a:p>
          <a:p>
            <a:pPr lvl="1"/>
            <a:r>
              <a:rPr lang="fr-FR" dirty="0"/>
              <a:t>Structure du formulaire d’évaluation et indications fournis aux évaluateurs</a:t>
            </a:r>
          </a:p>
          <a:p>
            <a:r>
              <a:rPr lang="fr-FR" noProof="0" dirty="0"/>
              <a:t>Bref rappel sur le programme Erasmus+</a:t>
            </a:r>
          </a:p>
          <a:p>
            <a:pPr lvl="1"/>
            <a:r>
              <a:rPr lang="fr-FR" noProof="0" dirty="0"/>
              <a:t>Objet du programme</a:t>
            </a:r>
          </a:p>
          <a:p>
            <a:pPr lvl="1"/>
            <a:r>
              <a:rPr lang="fr-FR" noProof="0" dirty="0"/>
              <a:t>L’AC220 comme exemple</a:t>
            </a:r>
          </a:p>
          <a:p>
            <a:pPr marL="228600"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700" noProof="0" dirty="0">
                <a:solidFill>
                  <a:schemeClr val="bg2">
                    <a:lumMod val="50000"/>
                  </a:schemeClr>
                </a:solidFill>
              </a:rPr>
              <a:t>Analyse des critères</a:t>
            </a:r>
          </a:p>
          <a:p>
            <a:pPr lvl="1"/>
            <a:r>
              <a:rPr lang="fr-FR" noProof="0" dirty="0"/>
              <a:t>Les critères et sous-critères</a:t>
            </a:r>
          </a:p>
          <a:p>
            <a:pPr lvl="1"/>
            <a:r>
              <a:rPr lang="fr-FR" noProof="0" dirty="0"/>
              <a:t>Conseils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63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08649-2BD9-2AE1-DB56-51ADCD7D3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C75F586-2EF8-59D5-C6C3-540F93FA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L’évaluation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34A31B-193F-44D9-A411-4948584DF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Evaluateurs, Process, critères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194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87EA4C1-7B2E-7473-B9D2-3ED6D27414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fr-FR" sz="2000" noProof="0" dirty="0">
                <a:solidFill>
                  <a:srgbClr val="5B5B5B"/>
                </a:solidFill>
              </a:rPr>
              <a:t>Please download and </a:t>
            </a:r>
            <a:r>
              <a:rPr lang="fr-FR" sz="2000" noProof="0" dirty="0" err="1">
                <a:solidFill>
                  <a:srgbClr val="5B5B5B"/>
                </a:solidFill>
              </a:rPr>
              <a:t>install</a:t>
            </a:r>
            <a:r>
              <a:rPr lang="fr-FR" sz="2000" noProof="0" dirty="0">
                <a:solidFill>
                  <a:srgbClr val="5B5B5B"/>
                </a:solidFill>
              </a:rPr>
              <a:t> the </a:t>
            </a:r>
            <a:r>
              <a:rPr lang="fr-FR" sz="2000" noProof="0" dirty="0" err="1">
                <a:solidFill>
                  <a:srgbClr val="5B5B5B"/>
                </a:solidFill>
              </a:rPr>
              <a:t>Slido</a:t>
            </a:r>
            <a:r>
              <a:rPr lang="fr-FR" sz="2000" noProof="0" dirty="0">
                <a:solidFill>
                  <a:srgbClr val="5B5B5B"/>
                </a:solidFill>
              </a:rPr>
              <a:t> app on all computers </a:t>
            </a:r>
            <a:r>
              <a:rPr lang="fr-FR" sz="2000" noProof="0" dirty="0" err="1">
                <a:solidFill>
                  <a:srgbClr val="5B5B5B"/>
                </a:solidFill>
              </a:rPr>
              <a:t>you</a:t>
            </a:r>
            <a:r>
              <a:rPr lang="fr-FR" sz="2000" noProof="0" dirty="0">
                <a:solidFill>
                  <a:srgbClr val="5B5B5B"/>
                </a:solidFill>
              </a:rPr>
              <a:t> use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87E73FC-B052-A02D-A83F-096D31AB0BF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51C51C6-819D-A149-D99E-ECF8450A1AB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6582956-A76A-2108-BEFA-61FE22AED6F9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4B3667-FAD9-9611-7657-21A0DC119EB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noProof="0" dirty="0">
                <a:solidFill>
                  <a:srgbClr val="5B5B5B"/>
                </a:solidFill>
              </a:rPr>
              <a:t>Qui évalue les propositions?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6EB713-2924-E4B8-5853-727113717B1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2200" b="1" noProof="0" dirty="0">
                <a:solidFill>
                  <a:srgbClr val="5B5B5B"/>
                </a:solidFill>
              </a:rPr>
              <a:t>ⓘ</a:t>
            </a:r>
            <a:r>
              <a:rPr lang="fr-FR" sz="2000" noProof="0" dirty="0">
                <a:solidFill>
                  <a:srgbClr val="5B5B5B"/>
                </a:solidFill>
              </a:rPr>
              <a:t> Start </a:t>
            </a:r>
            <a:r>
              <a:rPr lang="fr-FR" sz="2000" noProof="0" dirty="0" err="1">
                <a:solidFill>
                  <a:srgbClr val="5B5B5B"/>
                </a:solidFill>
              </a:rPr>
              <a:t>presenting</a:t>
            </a:r>
            <a:r>
              <a:rPr lang="fr-FR" sz="2000" noProof="0" dirty="0">
                <a:solidFill>
                  <a:srgbClr val="5B5B5B"/>
                </a:solidFill>
              </a:rPr>
              <a:t> to display the </a:t>
            </a:r>
            <a:r>
              <a:rPr lang="fr-FR" sz="2000" noProof="0" dirty="0" err="1">
                <a:solidFill>
                  <a:srgbClr val="5B5B5B"/>
                </a:solidFill>
              </a:rPr>
              <a:t>poll</a:t>
            </a:r>
            <a:r>
              <a:rPr lang="fr-FR" sz="2000" noProof="0" dirty="0">
                <a:solidFill>
                  <a:srgbClr val="5B5B5B"/>
                </a:solidFill>
              </a:rPr>
              <a:t> </a:t>
            </a:r>
            <a:r>
              <a:rPr lang="fr-FR" sz="2000" noProof="0" dirty="0" err="1">
                <a:solidFill>
                  <a:srgbClr val="5B5B5B"/>
                </a:solidFill>
              </a:rPr>
              <a:t>results</a:t>
            </a:r>
            <a:r>
              <a:rPr lang="fr-FR" sz="2000" noProof="0" dirty="0">
                <a:solidFill>
                  <a:srgbClr val="5B5B5B"/>
                </a:solidFill>
              </a:rPr>
              <a:t> on </a:t>
            </a:r>
            <a:r>
              <a:rPr lang="fr-FR" sz="2000" noProof="0" dirty="0" err="1">
                <a:solidFill>
                  <a:srgbClr val="5B5B5B"/>
                </a:solidFill>
              </a:rPr>
              <a:t>this</a:t>
            </a:r>
            <a:r>
              <a:rPr lang="fr-FR" sz="2000" noProof="0" dirty="0">
                <a:solidFill>
                  <a:srgbClr val="5B5B5B"/>
                </a:solidFill>
              </a:rPr>
              <a:t>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6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79C4D-4FFC-D669-9DF6-4210233B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L’évaluation: Les évaluateurs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D616C-B10A-1822-4C3C-8CB4B2097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Qui sont-ils</a:t>
            </a:r>
            <a:r>
              <a:rPr lang="fr-FR" noProof="0" dirty="0"/>
              <a:t>? </a:t>
            </a:r>
            <a:r>
              <a:rPr lang="fr-FR" noProof="0" dirty="0">
                <a:solidFill>
                  <a:schemeClr val="accent2"/>
                </a:solidFill>
              </a:rPr>
              <a:t>Vos pairs </a:t>
            </a:r>
            <a:r>
              <a:rPr lang="fr-FR" noProof="0" dirty="0"/>
              <a:t>! Ou vous, peut-être!</a:t>
            </a:r>
          </a:p>
          <a:p>
            <a:pPr lvl="1"/>
            <a:r>
              <a:rPr lang="fr-FR" noProof="0" dirty="0"/>
              <a:t>Des chercheurs, enseignants, experts du privé recrutés pour leurs </a:t>
            </a:r>
            <a:r>
              <a:rPr lang="fr-FR" b="1" noProof="0" dirty="0"/>
              <a:t>expertise</a:t>
            </a:r>
            <a:r>
              <a:rPr lang="fr-FR" noProof="0" dirty="0"/>
              <a:t> et </a:t>
            </a:r>
            <a:r>
              <a:rPr lang="fr-FR" b="1" noProof="0" dirty="0"/>
              <a:t>expérience</a:t>
            </a:r>
            <a:r>
              <a:rPr lang="fr-FR" noProof="0" dirty="0"/>
              <a:t> relatives aux propositions à évaluer.</a:t>
            </a:r>
          </a:p>
          <a:p>
            <a:r>
              <a:rPr lang="fr-FR" b="1" noProof="0" dirty="0"/>
              <a:t>Le nombre d'évaluateurs externes par proposition </a:t>
            </a:r>
            <a:r>
              <a:rPr lang="fr-FR" noProof="0" dirty="0"/>
              <a:t>dépend des programmes et des besoins des projets. </a:t>
            </a:r>
          </a:p>
          <a:p>
            <a:pPr lvl="1"/>
            <a:r>
              <a:rPr lang="fr-FR" noProof="0" dirty="0"/>
              <a:t>1 (petits projets E+ de mobilité de courte durée) , 2 ou 3 évaluateurs / projet mais peut aller à plus de 10 pour certains ERC.</a:t>
            </a:r>
          </a:p>
          <a:p>
            <a:pPr marL="457200" lvl="1" indent="0">
              <a:buNone/>
            </a:pPr>
            <a:endParaRPr lang="fr-FR" b="1" noProof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b="1" noProof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Vous pouvez candidater !  </a:t>
            </a:r>
            <a:r>
              <a:rPr lang="fr-FR" noProof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(Cf page ressource)</a:t>
            </a:r>
          </a:p>
        </p:txBody>
      </p:sp>
    </p:spTree>
    <p:extLst>
      <p:ext uri="{BB962C8B-B14F-4D97-AF65-F5344CB8AC3E}">
        <p14:creationId xmlns:p14="http://schemas.microsoft.com/office/powerpoint/2010/main" val="3427125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2.6220"/>
  <p:tag name="SLIDO_PRESENTATION_ID" val="79e23c90-8096-4807-8a35-2a623ed55a1c"/>
  <p:tag name="SLIDO_EVENT_UUID" val="c65d7eac-cc59-4440-9a3b-7edd374a1480"/>
  <p:tag name="SLIDO_EVENT_SECTION_UUID" val="bebace16-a6b4-4df6-9060-0ce7a69a75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E1OTY2MTB9"/>
  <p:tag name="SLIDO_TYPE" val="SlidoPoll"/>
  <p:tag name="SLIDO_POLL_UUID" val="eff7fc7b-59f7-41f6-8969-8029b598d6a0"/>
  <p:tag name="SLIDO_POLL_QUESTION_UUID" val="1ad99e6d-7df5-4f73-b461-9f3e037a7c0e"/>
  <p:tag name="SLIDO_TIMELINE" val="W3sic2NyZWVuIjoiUXVpekpvaW5pbmciLCJzaG93UmVzdWx0cyI6ZmFsc2UsInNob3dDb3JyZWN0QW5zd2VycyI6ZmFsc2UsInZvdGluZ0xvY2tlZCI6ZmFsc2V9LHsicG9sbFF1ZXN0aW9uVXVpZCI6IjFhZDk5ZTZkLTdkZjUtNGY3My1iNDYxLTlmM2UwMzdhN2MwZSIsInNob3dSZXN1bHRzIjpmYWxzZSwic2hvd0NvcnJlY3RBbnN3ZXJzIjpmYWxzZSwidm90aW5nTG9ja2VkIjpmYWxzZX0seyJwb2xsUXVlc3Rpb25VdWlkIjoiMWFkOTllNmQtN2RmNS00ZjczLWI0NjEtOWYzZTAzN2E3YzBlIiwic2hvd1Jlc3VsdHMiOnRydWUsInNob3dDb3JyZWN0QW5zd2VycyI6ZmFsc2UsInZvdGluZ0xvY2tlZCI6dHJ1ZX0seyJwb2xsUXVlc3Rpb25VdWlkIjoiMWFkOTllNmQtN2RmNS00ZjczLWI0NjEtOWYzZTAzN2E3YzBlIiwic2hvd1Jlc3VsdHMiOnRydWUsInNob3dDb3JyZWN0QW5zd2VycyI6dHJ1ZSwidm90aW5nTG9ja2VkIjp0cnVlfSx7InNjcmVlbiI6IlF1aXpMZWFkZXJib2FyZCIsInBvbGxRdWVzdGlvblV1aWQiOiIxYWQ5OWU2ZC03ZGY1LTRmNzMtYjQ2MS05ZjNlMDM3YTdjMGUiLCJzaG93UmVzdWx0cyI6dHJ1ZSwic2hvd0NvcnJlY3RBbnN3ZXJzIjp0cnVlLCJ2b3RpbmdMb2NrZWQiOnRydW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E2ODEyNDl9"/>
  <p:tag name="SLIDO_TYPE" val="SlidoPoll"/>
  <p:tag name="SLIDO_POLL_UUID" val="8515fadb-5399-44e1-8868-a3b6daae82b7"/>
  <p:tag name="SLIDO_TIMELINE" val="W3sicG9sbFF1ZXN0aW9uVXVpZCI6ImFiMjYwZWU3LTJmYWMtNDE4NS05NjA4LTYwNjFiZTk4MjRkNiIsInNob3dSZXN1bHRzIjp0cnVlLCJzaG93Q29ycmVjdEFuc3dlcnMiOmZhbHNlLCJ2b3RpbmdMb2NrZWQiOmZhbHNlfV0=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36866</TotalTime>
  <Words>1563</Words>
  <Application>Microsoft Office PowerPoint</Application>
  <PresentationFormat>Grand écran</PresentationFormat>
  <Paragraphs>224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7" baseType="lpstr">
      <vt:lpstr>Aptos</vt:lpstr>
      <vt:lpstr>Archivo</vt:lpstr>
      <vt:lpstr>Arial</vt:lpstr>
      <vt:lpstr>Calibri</vt:lpstr>
      <vt:lpstr>Calibri Light</vt:lpstr>
      <vt:lpstr>Cambria</vt:lpstr>
      <vt:lpstr>GothamRnd-Light</vt:lpstr>
      <vt:lpstr>GothamRounded-Light</vt:lpstr>
      <vt:lpstr>Verdana</vt:lpstr>
      <vt:lpstr>Wingdings</vt:lpstr>
      <vt:lpstr>Thème Office</vt:lpstr>
      <vt:lpstr>Présentation PowerPoint</vt:lpstr>
      <vt:lpstr>Contexte </vt:lpstr>
      <vt:lpstr>Présentation PowerPoint</vt:lpstr>
      <vt:lpstr>Introduction à la formation</vt:lpstr>
      <vt:lpstr>Objectifs de ce webinaire</vt:lpstr>
      <vt:lpstr>Plan du webinaire</vt:lpstr>
      <vt:lpstr>L’évaluation</vt:lpstr>
      <vt:lpstr>Présentation PowerPoint</vt:lpstr>
      <vt:lpstr>L’évaluation: Les évaluateurs</vt:lpstr>
      <vt:lpstr>Le Process d’évaluation</vt:lpstr>
      <vt:lpstr>Bref rappel sur le programme Erasmus+</vt:lpstr>
      <vt:lpstr>Le programme Erasmus+</vt:lpstr>
      <vt:lpstr>Objectif de l’action AC220</vt:lpstr>
      <vt:lpstr>Priorité de l’action AC220</vt:lpstr>
      <vt:lpstr>Les critères (ici AC220)</vt:lpstr>
      <vt:lpstr>1 Pertinence du projet </vt:lpstr>
      <vt:lpstr>2 Qualité de la conception et de la mise en œuvre du projet</vt:lpstr>
      <vt:lpstr>2 Qualité de la conception et de la mise en œuvre du projet</vt:lpstr>
      <vt:lpstr>2 Qualité de la conception et de la mise en œuvre du projet</vt:lpstr>
      <vt:lpstr>2 Qualité de la conception et de la mise en œuvre du projet</vt:lpstr>
      <vt:lpstr> 2 Qualité de la conception et de la mise en œuvre du projet</vt:lpstr>
      <vt:lpstr>3 Qualité du partenariat et des modalités de coopération (20 )</vt:lpstr>
      <vt:lpstr>3 Qualité du partenariat et des modalités de coopération (20 )</vt:lpstr>
      <vt:lpstr>4 Impact</vt:lpstr>
      <vt:lpstr>Communication</vt:lpstr>
      <vt:lpstr>Ce qui rend difficile l’évaluation</vt:lpstr>
      <vt:lpstr>Conseils méthodologiques pour le montage</vt:lpstr>
      <vt:lpstr>Bibliographie</vt:lpstr>
      <vt:lpstr>Les outils du programme : Indispensables</vt:lpstr>
      <vt:lpstr>Quelques témoignages utiles</vt:lpstr>
      <vt:lpstr>Angel Raphael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Programme EB</dc:title>
  <dc:creator>Réda ALLAL</dc:creator>
  <cp:lastModifiedBy>Philippe Dubois</cp:lastModifiedBy>
  <cp:revision>518</cp:revision>
  <dcterms:created xsi:type="dcterms:W3CDTF">2022-11-07T16:15:36Z</dcterms:created>
  <dcterms:modified xsi:type="dcterms:W3CDTF">2025-03-11T15:37:48Z</dcterms:modified>
</cp:coreProperties>
</file>